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70" r:id="rId2"/>
    <p:sldId id="271" r:id="rId3"/>
    <p:sldId id="268" r:id="rId4"/>
    <p:sldId id="262" r:id="rId5"/>
    <p:sldId id="285" r:id="rId6"/>
    <p:sldId id="269" r:id="rId7"/>
    <p:sldId id="274" r:id="rId8"/>
    <p:sldId id="275" r:id="rId9"/>
    <p:sldId id="276" r:id="rId10"/>
    <p:sldId id="273" r:id="rId11"/>
    <p:sldId id="281" r:id="rId12"/>
    <p:sldId id="277" r:id="rId13"/>
    <p:sldId id="284" r:id="rId14"/>
    <p:sldId id="283" r:id="rId15"/>
    <p:sldId id="278" r:id="rId16"/>
    <p:sldId id="279" r:id="rId17"/>
    <p:sldId id="282" r:id="rId18"/>
    <p:sldId id="287" r:id="rId19"/>
    <p:sldId id="286" r:id="rId2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6F4E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a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7E093-608B-44EB-8B9B-C16F821DD773}" type="datetimeFigureOut">
              <a:rPr lang="ga-IE" smtClean="0"/>
              <a:t>02/03/2025</a:t>
            </a:fld>
            <a:endParaRPr lang="ga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a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779AB-7DB5-4E9B-8C58-EA47BD7EC2AC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2235520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26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3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28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846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02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4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66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5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20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72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46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540BF-FC0A-4FC6-B335-E260F86C2490}" type="datetimeFigureOut">
              <a:rPr lang="en-GB" smtClean="0"/>
              <a:t>02/03/2025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68FE4-20AC-4B2B-B639-DBF4E39002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88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odiversityireland.ie/app/uploads/2021/07/Butterfly-Poster-As-Gaeilge_PROOF.pdf" TargetMode="External"/><Relationship Id="rId5" Type="http://schemas.openxmlformats.org/officeDocument/2006/relationships/image" Target="../media/image16.jp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jpg"/><Relationship Id="rId7" Type="http://schemas.microsoft.com/office/2007/relationships/hdphoto" Target="../media/hdphoto4.wdp"/><Relationship Id="rId12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9.png"/><Relationship Id="rId10" Type="http://schemas.microsoft.com/office/2007/relationships/hdphoto" Target="../media/hdphoto9.wdp"/><Relationship Id="rId4" Type="http://schemas.openxmlformats.org/officeDocument/2006/relationships/image" Target="../media/image28.jpe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iodiversityireland.ie/seoladh-sraith-fheileacain-na-heireann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hyperlink" Target="https://cic.ie/shop/leabhair/paisti-daoine-oga/4-7-bliana-daois/an-feileacan-agus-an-ri/" TargetMode="External"/><Relationship Id="rId4" Type="http://schemas.openxmlformats.org/officeDocument/2006/relationships/hyperlink" Target="http://www.askaboutireland.ie/learning-zone/primary-students/5th-+-6th-class/irish-5th-+-6th-class/ar-dtimpeallacht/cluichi/saolre-an-fheileacain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QLm3_EwKq8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Comic Sans MS" panose="030F0702030302020204" pitchFamily="66" charset="0"/>
              </a:rPr>
              <a:t>Tá breis is 30 cineál féileacán in Éirinn.</a:t>
            </a:r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" t="3711" r="4085" b="3838"/>
          <a:stretch/>
        </p:blipFill>
        <p:spPr bwMode="auto">
          <a:xfrm>
            <a:off x="1690056" y="576775"/>
            <a:ext cx="8283919" cy="543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8098" y="2630119"/>
            <a:ext cx="4644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-IE" sz="8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elica" panose="02000503000000000000" pitchFamily="50" charset="0"/>
              </a:rPr>
              <a:t>Féileacáin</a:t>
            </a:r>
          </a:p>
        </p:txBody>
      </p:sp>
    </p:spTree>
    <p:extLst>
      <p:ext uri="{BB962C8B-B14F-4D97-AF65-F5344CB8AC3E}">
        <p14:creationId xmlns:p14="http://schemas.microsoft.com/office/powerpoint/2010/main" val="662923274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6800" y1="17900" x2="10800" y2="31600"/>
                        <a14:foregroundMark x1="10800" y1="31600" x2="15000" y2="39600"/>
                        <a14:foregroundMark x1="16400" y1="34800" x2="15400" y2="25200"/>
                        <a14:foregroundMark x1="21900" y1="52000" x2="15200" y2="68200"/>
                        <a14:foregroundMark x1="15200" y1="68200" x2="15000" y2="82800"/>
                        <a14:foregroundMark x1="15000" y1="82800" x2="30700" y2="86100"/>
                        <a14:foregroundMark x1="30700" y1="86100" x2="42200" y2="83700"/>
                        <a14:foregroundMark x1="42200" y1="83700" x2="42200" y2="83700"/>
                        <a14:foregroundMark x1="81100" y1="78200" x2="82500" y2="84700"/>
                        <a14:foregroundMark x1="46000" y1="84900" x2="43800" y2="84000"/>
                        <a14:foregroundMark x1="25900" y1="89300" x2="24000" y2="89000"/>
                        <a14:foregroundMark x1="74500" y1="86500" x2="79900" y2="83400"/>
                        <a14:foregroundMark x1="61400" y1="32200" x2="66400" y2="26300"/>
                        <a14:foregroundMark x1="59500" y1="34800" x2="53800" y2="23600"/>
                        <a14:foregroundMark x1="53800" y1="23600" x2="53800" y2="23100"/>
                        <a14:foregroundMark x1="60000" y1="34200" x2="66500" y2="25100"/>
                        <a14:foregroundMark x1="66500" y1="25100" x2="68100" y2="24200"/>
                        <a14:foregroundMark x1="59100" y1="33600" x2="53600" y2="22700"/>
                        <a14:foregroundMark x1="53600" y1="22700" x2="53500" y2="22600"/>
                        <a14:foregroundMark x1="14300" y1="61100" x2="13000" y2="60100"/>
                        <a14:foregroundMark x1="23300" y1="56100" x2="24600" y2="56300"/>
                        <a14:foregroundMark x1="40500" y1="79100" x2="41100" y2="76700"/>
                        <a14:foregroundMark x1="21800" y1="80100" x2="22800" y2="77800"/>
                        <a14:foregroundMark x1="57800" y1="31200" x2="53500" y2="22200"/>
                        <a14:foregroundMark x1="59000" y1="34400" x2="53500" y2="23100"/>
                        <a14:foregroundMark x1="53500" y1="23100" x2="53500" y2="22600"/>
                        <a14:foregroundMark x1="58400" y1="33900" x2="53200" y2="23300"/>
                        <a14:foregroundMark x1="56800" y1="32100" x2="56900" y2="33900"/>
                        <a14:foregroundMark x1="56500" y1="30700" x2="53900" y2="25700"/>
                        <a14:foregroundMark x1="54500" y1="27000" x2="53000" y2="23100"/>
                        <a14:foregroundMark x1="53900" y1="25500" x2="52600" y2="23600"/>
                        <a14:foregroundMark x1="54200" y1="24900" x2="53600" y2="23900"/>
                        <a14:foregroundMark x1="53900" y1="24500" x2="52900" y2="23900"/>
                        <a14:backgroundMark x1="61900" y1="35000" x2="64100" y2="30900"/>
                        <a14:backgroundMark x1="56520" y1="32116" x2="54500" y2="29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0971" y="971292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6096000" y="2260787"/>
            <a:ext cx="377521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3200" b="1" dirty="0">
                <a:solidFill>
                  <a:srgbClr val="FF0000"/>
                </a:solidFill>
                <a:latin typeface="Tw Cen MT" panose="020B0602020104020603" pitchFamily="34" charset="0"/>
              </a:rPr>
              <a:t>Meiteamorfóis</a:t>
            </a:r>
            <a:r>
              <a:rPr lang="ga-IE" altLang="en-US" dirty="0">
                <a:latin typeface="Tw Cen MT" panose="020B0602020104020603" pitchFamily="34" charset="0"/>
              </a:rPr>
              <a:t>, </a:t>
            </a:r>
          </a:p>
          <a:p>
            <a:r>
              <a:rPr lang="ga-IE" altLang="en-US" dirty="0">
                <a:latin typeface="Tw Cen MT" panose="020B0602020104020603" pitchFamily="34" charset="0"/>
              </a:rPr>
              <a:t>nó claochlú, a thugtar </a:t>
            </a:r>
            <a:br>
              <a:rPr lang="en-GB" altLang="en-US" dirty="0">
                <a:latin typeface="Tw Cen MT" panose="020B0602020104020603" pitchFamily="34" charset="0"/>
              </a:rPr>
            </a:br>
            <a:r>
              <a:rPr lang="ga-IE" altLang="en-US" dirty="0">
                <a:latin typeface="Tw Cen MT" panose="020B0602020104020603" pitchFamily="34" charset="0"/>
              </a:rPr>
              <a:t>ar an athrú crutha seo </a:t>
            </a:r>
            <a:br>
              <a:rPr lang="en-GB" altLang="en-US" dirty="0">
                <a:latin typeface="Tw Cen MT" panose="020B0602020104020603" pitchFamily="34" charset="0"/>
              </a:rPr>
            </a:br>
            <a:r>
              <a:rPr lang="ga-IE" altLang="en-US" dirty="0">
                <a:latin typeface="Tw Cen MT" panose="020B0602020104020603" pitchFamily="34" charset="0"/>
              </a:rPr>
              <a:t>a thagann ar an bhféileacán </a:t>
            </a:r>
            <a:br>
              <a:rPr lang="en-GB" altLang="en-US" dirty="0">
                <a:latin typeface="Tw Cen MT" panose="020B0602020104020603" pitchFamily="34" charset="0"/>
              </a:rPr>
            </a:br>
            <a:r>
              <a:rPr lang="ga-IE" altLang="en-US" dirty="0">
                <a:latin typeface="Tw Cen MT" panose="020B0602020104020603" pitchFamily="34" charset="0"/>
              </a:rPr>
              <a:t>agus é ag fás. </a:t>
            </a:r>
            <a:endParaRPr lang="ga-IE" altLang="en-US" sz="18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4621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ga-IE" sz="8000" dirty="0">
                <a:latin typeface="Comic Sans MS" pitchFamily="66" charset="0"/>
              </a:rPr>
              <a:t>Oiriúnú a thugtar air sin. </a:t>
            </a:r>
            <a:endParaRPr lang="ga-IE" sz="8000" dirty="0"/>
          </a:p>
        </p:txBody>
      </p:sp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5636412" y="2975243"/>
            <a:ext cx="541366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dirty="0">
                <a:latin typeface="Tw Cen MT" panose="020B0602020104020603" pitchFamily="34" charset="0"/>
              </a:rPr>
              <a:t>Súnn an féileacán neachtar ó na bláthanna lena </a:t>
            </a:r>
            <a:r>
              <a:rPr lang="ga-IE" altLang="en-US" dirty="0" err="1">
                <a:latin typeface="Tw Cen MT" panose="020B0602020104020603" pitchFamily="34" charset="0"/>
              </a:rPr>
              <a:t>phróboscas</a:t>
            </a:r>
            <a:r>
              <a:rPr lang="ga-IE" altLang="en-US" dirty="0">
                <a:latin typeface="Tw Cen MT" panose="020B0602020104020603" pitchFamily="34" charset="0"/>
              </a:rPr>
              <a:t>.</a:t>
            </a:r>
            <a:r>
              <a:rPr lang="ga-IE" altLang="en-US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 </a:t>
            </a:r>
            <a:br>
              <a:rPr lang="ga-IE" altLang="en-US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</a:br>
            <a:r>
              <a:rPr lang="ga-IE" dirty="0">
                <a:latin typeface="Tw Cen MT" panose="020B0602020104020603" pitchFamily="34" charset="0"/>
              </a:rPr>
              <a:t>Greamaíonn pailin den fhéileacán agus tugann sé leis í go dtí an chéad phlanda eile. Sa tslí sin déantar an phailin a aistriú ó phlanda go planda agus tarlaíonn pailniú.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6412" y="1721350"/>
            <a:ext cx="5104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a-IE" sz="2400" dirty="0">
                <a:latin typeface="Tw Cen MT" panose="020B0602020104020603" pitchFamily="34" charset="0"/>
              </a:rPr>
              <a:t>Déanann feithidí plandaí a phailniú nuair a théann siad ó bhláth go bláth agus pailin á </a:t>
            </a:r>
            <a:r>
              <a:rPr lang="en-GB" sz="2400" dirty="0">
                <a:latin typeface="Tw Cen MT" panose="020B0602020104020603" pitchFamily="34" charset="0"/>
              </a:rPr>
              <a:t>h</a:t>
            </a:r>
            <a:r>
              <a:rPr lang="ga-IE" sz="2400" dirty="0">
                <a:latin typeface="Tw Cen MT" panose="020B0602020104020603" pitchFamily="34" charset="0"/>
              </a:rPr>
              <a:t>iompar acu. </a:t>
            </a:r>
          </a:p>
        </p:txBody>
      </p:sp>
      <p:sp>
        <p:nvSpPr>
          <p:cNvPr id="14" name="TextBox 13"/>
          <p:cNvSpPr txBox="1"/>
          <p:nvPr/>
        </p:nvSpPr>
        <p:spPr bwMode="auto">
          <a:xfrm rot="21060000">
            <a:off x="8942026" y="5477738"/>
            <a:ext cx="2955125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ga-IE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An cuimhin leat </a:t>
            </a:r>
            <a:br>
              <a:rPr lang="en-IE" sz="2400" dirty="0">
                <a:latin typeface="Tw Cen MT" panose="020B0602020104020603" pitchFamily="34" charset="0"/>
                <a:cs typeface="Clear Sans Light" panose="020B0303030202020304" pitchFamily="34" charset="0"/>
              </a:rPr>
            </a:br>
            <a:r>
              <a:rPr lang="ga-IE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cad is pailniú ann</a:t>
            </a:r>
            <a:r>
              <a:rPr lang="en-GB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?</a:t>
            </a:r>
            <a:endParaRPr lang="ga-IE" sz="2800" dirty="0">
              <a:latin typeface="Tw Cen MT" panose="020B0602020104020603" pitchFamily="34" charset="0"/>
              <a:cs typeface="Clear Sans Light" panose="020B03030302020203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4381091" y="397911"/>
            <a:ext cx="3518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a-IE" sz="8000" dirty="0">
                <a:latin typeface="Gadelica" panose="02000503000000000000" pitchFamily="50" charset="0"/>
              </a:rPr>
              <a:t>Pailniú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2658" y="1806919"/>
            <a:ext cx="3688963" cy="37604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4274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ga-IE" sz="7200" dirty="0">
                <a:latin typeface="Comic Sans MS" pitchFamily="66" charset="0"/>
              </a:rPr>
              <a:t>Oiriúnú a thugtar air sin. </a:t>
            </a:r>
            <a:endParaRPr lang="ga-IE" sz="7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9540" y="1896125"/>
            <a:ext cx="4606873" cy="3072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5678850" y="3301647"/>
            <a:ext cx="587072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dirty="0">
                <a:latin typeface="Tw Cen MT" panose="020B0602020104020603" pitchFamily="34" charset="0"/>
              </a:rPr>
              <a:t>Bíonn an féileacán agus an bláth ag brath </a:t>
            </a:r>
            <a:br>
              <a:rPr lang="en-GB" altLang="en-US" dirty="0">
                <a:latin typeface="Tw Cen MT" panose="020B0602020104020603" pitchFamily="34" charset="0"/>
              </a:rPr>
            </a:br>
            <a:r>
              <a:rPr lang="ga-IE" altLang="en-US" dirty="0">
                <a:latin typeface="Tw Cen MT" panose="020B0602020104020603" pitchFamily="34" charset="0"/>
              </a:rPr>
              <a:t>ar a chéile</a:t>
            </a:r>
            <a:r>
              <a:rPr lang="en-GB" altLang="en-US" dirty="0">
                <a:latin typeface="Tw Cen MT" panose="020B0602020104020603" pitchFamily="34" charset="0"/>
              </a:rPr>
              <a:t>.</a:t>
            </a:r>
            <a:r>
              <a:rPr lang="ga-IE" altLang="en-US" dirty="0">
                <a:latin typeface="Tw Cen MT" panose="020B0602020104020603" pitchFamily="34" charset="0"/>
              </a:rPr>
              <a:t> Braitheann an féileacán ar an mbláth chun neachtar a fháil agus </a:t>
            </a:r>
            <a:r>
              <a:rPr lang="ga-IE" dirty="0">
                <a:latin typeface="Tw Cen MT" panose="020B0602020104020603" pitchFamily="34" charset="0"/>
              </a:rPr>
              <a:t>déanann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br>
              <a:rPr lang="en-GB" dirty="0">
                <a:latin typeface="Tw Cen MT" panose="020B0602020104020603" pitchFamily="34" charset="0"/>
              </a:rPr>
            </a:br>
            <a:r>
              <a:rPr lang="ga-IE" dirty="0">
                <a:latin typeface="Tw Cen MT" panose="020B0602020104020603" pitchFamily="34" charset="0"/>
              </a:rPr>
              <a:t>an féileacán an planda a phailniú. </a:t>
            </a:r>
          </a:p>
        </p:txBody>
      </p:sp>
      <p:sp>
        <p:nvSpPr>
          <p:cNvPr id="14" name="TextBox 13"/>
          <p:cNvSpPr txBox="1"/>
          <p:nvPr/>
        </p:nvSpPr>
        <p:spPr bwMode="auto">
          <a:xfrm rot="21060000">
            <a:off x="8583603" y="5432207"/>
            <a:ext cx="3242589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ga-IE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An cuimhin leat </a:t>
            </a:r>
            <a:br>
              <a:rPr lang="en-IE" sz="2400" dirty="0">
                <a:latin typeface="Tw Cen MT" panose="020B0602020104020603" pitchFamily="34" charset="0"/>
                <a:cs typeface="Clear Sans Light" panose="020B0303030202020304" pitchFamily="34" charset="0"/>
              </a:rPr>
            </a:br>
            <a:r>
              <a:rPr lang="ga-IE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cad is idirspleáchas ann?</a:t>
            </a:r>
            <a:endParaRPr lang="ga-IE" sz="2800" dirty="0">
              <a:latin typeface="Tw Cen MT" panose="020B0602020104020603" pitchFamily="34" charset="0"/>
              <a:cs typeface="Clear Sans Light" panose="020B03030302020203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2963683" y="748397"/>
            <a:ext cx="6353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a-IE" sz="6000" dirty="0">
                <a:latin typeface="Lucida Handwriting" panose="03010101010101010101" pitchFamily="66" charset="0"/>
                <a:cs typeface="Dreaming Outloud Pro" panose="03050502040302030504" pitchFamily="66" charset="0"/>
              </a:rPr>
              <a:t>Idirspleáchas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78849" y="1929464"/>
            <a:ext cx="5200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a-IE" sz="2400" dirty="0">
                <a:latin typeface="Tw Cen MT" panose="020B0602020104020603" pitchFamily="34" charset="0"/>
              </a:rPr>
              <a:t>Bíonn plandaí agus ainmhithe ag brath ar a chéile chun maireachtáil. Idirspleáchas a thugtar air sin. </a:t>
            </a:r>
          </a:p>
        </p:txBody>
      </p:sp>
    </p:spTree>
    <p:extLst>
      <p:ext uri="{BB962C8B-B14F-4D97-AF65-F5344CB8AC3E}">
        <p14:creationId xmlns:p14="http://schemas.microsoft.com/office/powerpoint/2010/main" val="10006796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4" grpId="1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06" b="96258" l="5928" r="89860">
                        <a14:foregroundMark x1="37285" y1="7097" x2="54758" y2="13548"/>
                        <a14:foregroundMark x1="54758" y1="13548" x2="62246" y2="19484"/>
                        <a14:foregroundMark x1="38846" y1="95484" x2="42746" y2="95871"/>
                        <a14:foregroundMark x1="48362" y1="89032" x2="43370" y2="84000"/>
                        <a14:foregroundMark x1="14509" y1="35484" x2="25117" y2="34581"/>
                        <a14:foregroundMark x1="78783" y1="24903" x2="80499" y2="25419"/>
                        <a14:foregroundMark x1="76599" y1="25806" x2="13573" y2="35355"/>
                        <a14:foregroundMark x1="13573" y1="35355" x2="6240" y2="39613"/>
                        <a14:foregroundMark x1="25117" y1="10323" x2="13417" y2="7097"/>
                        <a14:foregroundMark x1="22621" y1="95742" x2="40874" y2="96516"/>
                        <a14:foregroundMark x1="40874" y1="96516" x2="62090" y2="96000"/>
                        <a14:foregroundMark x1="62090" y1="96000" x2="44306" y2="96387"/>
                        <a14:foregroundMark x1="65835" y1="96129" x2="62246" y2="95742"/>
                        <a14:foregroundMark x1="55226" y1="93935" x2="39938" y2="84258"/>
                        <a14:foregroundMark x1="39938" y1="84258" x2="30889" y2="81548"/>
                        <a14:foregroundMark x1="36037" y1="68774" x2="29485" y2="63871"/>
                        <a14:foregroundMark x1="30109" y1="63355" x2="29953" y2="64387"/>
                        <a14:foregroundMark x1="30109" y1="66710" x2="28393" y2="65290"/>
                        <a14:foregroundMark x1="30889" y1="70065" x2="31201" y2="67097"/>
                        <a14:foregroundMark x1="65367" y1="61290" x2="67239" y2="60000"/>
                        <a14:foregroundMark x1="69111" y1="61548" x2="72387" y2="59871"/>
                        <a14:foregroundMark x1="11700" y1="36000" x2="5928" y2="38710"/>
                        <a14:foregroundMark x1="35725" y1="30839" x2="30733" y2="32516"/>
                        <a14:foregroundMark x1="51638" y1="32258" x2="70203" y2="28000"/>
                        <a14:foregroundMark x1="70203" y1="28000" x2="52106" y2="30194"/>
                        <a14:foregroundMark x1="52106" y1="30194" x2="55382" y2="30839"/>
                        <a14:foregroundMark x1="36193" y1="30452" x2="31981" y2="30452"/>
                        <a14:foregroundMark x1="30889" y1="33548" x2="28705" y2="33935"/>
                        <a14:foregroundMark x1="10920" y1="36645" x2="16225" y2="35484"/>
                        <a14:foregroundMark x1="39314" y1="83871" x2="32917" y2="82194"/>
                        <a14:foregroundMark x1="14509" y1="9290" x2="18253" y2="5806"/>
                        <a14:foregroundMark x1="18877" y1="9806" x2="23089" y2="6581"/>
                        <a14:foregroundMark x1="65055" y1="60903" x2="67239" y2="60000"/>
                        <a14:foregroundMark x1="69111" y1="61290" x2="72075" y2="59871"/>
                        <a14:foregroundMark x1="72075" y1="60516" x2="67083" y2="60000"/>
                        <a14:foregroundMark x1="32761" y1="66968" x2="35413" y2="66065"/>
                        <a14:foregroundMark x1="35257" y1="66065" x2="30421" y2="63355"/>
                        <a14:foregroundMark x1="39002" y1="84000" x2="32449" y2="8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4488" y="2526175"/>
            <a:ext cx="2661646" cy="322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98524" y="583091"/>
            <a:ext cx="54348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a-IE" sz="2400" dirty="0">
                <a:latin typeface="Tw Cen MT" panose="020B0602020104020603" pitchFamily="34" charset="0"/>
              </a:rPr>
              <a:t>Is ar laethanta ciúine tirime grianmhara </a:t>
            </a:r>
            <a:br>
              <a:rPr lang="en-IE" sz="2400" dirty="0">
                <a:latin typeface="Tw Cen MT" panose="020B0602020104020603" pitchFamily="34" charset="0"/>
              </a:rPr>
            </a:br>
            <a:r>
              <a:rPr lang="ga-IE" sz="2400" dirty="0">
                <a:latin typeface="Tw Cen MT" panose="020B0602020104020603" pitchFamily="34" charset="0"/>
              </a:rPr>
              <a:t>is mó a fheictear an féileacán. Roghnaigh lá mar sin i mí na Bealtaine nó i mí an Mheithimh chun féileacáin a chuardach. Úsáid líontán chun na féileacáin a cheapadh agus cuir isteach i bprócaí ansin iad le go mbeidh tú in ann féachaint orthu go mion. Scaoil saor na féileacáin nuair a bheidh tú réidh leo.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111" y="851097"/>
            <a:ext cx="3694563" cy="443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187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ga-IE" dirty="0"/>
          </a:p>
        </p:txBody>
      </p:sp>
      <p:sp>
        <p:nvSpPr>
          <p:cNvPr id="8" name="Rectangle 7"/>
          <p:cNvSpPr/>
          <p:nvPr/>
        </p:nvSpPr>
        <p:spPr>
          <a:xfrm>
            <a:off x="6885709" y="4148171"/>
            <a:ext cx="4099164" cy="163121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ga-IE" sz="2000" dirty="0">
                <a:latin typeface="Tw Cen MT" panose="020B0602020104020603" pitchFamily="34" charset="0"/>
              </a:rPr>
              <a:t>Úsáid an fógrán aitheantais atá ag </a:t>
            </a:r>
          </a:p>
          <a:p>
            <a:r>
              <a:rPr lang="ga-IE" sz="2000" dirty="0">
                <a:latin typeface="Tw Cen MT" panose="020B0602020104020603" pitchFamily="34" charset="0"/>
              </a:rPr>
              <a:t>an nasc seo thíos chun ár </a:t>
            </a:r>
          </a:p>
          <a:p>
            <a:r>
              <a:rPr lang="ga-IE" sz="2000" dirty="0">
                <a:latin typeface="Tw Cen MT" panose="020B0602020104020603" pitchFamily="34" charset="0"/>
              </a:rPr>
              <a:t>bhféileacáin a aithint</a:t>
            </a:r>
            <a:r>
              <a:rPr lang="en-IE" sz="2000" dirty="0">
                <a:latin typeface="Tw Cen MT" panose="020B0602020104020603" pitchFamily="34" charset="0"/>
              </a:rPr>
              <a:t>:</a:t>
            </a:r>
          </a:p>
          <a:p>
            <a:r>
              <a:rPr lang="ga-IE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hlinkClick r:id="rId6"/>
              </a:rPr>
              <a:t>Féileacáin Na hÉireann</a:t>
            </a:r>
            <a:endParaRPr lang="ga-IE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endParaRPr lang="ga-IE" sz="2000" dirty="0">
              <a:latin typeface="Tw Cen MT" panose="020B0602020104020603" pitchFamily="34" charset="0"/>
            </a:endParaRPr>
          </a:p>
        </p:txBody>
      </p:sp>
      <p:pic>
        <p:nvPicPr>
          <p:cNvPr id="6" name="Pictiúr 5">
            <a:extLst>
              <a:ext uri="{FF2B5EF4-FFF2-40B4-BE49-F238E27FC236}">
                <a16:creationId xmlns:a16="http://schemas.microsoft.com/office/drawing/2014/main" id="{0266C399-D64B-1813-028A-D05181378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9697" y="4582282"/>
            <a:ext cx="1147184" cy="114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107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686972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dirty="0">
              <a:solidFill>
                <a:schemeClr val="tx1"/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8"/>
          <a:stretch/>
        </p:blipFill>
        <p:spPr bwMode="auto">
          <a:xfrm>
            <a:off x="7743865" y="2770135"/>
            <a:ext cx="3528000" cy="291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03777" y="1407772"/>
            <a:ext cx="51225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a-IE" dirty="0">
                <a:latin typeface="Tw Cen MT" panose="020B0602020104020603" pitchFamily="34" charset="0"/>
              </a:rPr>
              <a:t>Beireann roinnt féileacán, an </a:t>
            </a:r>
            <a:r>
              <a:rPr lang="ga-IE" dirty="0" err="1">
                <a:latin typeface="Tw Cen MT" panose="020B0602020104020603" pitchFamily="34" charset="0"/>
              </a:rPr>
              <a:t>phéacóg</a:t>
            </a:r>
            <a:r>
              <a:rPr lang="ga-IE" dirty="0">
                <a:latin typeface="Tw Cen MT" panose="020B0602020104020603" pitchFamily="34" charset="0"/>
              </a:rPr>
              <a:t> agus an ruán beag ina measc, a gcuid uibheacha ar neantóga. </a:t>
            </a:r>
            <a:br>
              <a:rPr lang="en-IE" dirty="0">
                <a:latin typeface="Tw Cen MT" panose="020B0602020104020603" pitchFamily="34" charset="0"/>
              </a:rPr>
            </a:br>
            <a:r>
              <a:rPr lang="ga-IE" dirty="0">
                <a:latin typeface="Tw Cen MT" panose="020B0602020104020603" pitchFamily="34" charset="0"/>
              </a:rPr>
              <a:t>Mí na Bealtaine is cóir uibheacha a lorg ar neantóga.</a:t>
            </a:r>
            <a:r>
              <a:rPr lang="en-IE" dirty="0">
                <a:latin typeface="Tw Cen MT" panose="020B0602020104020603" pitchFamily="34" charset="0"/>
              </a:rPr>
              <a:t> </a:t>
            </a:r>
            <a:r>
              <a:rPr lang="ga-IE" dirty="0">
                <a:latin typeface="Tw Cen MT" panose="020B0602020104020603" pitchFamily="34" charset="0"/>
              </a:rPr>
              <a:t>Ba chóir lámhainní a chaitheamh chun do lámha a chosaint ar na </a:t>
            </a:r>
            <a:r>
              <a:rPr lang="ga-IE" dirty="0" err="1">
                <a:latin typeface="Tw Cen MT" panose="020B0602020104020603" pitchFamily="34" charset="0"/>
              </a:rPr>
              <a:t>dónna</a:t>
            </a:r>
            <a:r>
              <a:rPr lang="ga-IE" dirty="0">
                <a:latin typeface="Tw Cen MT" panose="020B0602020104020603" pitchFamily="34" charset="0"/>
              </a:rPr>
              <a:t>. Bain na duilleoga a bhfuil na huibheacha orthu agus tabhair isteach sa rang iad.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951608">
            <a:off x="815508" y="1023075"/>
            <a:ext cx="2783205" cy="185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3059156" y="576775"/>
            <a:ext cx="5753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-IE" sz="4800" dirty="0">
                <a:latin typeface="AR BERKLEY" panose="02000000000000000000" pitchFamily="2" charset="0"/>
              </a:rPr>
              <a:t>Do chuid féileacáin féin</a:t>
            </a:r>
            <a:r>
              <a:rPr lang="en-IE" sz="4800" dirty="0">
                <a:latin typeface="AR BERKLEY" panose="02000000000000000000" pitchFamily="2" charset="0"/>
              </a:rPr>
              <a:t>!</a:t>
            </a:r>
            <a:endParaRPr lang="ga-IE" sz="4800" dirty="0">
              <a:latin typeface="AR BERKLEY" panose="02000000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758416">
            <a:off x="8163520" y="610082"/>
            <a:ext cx="3534513" cy="239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 rot="847932">
            <a:off x="1158980" y="2773561"/>
            <a:ext cx="1500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2000" dirty="0">
                <a:latin typeface="Tw Cen MT" panose="020B0602020104020603" pitchFamily="34" charset="0"/>
              </a:rPr>
              <a:t>An Phéacóg</a:t>
            </a:r>
          </a:p>
        </p:txBody>
      </p:sp>
      <p:sp>
        <p:nvSpPr>
          <p:cNvPr id="11" name="Rectangle 10"/>
          <p:cNvSpPr/>
          <p:nvPr/>
        </p:nvSpPr>
        <p:spPr>
          <a:xfrm rot="19764120">
            <a:off x="9643031" y="2350685"/>
            <a:ext cx="18054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a-IE" sz="2000" dirty="0">
                <a:latin typeface="Tw Cen MT" panose="020B0602020104020603" pitchFamily="34" charset="0"/>
              </a:rPr>
              <a:t>An Ruán Beag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9733" y="3391160"/>
            <a:ext cx="72051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a-IE" dirty="0">
                <a:latin typeface="Tw Cen MT" panose="020B0602020104020603" pitchFamily="34" charset="0"/>
              </a:rPr>
              <a:t>Cuir na duilleoga neantóige isteach i bpróca mór a bhfuil barr air. Cuir poill sa bharr. Coinnigh an próca in áit </a:t>
            </a:r>
            <a:r>
              <a:rPr lang="ga-IE" dirty="0" err="1">
                <a:latin typeface="Tw Cen MT" panose="020B0602020104020603" pitchFamily="34" charset="0"/>
              </a:rPr>
              <a:t>the</a:t>
            </a:r>
            <a:r>
              <a:rPr lang="ga-IE" dirty="0">
                <a:latin typeface="Tw Cen MT" panose="020B0602020104020603" pitchFamily="34" charset="0"/>
              </a:rPr>
              <a:t> nach bhfuil faoi sholas na gréine. Ba cheart go dtiocfadh boilb amach as na huibheacha ar ball. Glan amach an próca ó am go ham agus cuir duilleoga úra neantóige isteach ann a bheidh mar bhia ag na boilb. Cuir isteach craobhacha beaga crann ansin chun gur féidir leis na boilb athrú ina gcrisilidí. A luaithe agus a thagann na féileacáin amach as na crisilidí, tabhair an próca amach taobh amuigh agus scaoil na féileacáin saor in áit éigin a bhfuil plandaí nó crainn ag fás.</a:t>
            </a:r>
          </a:p>
        </p:txBody>
      </p:sp>
    </p:spTree>
    <p:extLst>
      <p:ext uri="{BB962C8B-B14F-4D97-AF65-F5344CB8AC3E}">
        <p14:creationId xmlns:p14="http://schemas.microsoft.com/office/powerpoint/2010/main" val="531515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686972" y="583208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+mj-lt"/>
              <a:buAutoNum type="arabicPeriod"/>
            </a:pPr>
            <a:r>
              <a:rPr lang="ga-IE" sz="2000" dirty="0">
                <a:latin typeface="Tw Cen MT" panose="020B0602020104020603" pitchFamily="34" charset="0"/>
              </a:rPr>
              <a:t>http://www.blackrockec.ie/content/caterpillar-observatory#node-289</a:t>
            </a:r>
          </a:p>
        </p:txBody>
      </p:sp>
      <p:sp>
        <p:nvSpPr>
          <p:cNvPr id="6" name="Rectangle 5"/>
          <p:cNvSpPr/>
          <p:nvPr/>
        </p:nvSpPr>
        <p:spPr>
          <a:xfrm>
            <a:off x="3887225" y="3346399"/>
            <a:ext cx="2173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ga-IE" altLang="en-US" sz="2400" dirty="0">
                <a:latin typeface="Tw Cen MT" panose="020B0602020104020603" pitchFamily="34" charset="0"/>
              </a:rPr>
              <a:t>Na Mamaigh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3886883" y="2473423"/>
            <a:ext cx="6436403" cy="95677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ga-IE" sz="2400" i="1" dirty="0">
                <a:solidFill>
                  <a:srgbClr val="000000"/>
                </a:solidFill>
                <a:latin typeface="Footlight MT Light" panose="0204060206030A020304" pitchFamily="18" charset="0"/>
              </a:rPr>
              <a:t>An féidir leat na 5 phríomh-thacar veirteabrach</a:t>
            </a:r>
            <a:br>
              <a:rPr lang="ga-IE" sz="2400" i="1" dirty="0">
                <a:solidFill>
                  <a:srgbClr val="000000"/>
                </a:solidFill>
                <a:latin typeface="Footlight MT Light" panose="0204060206030A020304" pitchFamily="18" charset="0"/>
              </a:rPr>
            </a:br>
            <a:r>
              <a:rPr lang="ga-IE" sz="2400" i="1" dirty="0">
                <a:solidFill>
                  <a:srgbClr val="000000"/>
                </a:solidFill>
                <a:latin typeface="Footlight MT Light" panose="0204060206030A020304" pitchFamily="18" charset="0"/>
              </a:rPr>
              <a:t>a ainmniú?</a:t>
            </a:r>
            <a:endParaRPr lang="ga-IE" altLang="en-US" sz="2400" i="1" dirty="0">
              <a:solidFill>
                <a:schemeClr val="tx1"/>
              </a:solidFill>
              <a:latin typeface="Footlight MT Light" panose="0204060206030A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1565" y="-534538"/>
            <a:ext cx="4286250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76480" y="3777241"/>
            <a:ext cx="2732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ga-IE" altLang="en-US" sz="2400" dirty="0">
                <a:latin typeface="Tw Cen MT" panose="020B0602020104020603" pitchFamily="34" charset="0"/>
              </a:rPr>
              <a:t>Na Débheathaigh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67175" y="4669750"/>
            <a:ext cx="2193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</a:pPr>
            <a:r>
              <a:rPr lang="ga-IE" altLang="en-US" sz="2400" dirty="0">
                <a:latin typeface="Tw Cen MT" panose="020B0602020104020603" pitchFamily="34" charset="0"/>
              </a:rPr>
              <a:t>Na hÉisc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67175" y="5093181"/>
            <a:ext cx="18585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</a:pPr>
            <a:r>
              <a:rPr lang="ga-IE" altLang="en-US" sz="2400" dirty="0">
                <a:latin typeface="Tw Cen MT" panose="020B0602020104020603" pitchFamily="34" charset="0"/>
              </a:rPr>
              <a:t>Na Reiptílí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7225" y="4228380"/>
            <a:ext cx="17505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</a:pPr>
            <a:r>
              <a:rPr lang="ga-IE" altLang="en-US" sz="2400" dirty="0">
                <a:latin typeface="Tw Cen MT" panose="020B0602020104020603" pitchFamily="34" charset="0"/>
              </a:rPr>
              <a:t>Na </a:t>
            </a:r>
            <a:r>
              <a:rPr lang="ga-IE" altLang="en-US" sz="2400" dirty="0" err="1">
                <a:latin typeface="Tw Cen MT" panose="020B0602020104020603" pitchFamily="34" charset="0"/>
              </a:rPr>
              <a:t>hÉin</a:t>
            </a:r>
            <a:endParaRPr lang="ga-IE" altLang="en-US" sz="2400" dirty="0">
              <a:latin typeface="Tw Cen MT" panose="020B0602020104020603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1" b="94898" l="0" r="96181">
                        <a14:foregroundMark x1="5903" y1="24150" x2="42708" y2="40816"/>
                        <a14:foregroundMark x1="42708" y1="40816" x2="46181" y2="44218"/>
                        <a14:foregroundMark x1="5903" y1="25170" x2="9722" y2="16327"/>
                        <a14:foregroundMark x1="89236" y1="85714" x2="77431" y2="77891"/>
                        <a14:foregroundMark x1="40278" y1="95238" x2="40278" y2="95238"/>
                        <a14:foregroundMark x1="21528" y1="84694" x2="21528" y2="84694"/>
                        <a14:foregroundMark x1="18750" y1="8844" x2="18750" y2="8844"/>
                        <a14:foregroundMark x1="19097" y1="5102" x2="15278" y2="5442"/>
                        <a14:foregroundMark x1="23958" y1="6122" x2="15972" y2="2721"/>
                        <a14:foregroundMark x1="4167" y1="30272" x2="14583" y2="10544"/>
                        <a14:foregroundMark x1="11458" y1="16327" x2="5556" y2="14626"/>
                        <a14:foregroundMark x1="81250" y1="94898" x2="84028" y2="42857"/>
                        <a14:foregroundMark x1="84028" y1="42857" x2="96181" y2="56463"/>
                        <a14:foregroundMark x1="3472" y1="32653" x2="0" y2="26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6239" y="2752860"/>
            <a:ext cx="1379448" cy="140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83" b="97834" l="5512" r="93701">
                        <a14:foregroundMark x1="38976" y1="7581" x2="57874" y2="9747"/>
                        <a14:foregroundMark x1="14173" y1="28881" x2="15748" y2="22383"/>
                        <a14:foregroundMark x1="8268" y1="39350" x2="8268" y2="39350"/>
                        <a14:foregroundMark x1="19291" y1="19495" x2="19291" y2="19495"/>
                        <a14:foregroundMark x1="94094" y1="82310" x2="94094" y2="82310"/>
                        <a14:foregroundMark x1="71260" y1="91336" x2="71260" y2="91336"/>
                        <a14:foregroundMark x1="66929" y1="97834" x2="66929" y2="97834"/>
                        <a14:foregroundMark x1="75984" y1="97834" x2="75984" y2="97834"/>
                        <a14:foregroundMark x1="5512" y1="83394" x2="5512" y2="83394"/>
                        <a14:foregroundMark x1="29528" y1="97834" x2="29528" y2="97834"/>
                        <a14:foregroundMark x1="47638" y1="1083" x2="47638" y2="1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2254" y="3000577"/>
            <a:ext cx="1055276" cy="115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49" b="89796" l="6633" r="89796">
                        <a14:foregroundMark x1="6633" y1="16327" x2="6633" y2="163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5539" y="4213974"/>
            <a:ext cx="1627405" cy="162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77" b="89815" l="7933" r="92788">
                        <a14:foregroundMark x1="8173" y1="54938" x2="8173" y2="54938"/>
                        <a14:foregroundMark x1="22356" y1="50617" x2="16827" y2="49691"/>
                        <a14:foregroundMark x1="92788" y1="51543" x2="92788" y2="51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3306" y="4413294"/>
            <a:ext cx="1728055" cy="134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05169">
            <a:off x="8642083" y="2190997"/>
            <a:ext cx="1758019" cy="272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/>
          </p:cNvSpPr>
          <p:nvPr/>
        </p:nvSpPr>
        <p:spPr bwMode="auto">
          <a:xfrm>
            <a:off x="3886883" y="781950"/>
            <a:ext cx="6436403" cy="147999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ga-IE" sz="2400" dirty="0" err="1">
                <a:solidFill>
                  <a:srgbClr val="000000"/>
                </a:solidFill>
                <a:latin typeface="Tw Cen MT" panose="020B0602020104020603" pitchFamily="34" charset="0"/>
              </a:rPr>
              <a:t>Inveirteabrach</a:t>
            </a:r>
            <a:r>
              <a:rPr lang="ga-IE" sz="2400" dirty="0">
                <a:solidFill>
                  <a:srgbClr val="000000"/>
                </a:solidFill>
                <a:latin typeface="Tw Cen MT" panose="020B0602020104020603" pitchFamily="34" charset="0"/>
              </a:rPr>
              <a:t> is ea an féileacán. Ciallaíonn sé sin nach bhfuil aon chnámh droma aige.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ga-IE" sz="1000" dirty="0">
              <a:solidFill>
                <a:srgbClr val="000000"/>
              </a:solidFill>
              <a:latin typeface="Tw Cen MT" panose="020B0602020104020603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ga-IE" sz="2400" i="1" dirty="0">
                <a:solidFill>
                  <a:srgbClr val="000000"/>
                </a:solidFill>
                <a:latin typeface="Footlight MT Light" panose="0204060206030A020304" pitchFamily="18" charset="0"/>
              </a:rPr>
              <a:t>An cuimhin leat cad is veirteabrach ann?</a:t>
            </a:r>
            <a:endParaRPr lang="ga-IE" altLang="en-US" sz="2400" i="1" dirty="0">
              <a:solidFill>
                <a:schemeClr val="tx1"/>
              </a:solidFill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4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sz="2000" dirty="0">
              <a:latin typeface="Tw Cen MT" panose="020B0602020104020603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86649" y="2029130"/>
            <a:ext cx="1427162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ga-IE" altLang="en-US" dirty="0">
                <a:latin typeface="Tw Cen MT" panose="020B0602020104020603" pitchFamily="34" charset="0"/>
              </a:rPr>
              <a:t>Feithid is ea an féileacán.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60427" y="2313084"/>
            <a:ext cx="2165350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ga-IE" altLang="en-US" dirty="0">
                <a:latin typeface="Tw Cen MT" panose="020B0602020104020603" pitchFamily="34" charset="0"/>
              </a:rPr>
              <a:t>Súnn an féileacán neachtar ó bhláthanna lena </a:t>
            </a:r>
            <a:r>
              <a:rPr lang="ga-IE" altLang="en-US" dirty="0" err="1">
                <a:latin typeface="Tw Cen MT" panose="020B0602020104020603" pitchFamily="34" charset="0"/>
              </a:rPr>
              <a:t>phróboscas</a:t>
            </a:r>
            <a:r>
              <a:rPr lang="ga-IE" altLang="en-US" dirty="0">
                <a:latin typeface="Tw Cen MT" panose="020B0602020104020603" pitchFamily="34" charset="0"/>
              </a:rPr>
              <a:t>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374577" y="2019988"/>
            <a:ext cx="1824038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ga-IE" altLang="en-US" dirty="0">
                <a:latin typeface="Tw Cen MT" panose="020B0602020104020603" pitchFamily="34" charset="0"/>
              </a:rPr>
              <a:t>5 chuid atá </a:t>
            </a:r>
            <a:br>
              <a:rPr lang="ga-IE" altLang="en-US" dirty="0">
                <a:latin typeface="Tw Cen MT" panose="020B0602020104020603" pitchFamily="34" charset="0"/>
              </a:rPr>
            </a:br>
            <a:r>
              <a:rPr lang="ga-IE" altLang="en-US" dirty="0">
                <a:latin typeface="Tw Cen MT" panose="020B0602020104020603" pitchFamily="34" charset="0"/>
              </a:rPr>
              <a:t>i gcolainn an fhéileacáin. </a:t>
            </a:r>
            <a:endParaRPr lang="ga-IE" altLang="en-US" sz="2000" dirty="0">
              <a:latin typeface="Tw Cen MT" panose="020B0602020104020603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65427" y="2823499"/>
            <a:ext cx="202723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ga-IE" altLang="en-US" dirty="0">
                <a:latin typeface="Tw Cen MT" panose="020B0602020104020603" pitchFamily="34" charset="0"/>
              </a:rPr>
              <a:t>Tagann féileacán amach as ubh.</a:t>
            </a:r>
            <a:endParaRPr lang="ga-IE" altLang="en-US" sz="2000" dirty="0">
              <a:latin typeface="Tw Cen MT" panose="020B0602020104020603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912701" y="2245904"/>
            <a:ext cx="2266950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>
              <a:buNone/>
            </a:pPr>
            <a:r>
              <a:rPr lang="ga-IE" altLang="en-US" dirty="0">
                <a:latin typeface="Tw Cen MT" panose="020B0602020104020603" pitchFamily="34" charset="0"/>
              </a:rPr>
              <a:t>6 chéim atá i saolré an fhéileacáin.</a:t>
            </a:r>
            <a:endParaRPr lang="ga-IE" altLang="en-US" sz="2000" dirty="0">
              <a:latin typeface="Tw Cen MT" panose="020B0602020104020603" pitchFamily="34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516849" y="2627619"/>
            <a:ext cx="260350" cy="1150937"/>
          </a:xfrm>
          <a:custGeom>
            <a:avLst/>
            <a:gdLst>
              <a:gd name="connsiteX0" fmla="*/ 300045 w 300045"/>
              <a:gd name="connsiteY0" fmla="*/ 0 h 1828800"/>
              <a:gd name="connsiteX1" fmla="*/ 124785 w 300045"/>
              <a:gd name="connsiteY1" fmla="*/ 502920 h 1828800"/>
              <a:gd name="connsiteX2" fmla="*/ 2865 w 300045"/>
              <a:gd name="connsiteY2" fmla="*/ 1120140 h 1828800"/>
              <a:gd name="connsiteX3" fmla="*/ 246705 w 30004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45" h="1828800">
                <a:moveTo>
                  <a:pt x="300045" y="0"/>
                </a:moveTo>
                <a:cubicBezTo>
                  <a:pt x="237180" y="158115"/>
                  <a:pt x="174315" y="316230"/>
                  <a:pt x="124785" y="502920"/>
                </a:cubicBezTo>
                <a:cubicBezTo>
                  <a:pt x="75255" y="689610"/>
                  <a:pt x="-17455" y="899160"/>
                  <a:pt x="2865" y="1120140"/>
                </a:cubicBezTo>
                <a:cubicBezTo>
                  <a:pt x="23185" y="1341120"/>
                  <a:pt x="134945" y="1584960"/>
                  <a:pt x="246705" y="182880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 flipH="1">
            <a:off x="6379086" y="3139676"/>
            <a:ext cx="60325" cy="477226"/>
          </a:xfrm>
          <a:custGeom>
            <a:avLst/>
            <a:gdLst>
              <a:gd name="connsiteX0" fmla="*/ 300045 w 300045"/>
              <a:gd name="connsiteY0" fmla="*/ 0 h 1828800"/>
              <a:gd name="connsiteX1" fmla="*/ 124785 w 300045"/>
              <a:gd name="connsiteY1" fmla="*/ 502920 h 1828800"/>
              <a:gd name="connsiteX2" fmla="*/ 2865 w 300045"/>
              <a:gd name="connsiteY2" fmla="*/ 1120140 h 1828800"/>
              <a:gd name="connsiteX3" fmla="*/ 246705 w 30004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45" h="1828800">
                <a:moveTo>
                  <a:pt x="300045" y="0"/>
                </a:moveTo>
                <a:cubicBezTo>
                  <a:pt x="237180" y="158115"/>
                  <a:pt x="174315" y="316230"/>
                  <a:pt x="124785" y="502920"/>
                </a:cubicBezTo>
                <a:cubicBezTo>
                  <a:pt x="75255" y="689610"/>
                  <a:pt x="-17455" y="899160"/>
                  <a:pt x="2865" y="1120140"/>
                </a:cubicBezTo>
                <a:cubicBezTo>
                  <a:pt x="23185" y="1341120"/>
                  <a:pt x="134945" y="1584960"/>
                  <a:pt x="246705" y="182880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2236" y="1744969"/>
            <a:ext cx="915988" cy="2889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ga-IE" sz="2000" dirty="0">
                <a:latin typeface="Tw Cen MT" panose="020B0602020104020603" pitchFamily="34" charset="0"/>
                <a:cs typeface="Arial" panose="020B0604020202020204" pitchFamily="34" charset="0"/>
              </a:rPr>
              <a:t>Fíor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53352" y="2559900"/>
            <a:ext cx="1166552" cy="2833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ga-IE" sz="2000" dirty="0">
                <a:latin typeface="Tw Cen MT" panose="020B0602020104020603" pitchFamily="34" charset="0"/>
                <a:cs typeface="Arial" panose="020B0604020202020204" pitchFamily="34" charset="0"/>
              </a:rPr>
              <a:t>Bréagach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185902" y="2022572"/>
            <a:ext cx="914400" cy="290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ga-IE" sz="2000" dirty="0">
                <a:latin typeface="Tw Cen MT" panose="020B0602020104020603" pitchFamily="34" charset="0"/>
                <a:cs typeface="Arial" panose="020B0604020202020204" pitchFamily="34" charset="0"/>
              </a:rPr>
              <a:t>Fíor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11969" y="1984308"/>
            <a:ext cx="1268413" cy="2889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ga-IE" sz="2000" dirty="0">
                <a:latin typeface="Tw Cen MT" panose="020B0602020104020603" pitchFamily="34" charset="0"/>
                <a:cs typeface="Arial" panose="020B0604020202020204" pitchFamily="34" charset="0"/>
              </a:rPr>
              <a:t>Bréagach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6649" y="3414430"/>
            <a:ext cx="1708743" cy="23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0353" y="3577428"/>
            <a:ext cx="1338601" cy="220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61" b="92235" l="9659" r="89773">
                        <a14:foregroundMark x1="59659" y1="15341" x2="43750" y2="10985"/>
                        <a14:foregroundMark x1="42045" y1="92424" x2="56629" y2="90720"/>
                        <a14:foregroundMark x1="54167" y1="13447" x2="51136" y2="6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2520" y="3322643"/>
            <a:ext cx="2194051" cy="219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03" b="91652" l="9947" r="89876">
                        <a14:foregroundMark x1="62345" y1="32327" x2="62345" y2="32327"/>
                        <a14:foregroundMark x1="42629" y1="32327" x2="63943" y2="27709"/>
                        <a14:foregroundMark x1="63943" y1="27709" x2="63943" y2="27709"/>
                        <a14:foregroundMark x1="66252" y1="91652" x2="60568" y2="81350"/>
                        <a14:foregroundMark x1="42629" y1="91119" x2="47247" y2="87034"/>
                        <a14:foregroundMark x1="61634" y1="29485" x2="61101" y2="31261"/>
                        <a14:foregroundMark x1="51865" y1="12789" x2="51332" y2="8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5747" y="3251703"/>
            <a:ext cx="2335929" cy="233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9703320" y="1700938"/>
            <a:ext cx="1166552" cy="2833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ga-IE" sz="2000" dirty="0">
                <a:latin typeface="Tw Cen MT" panose="020B0602020104020603" pitchFamily="34" charset="0"/>
                <a:cs typeface="Arial" panose="020B0604020202020204" pitchFamily="34" charset="0"/>
              </a:rPr>
              <a:t>Bréagach</a:t>
            </a:r>
          </a:p>
        </p:txBody>
      </p:sp>
      <p:sp>
        <p:nvSpPr>
          <p:cNvPr id="22" name="Freeform 21"/>
          <p:cNvSpPr/>
          <p:nvPr/>
        </p:nvSpPr>
        <p:spPr bwMode="auto">
          <a:xfrm flipH="1">
            <a:off x="10612582" y="2752415"/>
            <a:ext cx="226838" cy="1196745"/>
          </a:xfrm>
          <a:custGeom>
            <a:avLst/>
            <a:gdLst>
              <a:gd name="connsiteX0" fmla="*/ 300045 w 300045"/>
              <a:gd name="connsiteY0" fmla="*/ 0 h 1828800"/>
              <a:gd name="connsiteX1" fmla="*/ 124785 w 300045"/>
              <a:gd name="connsiteY1" fmla="*/ 502920 h 1828800"/>
              <a:gd name="connsiteX2" fmla="*/ 2865 w 300045"/>
              <a:gd name="connsiteY2" fmla="*/ 1120140 h 1828800"/>
              <a:gd name="connsiteX3" fmla="*/ 246705 w 30004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45" h="1828800">
                <a:moveTo>
                  <a:pt x="300045" y="0"/>
                </a:moveTo>
                <a:cubicBezTo>
                  <a:pt x="237180" y="158115"/>
                  <a:pt x="174315" y="316230"/>
                  <a:pt x="124785" y="502920"/>
                </a:cubicBezTo>
                <a:cubicBezTo>
                  <a:pt x="75255" y="689610"/>
                  <a:pt x="-17455" y="899160"/>
                  <a:pt x="2865" y="1120140"/>
                </a:cubicBezTo>
                <a:cubicBezTo>
                  <a:pt x="23185" y="1341120"/>
                  <a:pt x="134945" y="1584960"/>
                  <a:pt x="246705" y="182880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565428" y="940255"/>
            <a:ext cx="7312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a-IE" sz="2800" dirty="0">
                <a:latin typeface="Tw Cen MT" panose="020B0602020104020603" pitchFamily="34" charset="0"/>
              </a:rPr>
              <a:t>Abair cé acu fíor nó bréagach atá na ráitis thíos.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44" b="94624" l="9728" r="89689">
                        <a14:foregroundMark x1="46304" y1="77778" x2="45720" y2="89964"/>
                        <a14:foregroundMark x1="56420" y1="79391" x2="56420" y2="94624"/>
                        <a14:foregroundMark x1="56420" y1="29570" x2="43774" y2="34229"/>
                        <a14:foregroundMark x1="60700" y1="11111" x2="42607" y2="8244"/>
                        <a14:foregroundMark x1="62062" y1="48746" x2="38132" y2="46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1686" y="3374182"/>
            <a:ext cx="2138835" cy="23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 25"/>
          <p:cNvSpPr/>
          <p:nvPr/>
        </p:nvSpPr>
        <p:spPr bwMode="auto">
          <a:xfrm flipH="1">
            <a:off x="8131629" y="2752415"/>
            <a:ext cx="246930" cy="1026141"/>
          </a:xfrm>
          <a:custGeom>
            <a:avLst/>
            <a:gdLst>
              <a:gd name="connsiteX0" fmla="*/ 300045 w 300045"/>
              <a:gd name="connsiteY0" fmla="*/ 0 h 1828800"/>
              <a:gd name="connsiteX1" fmla="*/ 124785 w 300045"/>
              <a:gd name="connsiteY1" fmla="*/ 502920 h 1828800"/>
              <a:gd name="connsiteX2" fmla="*/ 2865 w 300045"/>
              <a:gd name="connsiteY2" fmla="*/ 1120140 h 1828800"/>
              <a:gd name="connsiteX3" fmla="*/ 246705 w 30004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45" h="1828800">
                <a:moveTo>
                  <a:pt x="300045" y="0"/>
                </a:moveTo>
                <a:cubicBezTo>
                  <a:pt x="237180" y="158115"/>
                  <a:pt x="174315" y="316230"/>
                  <a:pt x="124785" y="502920"/>
                </a:cubicBezTo>
                <a:cubicBezTo>
                  <a:pt x="75255" y="689610"/>
                  <a:pt x="-17455" y="899160"/>
                  <a:pt x="2865" y="1120140"/>
                </a:cubicBezTo>
                <a:cubicBezTo>
                  <a:pt x="23185" y="1341120"/>
                  <a:pt x="134945" y="1584960"/>
                  <a:pt x="246705" y="182880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7" name="Freeform 26"/>
          <p:cNvSpPr/>
          <p:nvPr/>
        </p:nvSpPr>
        <p:spPr bwMode="auto">
          <a:xfrm flipH="1">
            <a:off x="4119904" y="3374158"/>
            <a:ext cx="101414" cy="575002"/>
          </a:xfrm>
          <a:custGeom>
            <a:avLst/>
            <a:gdLst>
              <a:gd name="connsiteX0" fmla="*/ 300045 w 300045"/>
              <a:gd name="connsiteY0" fmla="*/ 0 h 1828800"/>
              <a:gd name="connsiteX1" fmla="*/ 124785 w 300045"/>
              <a:gd name="connsiteY1" fmla="*/ 502920 h 1828800"/>
              <a:gd name="connsiteX2" fmla="*/ 2865 w 300045"/>
              <a:gd name="connsiteY2" fmla="*/ 1120140 h 1828800"/>
              <a:gd name="connsiteX3" fmla="*/ 246705 w 30004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45" h="1828800">
                <a:moveTo>
                  <a:pt x="300045" y="0"/>
                </a:moveTo>
                <a:cubicBezTo>
                  <a:pt x="237180" y="158115"/>
                  <a:pt x="174315" y="316230"/>
                  <a:pt x="124785" y="502920"/>
                </a:cubicBezTo>
                <a:cubicBezTo>
                  <a:pt x="75255" y="689610"/>
                  <a:pt x="-17455" y="899160"/>
                  <a:pt x="2865" y="1120140"/>
                </a:cubicBezTo>
                <a:cubicBezTo>
                  <a:pt x="23185" y="1341120"/>
                  <a:pt x="134945" y="1584960"/>
                  <a:pt x="246705" y="182880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564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686972" y="476414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a-IE" sz="2000" dirty="0">
                <a:latin typeface="Tw Cen MT" panose="020B0602020104020603" pitchFamily="34" charset="0"/>
              </a:rPr>
              <a:t>http://www.schoolearthed.ie/paddys-school-garden/video-sep-caterpillar.html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399040" y="679216"/>
            <a:ext cx="965103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3200" dirty="0">
                <a:latin typeface="Tw Cen MT" panose="020B0602020104020603" pitchFamily="34" charset="0"/>
              </a:rPr>
              <a:t>Tuilleadh eolais ón </a:t>
            </a:r>
          </a:p>
          <a:p>
            <a:r>
              <a:rPr lang="ga-IE" altLang="en-US" sz="3200" dirty="0">
                <a:latin typeface="Tw Cen MT" panose="020B0602020104020603" pitchFamily="34" charset="0"/>
              </a:rPr>
              <a:t>Ionad Náisiúnta le Sonraí Bithéagsúlachta:</a:t>
            </a:r>
          </a:p>
          <a:p>
            <a:r>
              <a:rPr lang="ga-IE" sz="2800" dirty="0">
                <a:latin typeface="Tw Cen MT" panose="020B0602020104020603" pitchFamily="34" charset="0"/>
                <a:hlinkClick r:id="rId3"/>
              </a:rPr>
              <a:t>BiodiversityIreland.ie/seoladh-sraith-fheileacain-na-heireann/</a:t>
            </a:r>
            <a:endParaRPr lang="ga-IE" sz="2800" dirty="0">
              <a:latin typeface="Tw Cen MT" panose="020B0602020104020603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399040" y="2184596"/>
            <a:ext cx="8894577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3200" dirty="0">
                <a:latin typeface="Tw Cen MT" panose="020B0602020104020603" pitchFamily="34" charset="0"/>
              </a:rPr>
              <a:t>Gníomhaíocht don chlár bán ar an nasc seo:</a:t>
            </a:r>
            <a:endParaRPr lang="ga-IE" sz="3200" dirty="0">
              <a:latin typeface="Tw Cen MT" panose="020B0602020104020603" pitchFamily="34" charset="0"/>
            </a:endParaRPr>
          </a:p>
          <a:p>
            <a:r>
              <a:rPr lang="ga-IE" altLang="en-US" sz="2800" dirty="0">
                <a:latin typeface="Tw Cen MT" panose="020B0602020104020603" pitchFamily="34" charset="0"/>
                <a:hlinkClick r:id="rId4"/>
              </a:rPr>
              <a:t>AskAboutIreland.ie/learning-zone/primary-students/5th-+-6th-class/irish-5th-+-6th-class/ar-dtimpeallacht/cluichi/saolre-an-fheileacain/</a:t>
            </a:r>
            <a:r>
              <a:rPr lang="ga-IE" altLang="en-US" sz="2800" dirty="0">
                <a:latin typeface="Tw Cen MT" panose="020B0602020104020603" pitchFamily="34" charset="0"/>
              </a:rPr>
              <a:t> 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9B94ABD3-2673-8D7D-F974-6998A055B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9040" y="4029749"/>
            <a:ext cx="9651033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3200" dirty="0">
                <a:latin typeface="Tw Cen MT" panose="020B0602020104020603" pitchFamily="34" charset="0"/>
              </a:rPr>
              <a:t>Leabhar álainn ar an seanscéal ársa </a:t>
            </a:r>
            <a:r>
              <a:rPr lang="pt-BR" altLang="en-US" sz="3200" dirty="0">
                <a:latin typeface="Tw Cen MT" panose="020B0602020104020603" pitchFamily="34" charset="0"/>
              </a:rPr>
              <a:t>ina</a:t>
            </a:r>
            <a:endParaRPr lang="ga-IE" altLang="en-US" sz="3200" dirty="0">
              <a:latin typeface="Tw Cen MT" panose="020B0602020104020603" pitchFamily="34" charset="0"/>
            </a:endParaRPr>
          </a:p>
          <a:p>
            <a:r>
              <a:rPr lang="pt-BR" altLang="en-US" sz="3200" dirty="0">
                <a:latin typeface="Tw Cen MT" panose="020B0602020104020603" pitchFamily="34" charset="0"/>
              </a:rPr>
              <a:t>n-iompaítear Éadaoin ina féilecán</a:t>
            </a:r>
            <a:r>
              <a:rPr lang="ga-IE" altLang="en-US" sz="3200" dirty="0">
                <a:latin typeface="Tw Cen MT" panose="020B0602020104020603" pitchFamily="34" charset="0"/>
              </a:rPr>
              <a:t>: </a:t>
            </a:r>
          </a:p>
          <a:p>
            <a:pPr algn="ctr"/>
            <a:r>
              <a:rPr lang="ga-IE" altLang="en-US" sz="4000" dirty="0">
                <a:latin typeface="Informal Roman" panose="030604020304060B0204" pitchFamily="66" charset="0"/>
                <a:cs typeface="Dreaming Outloud Pro" panose="03050502040302030504" pitchFamily="66" charset="0"/>
                <a:hlinkClick r:id="rId5"/>
              </a:rPr>
              <a:t>An Féileacán agus an Rí</a:t>
            </a:r>
            <a:endParaRPr lang="ga-IE" altLang="en-US" sz="4000" dirty="0">
              <a:latin typeface="Informal Roman" panose="030604020304060B0204" pitchFamily="66" charset="0"/>
              <a:cs typeface="Dreaming Outloud Pro" panose="03050502040302030504" pitchFamily="66" charset="0"/>
            </a:endParaRPr>
          </a:p>
        </p:txBody>
      </p:sp>
      <p:pic>
        <p:nvPicPr>
          <p:cNvPr id="5" name="Pictiúr 4" descr="Pictiúr a bhfuil féileacán, téacs, Leamhain agus féileacáin, bándearg ann&#10;&#10;Seans go mbeidh inneachar a ghin intleacht shaorga mícheart.">
            <a:extLst>
              <a:ext uri="{FF2B5EF4-FFF2-40B4-BE49-F238E27FC236}">
                <a16:creationId xmlns:a16="http://schemas.microsoft.com/office/drawing/2014/main" id="{E1331A78-81A2-B8B7-3D1A-617DB9FC47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11969" r="12984" b="12031"/>
          <a:stretch/>
        </p:blipFill>
        <p:spPr>
          <a:xfrm>
            <a:off x="8825582" y="3698687"/>
            <a:ext cx="2015288" cy="206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08702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>
            <a:spLocks noChangeAspect="1"/>
          </p:cNvSpPr>
          <p:nvPr/>
        </p:nvSpPr>
        <p:spPr>
          <a:xfrm>
            <a:off x="686972" y="476414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>
                <a:latin typeface="Tw Cen MT" panose="020B0602020104020603" pitchFamily="34" charset="0"/>
              </a:rPr>
              <a:t>http://www.schoolearthed.ie/paddys-school-garden/video-sep-caterpillar.html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7884" y="1699921"/>
            <a:ext cx="4576225" cy="93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iúr 3" descr="Pictiúr a bhfuil téacs, Clófhoireann, Grafaic, gabháil scáileáin ann&#10;&#10;Seans go mbeidh inneachar a ghin intleacht shaorga mícheart.">
            <a:extLst>
              <a:ext uri="{FF2B5EF4-FFF2-40B4-BE49-F238E27FC236}">
                <a16:creationId xmlns:a16="http://schemas.microsoft.com/office/drawing/2014/main" id="{2988BEF7-B5C8-BA3B-DAC4-F477A3218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882" y="3784398"/>
            <a:ext cx="4576225" cy="1027083"/>
          </a:xfrm>
          <a:prstGeom prst="rect">
            <a:avLst/>
          </a:prstGeom>
        </p:spPr>
      </p:pic>
      <p:sp>
        <p:nvSpPr>
          <p:cNvPr id="7" name="Bosca téacs 6">
            <a:extLst>
              <a:ext uri="{FF2B5EF4-FFF2-40B4-BE49-F238E27FC236}">
                <a16:creationId xmlns:a16="http://schemas.microsoft.com/office/drawing/2014/main" id="{F0692020-12C3-480A-2068-2AAD5FBCAD25}"/>
              </a:ext>
            </a:extLst>
          </p:cNvPr>
          <p:cNvSpPr txBox="1"/>
          <p:nvPr/>
        </p:nvSpPr>
        <p:spPr>
          <a:xfrm>
            <a:off x="1988123" y="3164342"/>
            <a:ext cx="8215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a-IE" sz="28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An leagan nuashonraithe seo curtha ar fáil i 2025 le  </a:t>
            </a:r>
          </a:p>
        </p:txBody>
      </p:sp>
      <p:pic>
        <p:nvPicPr>
          <p:cNvPr id="9" name="Pictiúr 8">
            <a:extLst>
              <a:ext uri="{FF2B5EF4-FFF2-40B4-BE49-F238E27FC236}">
                <a16:creationId xmlns:a16="http://schemas.microsoft.com/office/drawing/2014/main" id="{58B909E2-14CE-F507-2838-C56DD8FB4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5287" y="4092900"/>
            <a:ext cx="1437162" cy="1437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728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>
            <a:spLocks noChangeAspect="1"/>
          </p:cNvSpPr>
          <p:nvPr/>
        </p:nvSpPr>
        <p:spPr>
          <a:xfrm>
            <a:off x="686972" y="476414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>
                <a:latin typeface="Tw Cen MT" panose="020B0602020104020603" pitchFamily="34" charset="0"/>
              </a:rPr>
              <a:t>http://www.schoolearthed.ie/paddys-school-garden/video-sep-caterpillar.html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031760" y="798513"/>
            <a:ext cx="1047326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ga-IE" sz="2000" b="1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Íomhánna:</a:t>
            </a:r>
            <a:endParaRPr lang="en-GB" sz="2000" b="1" baseline="0" dirty="0">
              <a:solidFill>
                <a:srgbClr val="000000"/>
              </a:solidFill>
              <a:latin typeface="Tw Cen MT" panose="020B0602020104020603" pitchFamily="34" charset="0"/>
              <a:cs typeface="Times New Roman" pitchFamily="18" charset="0"/>
            </a:endParaRPr>
          </a:p>
          <a:p>
            <a:r>
              <a:rPr lang="en-GB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Shutterstock</a:t>
            </a:r>
          </a:p>
          <a:p>
            <a:endParaRPr lang="ga-IE" sz="2000" baseline="0" dirty="0">
              <a:solidFill>
                <a:srgbClr val="000000"/>
              </a:solidFill>
              <a:latin typeface="Tw Cen MT" panose="020B0602020104020603" pitchFamily="34" charset="0"/>
              <a:cs typeface="Times New Roman" pitchFamily="18" charset="0"/>
            </a:endParaRPr>
          </a:p>
          <a:p>
            <a:r>
              <a:rPr lang="ga-IE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Rinneadh gach iarracht teacht ar úinéir an chóipchirt i gcás na n‑íomhánna atá ar na sleamhnáin seo. Má rinneadh fail</a:t>
            </a:r>
            <a:r>
              <a:rPr lang="en-GB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l</a:t>
            </a:r>
            <a:r>
              <a:rPr lang="ga-IE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í ar aon bhealach</a:t>
            </a:r>
            <a:r>
              <a:rPr lang="en-GB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 </a:t>
            </a:r>
            <a:r>
              <a:rPr lang="ga-IE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ó thaobh cóipchirt de ba cheart d’úinéir an chóipchirt teagmháil</a:t>
            </a:r>
            <a:r>
              <a:rPr lang="en-GB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 </a:t>
            </a:r>
            <a:r>
              <a:rPr lang="ga-IE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a dhéanamh leis na foilsitheoirí. Beidh na foilsitheoirí lántoilteanach socruithe cuí a dhéanamh leis.</a:t>
            </a:r>
          </a:p>
          <a:p>
            <a:endParaRPr lang="ga-IE" sz="2000" baseline="0" dirty="0">
              <a:solidFill>
                <a:srgbClr val="000000"/>
              </a:solidFill>
              <a:latin typeface="Tw Cen MT" panose="020B0602020104020603" pitchFamily="34" charset="0"/>
              <a:cs typeface="Times New Roman" pitchFamily="18" charset="0"/>
            </a:endParaRPr>
          </a:p>
          <a:p>
            <a:r>
              <a:rPr lang="ga-IE" sz="2000" baseline="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© Foras na Gaeilge, 201</a:t>
            </a:r>
            <a:r>
              <a:rPr lang="en-GB" sz="200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7</a:t>
            </a:r>
            <a:endParaRPr lang="ga-IE" sz="2000" baseline="0" dirty="0">
              <a:solidFill>
                <a:srgbClr val="000000"/>
              </a:solidFill>
              <a:latin typeface="Tw Cen MT" panose="020B0602020104020603" pitchFamily="34" charset="0"/>
              <a:cs typeface="Times New Roman" pitchFamily="18" charset="0"/>
            </a:endParaRPr>
          </a:p>
          <a:p>
            <a:endParaRPr lang="ga-IE" sz="2000" baseline="0" dirty="0">
              <a:solidFill>
                <a:srgbClr val="000000"/>
              </a:solidFill>
              <a:latin typeface="Tw Cen MT" panose="020B0602020104020603" pitchFamily="34" charset="0"/>
              <a:cs typeface="Times New Roman" pitchFamily="18" charset="0"/>
            </a:endParaRPr>
          </a:p>
          <a:p>
            <a:r>
              <a:rPr lang="ga-IE" sz="200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An Gúm, Foras na Gaeilge, 7 Cearnóg Mhuirfean, Baile Átha Cliath 2</a:t>
            </a:r>
          </a:p>
          <a:p>
            <a:endParaRPr lang="ga-IE" sz="2000" dirty="0">
              <a:solidFill>
                <a:srgbClr val="000000"/>
              </a:solidFill>
              <a:latin typeface="Tw Cen MT" panose="020B0602020104020603" pitchFamily="34" charset="0"/>
              <a:cs typeface="Times New Roman" pitchFamily="18" charset="0"/>
            </a:endParaRPr>
          </a:p>
          <a:p>
            <a:r>
              <a:rPr lang="ga-IE" sz="2000" dirty="0">
                <a:solidFill>
                  <a:srgbClr val="000000"/>
                </a:solidFill>
                <a:latin typeface="Tw Cen MT" panose="020B0602020104020603" pitchFamily="34" charset="0"/>
                <a:cs typeface="Times New Roman" pitchFamily="18" charset="0"/>
              </a:rPr>
              <a:t>www.Gaeloideachas.ie</a:t>
            </a:r>
          </a:p>
        </p:txBody>
      </p:sp>
    </p:spTree>
    <p:extLst>
      <p:ext uri="{BB962C8B-B14F-4D97-AF65-F5344CB8AC3E}">
        <p14:creationId xmlns:p14="http://schemas.microsoft.com/office/powerpoint/2010/main" val="2906686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1902" y="0"/>
            <a:ext cx="12243901" cy="689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97557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sz="20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88889" y="1608154"/>
            <a:ext cx="46477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a-IE" sz="2400" dirty="0">
                <a:solidFill>
                  <a:srgbClr val="1C1C1C"/>
                </a:solidFill>
                <a:latin typeface="Tw Cen MT" panose="020B0602020104020603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Nuair a thosaíonn an Samhradh anseo in Éirinn ag Bealtaine bíonn féileacáin le feiceáil ag eitilt timpeall agus ag rince ó bhláth go bláth.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6288890" y="3474752"/>
            <a:ext cx="5046767" cy="58744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ga-IE" sz="2400" dirty="0">
                <a:latin typeface="Tw Cen MT" panose="020B0602020104020603" pitchFamily="34" charset="0"/>
              </a:rPr>
              <a:t>Tá breis is 30 cineál féileacán in Éirinn. </a:t>
            </a:r>
            <a:endParaRPr lang="ga-IE" altLang="en-US" sz="2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903" y="1547686"/>
            <a:ext cx="5079643" cy="33728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028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430376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561284" y="1627157"/>
            <a:ext cx="3852545" cy="924334"/>
            <a:chOff x="448731" y="1603445"/>
            <a:chExt cx="7846483" cy="1371600"/>
          </a:xfrm>
          <a:noFill/>
        </p:grpSpPr>
        <p:sp>
          <p:nvSpPr>
            <p:cNvPr id="6" name="Rounded Rectangle 5"/>
            <p:cNvSpPr/>
            <p:nvPr/>
          </p:nvSpPr>
          <p:spPr>
            <a:xfrm>
              <a:off x="666247" y="1603445"/>
              <a:ext cx="7628967" cy="1371600"/>
            </a:xfrm>
            <a:prstGeom prst="roundRect">
              <a:avLst>
                <a:gd name="adj" fmla="val 129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ga-IE" sz="2400" dirty="0">
                <a:latin typeface="Tw Cen MT" panose="020B0602020104020603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48731" y="1603445"/>
              <a:ext cx="1014549" cy="13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ga-IE" sz="2400" dirty="0">
                <a:latin typeface="Tw Cen MT" panose="020B0602020104020603" pitchFamily="34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 bwMode="auto">
          <a:xfrm>
            <a:off x="1255982" y="2496343"/>
            <a:ext cx="5630994" cy="936584"/>
          </a:xfrm>
          <a:prstGeom prst="roundRect">
            <a:avLst>
              <a:gd name="adj" fmla="val 1296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latin typeface="Tw Cen MT" panose="020B0602020104020603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291868" y="4294063"/>
            <a:ext cx="5630994" cy="323387"/>
          </a:xfrm>
          <a:prstGeom prst="roundRect">
            <a:avLst>
              <a:gd name="adj" fmla="val 1296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a-IE" sz="2000" dirty="0">
              <a:latin typeface="Tw Cen MT" panose="020B06020201040206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 rot="540000">
            <a:off x="616686" y="5214653"/>
            <a:ext cx="225968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ga-IE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Céard é feithid</a:t>
            </a:r>
            <a:r>
              <a:rPr lang="en-GB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?</a:t>
            </a:r>
            <a:endParaRPr lang="ga-IE" sz="2800" dirty="0">
              <a:latin typeface="Tw Cen MT" panose="020B0602020104020603" pitchFamily="34" charset="0"/>
              <a:cs typeface="Clear Sans Light" panose="020B03030302020203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3732" y="1138108"/>
            <a:ext cx="4286250" cy="3866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1868" y="1860057"/>
            <a:ext cx="4924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</a:pPr>
            <a:r>
              <a:rPr lang="ga-IE" sz="2400" dirty="0">
                <a:solidFill>
                  <a:srgbClr val="000000"/>
                </a:solidFill>
                <a:latin typeface="Tw Cen MT" panose="020B0602020104020603" pitchFamily="34" charset="0"/>
              </a:rPr>
              <a:t>Is ainmhithe iad feithidí ach níl cnámh droma acu. </a:t>
            </a:r>
            <a:r>
              <a:rPr lang="ga-IE" sz="2400" b="1" dirty="0">
                <a:solidFill>
                  <a:srgbClr val="000000"/>
                </a:solidFill>
                <a:latin typeface="Tw Cen MT" panose="020B0602020104020603" pitchFamily="34" charset="0"/>
              </a:rPr>
              <a:t>Inveirteabrach</a:t>
            </a:r>
            <a:r>
              <a:rPr lang="ga-IE" sz="2400" dirty="0">
                <a:solidFill>
                  <a:srgbClr val="000000"/>
                </a:solidFill>
                <a:latin typeface="Tw Cen MT" panose="020B0602020104020603" pitchFamily="34" charset="0"/>
              </a:rPr>
              <a:t> a thugtar </a:t>
            </a:r>
            <a:br>
              <a:rPr lang="en-GB" sz="2400" dirty="0">
                <a:solidFill>
                  <a:srgbClr val="000000"/>
                </a:solidFill>
                <a:latin typeface="Tw Cen MT" panose="020B0602020104020603" pitchFamily="34" charset="0"/>
              </a:rPr>
            </a:br>
            <a:r>
              <a:rPr lang="ga-IE" sz="2400" dirty="0">
                <a:solidFill>
                  <a:srgbClr val="000000"/>
                </a:solidFill>
                <a:latin typeface="Tw Cen MT" panose="020B0602020104020603" pitchFamily="34" charset="0"/>
              </a:rPr>
              <a:t>ar ainmhí nach bhfuil cnámh droma aige. </a:t>
            </a:r>
            <a:endParaRPr lang="ga-IE" altLang="en-US" sz="24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6019" y="3624759"/>
            <a:ext cx="5283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</a:pPr>
            <a:r>
              <a:rPr lang="ga-IE" sz="2400" dirty="0">
                <a:solidFill>
                  <a:srgbClr val="000000"/>
                </a:solidFill>
                <a:latin typeface="Tw Cen MT" panose="020B0602020104020603" pitchFamily="34" charset="0"/>
              </a:rPr>
              <a:t>Trí chuid a bhíonn i gcolainn feithide fásta agus trí phéire cos a bhíonn uirthi.</a:t>
            </a:r>
            <a:endParaRPr lang="ga-IE" altLang="en-US" sz="24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1868" y="1211811"/>
            <a:ext cx="396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a-IE" sz="2400" dirty="0">
                <a:solidFill>
                  <a:srgbClr val="000000"/>
                </a:solidFill>
                <a:latin typeface="Tw Cen MT" panose="020B0602020104020603" pitchFamily="34" charset="0"/>
              </a:rPr>
              <a:t>Feithid is ea an féileacán.</a:t>
            </a: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784B5669-DAEA-2F82-2AB8-8CC5F1DF1349}"/>
              </a:ext>
            </a:extLst>
          </p:cNvPr>
          <p:cNvSpPr txBox="1"/>
          <p:nvPr/>
        </p:nvSpPr>
        <p:spPr bwMode="auto">
          <a:xfrm rot="21222010">
            <a:off x="8561458" y="5209944"/>
            <a:ext cx="3109207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ga-IE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Cad é an rud é feithid</a:t>
            </a:r>
            <a:r>
              <a:rPr lang="en-GB" sz="2400" dirty="0">
                <a:latin typeface="Tw Cen MT" panose="020B0602020104020603" pitchFamily="34" charset="0"/>
                <a:cs typeface="Clear Sans Light" panose="020B0303030202020304" pitchFamily="34" charset="0"/>
              </a:rPr>
              <a:t>?</a:t>
            </a:r>
            <a:endParaRPr lang="ga-IE" sz="2800" dirty="0">
              <a:latin typeface="Tw Cen MT" panose="020B0602020104020603" pitchFamily="34" charset="0"/>
              <a:cs typeface="Clear Sans Light" panose="020B0303030202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7611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  <p:bldP spid="4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sz="2000" dirty="0">
              <a:latin typeface="Tw Cen MT" panose="020B0602020104020603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8263" y="704356"/>
            <a:ext cx="5627381" cy="4501904"/>
          </a:xfrm>
          <a:prstGeom prst="rect">
            <a:avLst/>
          </a:prstGeom>
          <a:noFill/>
        </p:spPr>
      </p:pic>
      <p:sp>
        <p:nvSpPr>
          <p:cNvPr id="14" name="Rectangle 13"/>
          <p:cNvSpPr>
            <a:spLocks noChangeAspect="1"/>
          </p:cNvSpPr>
          <p:nvPr/>
        </p:nvSpPr>
        <p:spPr>
          <a:xfrm>
            <a:off x="938220" y="4315045"/>
            <a:ext cx="2658795" cy="477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6 chos</a:t>
            </a:r>
            <a:r>
              <a:rPr lang="en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 a </a:t>
            </a: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bhíonn</a:t>
            </a:r>
            <a:r>
              <a:rPr lang="en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 air</a:t>
            </a: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. </a:t>
            </a:r>
            <a:endParaRPr lang="ga-IE" sz="2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>
          <a:xfrm>
            <a:off x="938220" y="3863648"/>
            <a:ext cx="2920491" cy="1647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Bíonn 4 sciathán </a:t>
            </a:r>
            <a:br>
              <a:rPr lang="en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</a:b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ar an bhféileacán. </a:t>
            </a:r>
            <a:br>
              <a:rPr lang="en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</a:b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Is ceangailte den tóracs a bhíonn siad. </a:t>
            </a:r>
          </a:p>
        </p:txBody>
      </p:sp>
      <p:sp>
        <p:nvSpPr>
          <p:cNvPr id="17" name="Rectangle 16"/>
          <p:cNvSpPr>
            <a:spLocks noChangeAspect="1"/>
          </p:cNvSpPr>
          <p:nvPr/>
        </p:nvSpPr>
        <p:spPr>
          <a:xfrm>
            <a:off x="985151" y="3838263"/>
            <a:ext cx="3221764" cy="1610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Trí chuid a bhíonn</a:t>
            </a:r>
            <a:br>
              <a:rPr lang="en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</a:b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i gcorp an fhéileacáin </a:t>
            </a:r>
            <a:r>
              <a:rPr lang="en-GB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mar sin </a:t>
            </a: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– an cloigeann, an tóracs agus an bolg. </a:t>
            </a:r>
            <a:endParaRPr lang="ga-IE" sz="2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9" name="Rectangle 18"/>
          <p:cNvSpPr>
            <a:spLocks noChangeAspect="1"/>
          </p:cNvSpPr>
          <p:nvPr/>
        </p:nvSpPr>
        <p:spPr>
          <a:xfrm>
            <a:off x="8538910" y="1549579"/>
            <a:ext cx="593468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Súil</a:t>
            </a:r>
          </a:p>
        </p:txBody>
      </p:sp>
      <p:cxnSp>
        <p:nvCxnSpPr>
          <p:cNvPr id="20" name="Straight Arrow Connector 19"/>
          <p:cNvCxnSpPr>
            <a:cxnSpLocks/>
          </p:cNvCxnSpPr>
          <p:nvPr/>
        </p:nvCxnSpPr>
        <p:spPr>
          <a:xfrm flipH="1">
            <a:off x="7146389" y="1931261"/>
            <a:ext cx="1392521" cy="6149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>
            <a:spLocks noChangeAspect="1"/>
          </p:cNvSpPr>
          <p:nvPr/>
        </p:nvSpPr>
        <p:spPr>
          <a:xfrm>
            <a:off x="5088195" y="657982"/>
            <a:ext cx="1230414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Adharcán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318608" y="976506"/>
            <a:ext cx="804357" cy="9547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>
            <a:spLocks noChangeAspect="1"/>
          </p:cNvSpPr>
          <p:nvPr/>
        </p:nvSpPr>
        <p:spPr>
          <a:xfrm>
            <a:off x="6970573" y="893728"/>
            <a:ext cx="1516604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An cloigeann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7119638" y="1382484"/>
            <a:ext cx="633878" cy="108159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>
            <a:spLocks noChangeAspect="1"/>
          </p:cNvSpPr>
          <p:nvPr/>
        </p:nvSpPr>
        <p:spPr>
          <a:xfrm>
            <a:off x="2549102" y="2640555"/>
            <a:ext cx="1150701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Sciathán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3390314" y="1772529"/>
            <a:ext cx="618979" cy="8680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>
            <a:spLocks noChangeAspect="1"/>
          </p:cNvSpPr>
          <p:nvPr/>
        </p:nvSpPr>
        <p:spPr>
          <a:xfrm>
            <a:off x="7412657" y="4433954"/>
            <a:ext cx="636640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Cos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>
          <a:xfrm>
            <a:off x="8689059" y="2955308"/>
            <a:ext cx="1189037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An tóracs</a:t>
            </a:r>
          </a:p>
        </p:txBody>
      </p:sp>
      <p:sp>
        <p:nvSpPr>
          <p:cNvPr id="29" name="Rectangle 28"/>
          <p:cNvSpPr>
            <a:spLocks noChangeAspect="1"/>
          </p:cNvSpPr>
          <p:nvPr/>
        </p:nvSpPr>
        <p:spPr>
          <a:xfrm>
            <a:off x="5561212" y="5016555"/>
            <a:ext cx="1090715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An bolg</a:t>
            </a:r>
          </a:p>
        </p:txBody>
      </p:sp>
      <p:sp>
        <p:nvSpPr>
          <p:cNvPr id="30" name="Rectangle 29"/>
          <p:cNvSpPr>
            <a:spLocks noChangeAspect="1"/>
          </p:cNvSpPr>
          <p:nvPr/>
        </p:nvSpPr>
        <p:spPr>
          <a:xfrm>
            <a:off x="9559258" y="2163358"/>
            <a:ext cx="1593846" cy="474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a-IE" altLang="en-US" sz="20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An próboscas</a:t>
            </a:r>
          </a:p>
        </p:txBody>
      </p:sp>
      <p:cxnSp>
        <p:nvCxnSpPr>
          <p:cNvPr id="31" name="Straight Arrow Connector 30"/>
          <p:cNvCxnSpPr>
            <a:stCxn id="30" idx="1"/>
          </p:cNvCxnSpPr>
          <p:nvPr/>
        </p:nvCxnSpPr>
        <p:spPr>
          <a:xfrm flipH="1">
            <a:off x="7753516" y="2400675"/>
            <a:ext cx="1805742" cy="3173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7412657" y="3396376"/>
            <a:ext cx="150793" cy="10347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021954" y="3866581"/>
            <a:ext cx="504240" cy="11347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6953654" y="3046684"/>
            <a:ext cx="1735405" cy="1459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>
            <a:spLocks noChangeAspect="1"/>
          </p:cNvSpPr>
          <p:nvPr/>
        </p:nvSpPr>
        <p:spPr>
          <a:xfrm>
            <a:off x="985151" y="3506353"/>
            <a:ext cx="3503150" cy="209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ga-IE" altLang="en-US" sz="2400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Bíonn</a:t>
            </a:r>
            <a:r>
              <a:rPr lang="en-GB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dhá shúil, dhá adharcán</a:t>
            </a:r>
            <a:r>
              <a:rPr lang="en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ga-IE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agus próboscas ar chloigeann an fhéileacáin.</a:t>
            </a:r>
            <a:r>
              <a:rPr lang="en-GB" altLang="en-US" sz="2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ga-IE" altLang="en-US" sz="24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Tá an próboscas cosúil </a:t>
            </a:r>
            <a:br>
              <a:rPr lang="en-IE" altLang="en-US" sz="24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</a:br>
            <a:r>
              <a:rPr lang="ga-IE" altLang="en-US" sz="2400" dirty="0">
                <a:solidFill>
                  <a:sysClr val="windowText" lastClr="000000"/>
                </a:solidFill>
                <a:latin typeface="Tw Cen MT" panose="020B0602020104020603" pitchFamily="34" charset="0"/>
              </a:rPr>
              <a:t>le teanga fhada. </a:t>
            </a:r>
            <a:endParaRPr lang="ga-IE" altLang="en-US" sz="2400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r>
              <a:rPr lang="ga-IE" altLang="en-US" sz="28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endParaRPr lang="ga-IE" sz="28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1994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7" grpId="0" animBg="1"/>
      <p:bldP spid="17" grpId="1" animBg="1"/>
      <p:bldP spid="19" grpId="0" animBg="1"/>
      <p:bldP spid="21" grpId="0" animBg="1"/>
      <p:bldP spid="23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686972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a-IE" sz="2000" dirty="0">
              <a:latin typeface="Tw Cen MT" panose="020B0602020104020603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445773" y="3927328"/>
            <a:ext cx="11592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eaLnBrk="1" hangingPunct="1"/>
            <a:r>
              <a:rPr lang="ga-IE" altLang="en-US" sz="2000" dirty="0">
                <a:latin typeface="Tw Cen MT" panose="020B0602020104020603" pitchFamily="34" charset="0"/>
              </a:rPr>
              <a:t>Féileacán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7805" y="2247863"/>
            <a:ext cx="4286250" cy="37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089847" y="4657206"/>
            <a:ext cx="5934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eaLnBrk="1" hangingPunct="1"/>
            <a:r>
              <a:rPr lang="ga-IE" altLang="en-US" sz="2000" dirty="0">
                <a:latin typeface="Tw Cen MT" panose="020B0602020104020603" pitchFamily="34" charset="0"/>
              </a:rPr>
              <a:t>Ubh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377771" y="3927328"/>
            <a:ext cx="6383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eaLnBrk="1" hangingPunct="1"/>
            <a:r>
              <a:rPr lang="ga-IE" altLang="en-US" sz="2000" dirty="0">
                <a:latin typeface="Tw Cen MT" panose="020B0602020104020603" pitchFamily="34" charset="0"/>
              </a:rPr>
              <a:t>Bolb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793149" y="3222664"/>
            <a:ext cx="8755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eaLnBrk="1" hangingPunct="1"/>
            <a:r>
              <a:rPr lang="ga-IE" altLang="en-US" sz="2000" dirty="0">
                <a:latin typeface="Tw Cen MT" panose="020B0602020104020603" pitchFamily="34" charset="0"/>
              </a:rPr>
              <a:t>C</a:t>
            </a:r>
            <a:r>
              <a:rPr lang="en-IE" altLang="en-US" sz="2000" dirty="0" err="1">
                <a:latin typeface="Tw Cen MT" panose="020B0602020104020603" pitchFamily="34" charset="0"/>
              </a:rPr>
              <a:t>risilid</a:t>
            </a:r>
            <a:endParaRPr lang="ga-IE" altLang="en-US" sz="2000" dirty="0">
              <a:latin typeface="Tw Cen MT" panose="020B0602020104020603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97899" y="653614"/>
            <a:ext cx="10085294" cy="13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72000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lvl="0" algn="ctr"/>
            <a:r>
              <a:rPr lang="ga-IE" sz="2000" dirty="0">
                <a:latin typeface="Tw Cen MT" panose="020B0602020104020603" pitchFamily="34" charset="0"/>
              </a:rPr>
              <a:t>Tagann athrú crutha ar an bhféileacán agus é ag fás. Larbha </a:t>
            </a:r>
            <a:r>
              <a:rPr lang="en-IE" sz="2000" dirty="0">
                <a:latin typeface="Tw Cen MT" panose="020B0602020104020603" pitchFamily="34" charset="0"/>
              </a:rPr>
              <a:t>is </a:t>
            </a:r>
            <a:r>
              <a:rPr lang="ga-IE" sz="2000" dirty="0">
                <a:latin typeface="Tw Cen MT" panose="020B0602020104020603" pitchFamily="34" charset="0"/>
              </a:rPr>
              <a:t>ea</a:t>
            </a:r>
            <a:r>
              <a:rPr lang="en-IE" sz="2000" dirty="0">
                <a:latin typeface="Tw Cen MT" panose="020B0602020104020603" pitchFamily="34" charset="0"/>
              </a:rPr>
              <a:t> </a:t>
            </a:r>
            <a:r>
              <a:rPr lang="ga-IE" sz="2000" dirty="0">
                <a:latin typeface="Tw Cen MT" panose="020B0602020104020603" pitchFamily="34" charset="0"/>
              </a:rPr>
              <a:t>an fheithid a thagann amach </a:t>
            </a:r>
            <a:br>
              <a:rPr lang="en-IE" sz="2000" dirty="0">
                <a:latin typeface="Tw Cen MT" panose="020B0602020104020603" pitchFamily="34" charset="0"/>
              </a:rPr>
            </a:br>
            <a:r>
              <a:rPr lang="ga-IE" sz="2000" dirty="0">
                <a:latin typeface="Tw Cen MT" panose="020B0602020104020603" pitchFamily="34" charset="0"/>
              </a:rPr>
              <a:t>as an ubh. Athraíonn sé uaidh sin ina </a:t>
            </a:r>
            <a:r>
              <a:rPr lang="ga-IE" sz="2000" dirty="0" err="1">
                <a:latin typeface="Tw Cen MT" panose="020B0602020104020603" pitchFamily="34" charset="0"/>
              </a:rPr>
              <a:t>phupa</a:t>
            </a:r>
            <a:r>
              <a:rPr lang="ga-IE" sz="2000" dirty="0">
                <a:latin typeface="Tw Cen MT" panose="020B0602020104020603" pitchFamily="34" charset="0"/>
              </a:rPr>
              <a:t> agus uaidh sin athraíonn sé ina fhéileacán. </a:t>
            </a:r>
            <a:br>
              <a:rPr lang="en-IE" sz="2000" dirty="0">
                <a:latin typeface="Tw Cen MT" panose="020B0602020104020603" pitchFamily="34" charset="0"/>
              </a:rPr>
            </a:br>
            <a:r>
              <a:rPr lang="ga-IE" sz="2000" dirty="0">
                <a:latin typeface="Tw Cen MT" panose="020B0602020104020603" pitchFamily="34" charset="0"/>
              </a:rPr>
              <a:t>Seo thíos léiriú ar na céimeanna sin i saolré an fhéileacáin. </a:t>
            </a:r>
            <a:br>
              <a:rPr lang="en-IE" sz="2000" dirty="0">
                <a:latin typeface="Tw Cen MT" panose="020B0602020104020603" pitchFamily="34" charset="0"/>
              </a:rPr>
            </a:br>
            <a:r>
              <a:rPr lang="ga-IE" sz="2000" dirty="0">
                <a:latin typeface="Tw Cen MT" panose="020B0602020104020603" pitchFamily="34" charset="0"/>
              </a:rPr>
              <a:t>Tugtar </a:t>
            </a:r>
            <a:r>
              <a:rPr lang="ga-IE" sz="2000" b="1" dirty="0">
                <a:latin typeface="Tw Cen MT" panose="020B0602020104020603" pitchFamily="34" charset="0"/>
              </a:rPr>
              <a:t>bolb</a:t>
            </a:r>
            <a:r>
              <a:rPr lang="ga-IE" sz="2000" dirty="0">
                <a:latin typeface="Tw Cen MT" panose="020B0602020104020603" pitchFamily="34" charset="0"/>
              </a:rPr>
              <a:t> ar larbha an fhéileacáin agus </a:t>
            </a:r>
            <a:r>
              <a:rPr lang="ga-IE" sz="2000" b="1" dirty="0">
                <a:latin typeface="Tw Cen MT" panose="020B0602020104020603" pitchFamily="34" charset="0"/>
              </a:rPr>
              <a:t>crisilid</a:t>
            </a:r>
            <a:r>
              <a:rPr lang="ga-IE" sz="2000" dirty="0">
                <a:latin typeface="Tw Cen MT" panose="020B0602020104020603" pitchFamily="34" charset="0"/>
              </a:rPr>
              <a:t> ar an </a:t>
            </a:r>
            <a:r>
              <a:rPr lang="ga-IE" sz="2000" dirty="0" err="1">
                <a:latin typeface="Tw Cen MT" panose="020B0602020104020603" pitchFamily="34" charset="0"/>
              </a:rPr>
              <a:t>bpupa</a:t>
            </a:r>
            <a:r>
              <a:rPr lang="ga-IE" sz="2000" dirty="0">
                <a:latin typeface="Tw Cen MT" panose="020B0602020104020603" pitchFamily="34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92551" y="5021844"/>
            <a:ext cx="3988613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ga-IE" sz="2000" dirty="0">
                <a:latin typeface="Tw Cen MT" panose="020B0602020104020603" pitchFamily="34" charset="0"/>
              </a:rPr>
              <a:t>Is féidir breathnú ar fhíseán faoi shaolré an fhéileacáin</a:t>
            </a:r>
          </a:p>
          <a:p>
            <a:r>
              <a:rPr lang="ga-IE" sz="2000" dirty="0">
                <a:latin typeface="Tw Cen MT" panose="020B0602020104020603" pitchFamily="34" charset="0"/>
              </a:rPr>
              <a:t>Ach gliogáil ar an</a:t>
            </a:r>
          </a:p>
          <a:p>
            <a:r>
              <a:rPr lang="ga-IE" sz="2000" dirty="0">
                <a:latin typeface="Tw Cen MT" panose="020B0602020104020603" pitchFamily="34" charset="0"/>
              </a:rPr>
              <a:t>nasc seo:</a:t>
            </a:r>
          </a:p>
          <a:p>
            <a:r>
              <a:rPr lang="en-US" dirty="0">
                <a:latin typeface="Tw Cen MT" panose="020B0602020104020603" pitchFamily="34" charset="0"/>
                <a:hlinkClick r:id="rId4"/>
              </a:rPr>
              <a:t>youtu.be/QLm3_EwKq8M</a:t>
            </a:r>
            <a:endParaRPr lang="ga-IE" dirty="0">
              <a:latin typeface="Tw Cen MT" panose="020B0602020104020603" pitchFamily="34" charset="0"/>
            </a:endParaRPr>
          </a:p>
          <a:p>
            <a:endParaRPr lang="ga-IE" sz="800" dirty="0">
              <a:latin typeface="Tw Cen MT" panose="020B0602020104020603" pitchFamily="34" charset="0"/>
            </a:endParaRPr>
          </a:p>
        </p:txBody>
      </p:sp>
      <p:pic>
        <p:nvPicPr>
          <p:cNvPr id="4" name="Pictiúr 3">
            <a:extLst>
              <a:ext uri="{FF2B5EF4-FFF2-40B4-BE49-F238E27FC236}">
                <a16:creationId xmlns:a16="http://schemas.microsoft.com/office/drawing/2014/main" id="{946FB063-E7BF-CDC0-520E-CB04C8319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9861" y="5379557"/>
            <a:ext cx="1325883" cy="13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890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87926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822972" y="2073475"/>
            <a:ext cx="25475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4000" dirty="0">
                <a:latin typeface="Berlin Sans FB" panose="020E0602020502020306" pitchFamily="34" charset="0"/>
              </a:rPr>
              <a:t>Céim 1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177" y="1476000"/>
            <a:ext cx="4286250" cy="37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 rot="12640820">
            <a:off x="6556565" y="4860123"/>
            <a:ext cx="823913" cy="485775"/>
          </a:xfrm>
          <a:prstGeom prst="rightArrow">
            <a:avLst>
              <a:gd name="adj1" fmla="val 50000"/>
              <a:gd name="adj2" fmla="val 42402"/>
            </a:avLst>
          </a:prstGeom>
          <a:solidFill>
            <a:srgbClr val="0070C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822972" y="2668150"/>
            <a:ext cx="254755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2200" dirty="0">
                <a:latin typeface="Tw Cen MT" panose="020B0602020104020603" pitchFamily="34" charset="0"/>
              </a:rPr>
              <a:t>Beireann an féileacán baineann </a:t>
            </a:r>
          </a:p>
          <a:p>
            <a:r>
              <a:rPr lang="ga-IE" altLang="en-US" sz="2200" b="1" dirty="0">
                <a:latin typeface="Tw Cen MT" panose="020B0602020104020603" pitchFamily="34" charset="0"/>
              </a:rPr>
              <a:t>uibheacha</a:t>
            </a:r>
            <a:r>
              <a:rPr lang="ga-IE" altLang="en-US" sz="2200" dirty="0">
                <a:latin typeface="Tw Cen MT" panose="020B0602020104020603" pitchFamily="34" charset="0"/>
              </a:rPr>
              <a:t> ar dhuilleoga.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4469" y="3699091"/>
            <a:ext cx="3253102" cy="2173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flipH="1">
            <a:off x="3308747" y="609909"/>
            <a:ext cx="5627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-IE" sz="4800" dirty="0">
                <a:latin typeface="Gadelica" panose="02000503000000000000" pitchFamily="50" charset="0"/>
              </a:rPr>
              <a:t>Saolré an Fhéileacáin </a:t>
            </a:r>
          </a:p>
        </p:txBody>
      </p:sp>
    </p:spTree>
    <p:extLst>
      <p:ext uri="{BB962C8B-B14F-4D97-AF65-F5344CB8AC3E}">
        <p14:creationId xmlns:p14="http://schemas.microsoft.com/office/powerpoint/2010/main" val="9317532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823749" y="2699516"/>
            <a:ext cx="313342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2200" dirty="0">
                <a:latin typeface="Tw Cen MT" panose="020B0602020104020603" pitchFamily="34" charset="0"/>
              </a:rPr>
              <a:t>Tagann </a:t>
            </a:r>
            <a:r>
              <a:rPr lang="en-IE" altLang="en-US" sz="2200" dirty="0" err="1">
                <a:latin typeface="Tw Cen MT" panose="020B0602020104020603" pitchFamily="34" charset="0"/>
              </a:rPr>
              <a:t>larbha</a:t>
            </a:r>
            <a:r>
              <a:rPr lang="en-IE" altLang="en-US" sz="2200" dirty="0">
                <a:latin typeface="Tw Cen MT" panose="020B0602020104020603" pitchFamily="34" charset="0"/>
              </a:rPr>
              <a:t> </a:t>
            </a:r>
            <a:r>
              <a:rPr lang="ga-IE" altLang="en-US" sz="2200" dirty="0">
                <a:latin typeface="Tw Cen MT" panose="020B0602020104020603" pitchFamily="34" charset="0"/>
              </a:rPr>
              <a:t>amach as </a:t>
            </a:r>
            <a:br>
              <a:rPr lang="ga-IE" altLang="en-US" sz="2200" dirty="0">
                <a:latin typeface="Tw Cen MT" panose="020B0602020104020603" pitchFamily="34" charset="0"/>
              </a:rPr>
            </a:br>
            <a:r>
              <a:rPr lang="ga-IE" altLang="en-US" sz="2200" dirty="0">
                <a:latin typeface="Tw Cen MT" panose="020B0602020104020603" pitchFamily="34" charset="0"/>
              </a:rPr>
              <a:t>gach ubh. </a:t>
            </a:r>
            <a:r>
              <a:rPr lang="ga-IE" altLang="en-US" sz="2200" b="1" dirty="0">
                <a:latin typeface="Tw Cen MT" panose="020B0602020104020603" pitchFamily="34" charset="0"/>
              </a:rPr>
              <a:t>Bolb</a:t>
            </a:r>
            <a:r>
              <a:rPr lang="ga-IE" altLang="en-US" sz="2200" dirty="0">
                <a:latin typeface="Tw Cen MT" panose="020B0602020104020603" pitchFamily="34" charset="0"/>
              </a:rPr>
              <a:t> a thugtar ar larbha an fhéileacáin. Itheann an bolb duilleoga. Caitheann sé a chraiceann de ceithre huaire ar a laghad agus é ag fás.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3033" y="2260491"/>
            <a:ext cx="3097448" cy="20690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822972" y="2073475"/>
            <a:ext cx="25475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4000" dirty="0">
                <a:latin typeface="Berlin Sans FB" panose="020E0602020502020306" pitchFamily="34" charset="0"/>
              </a:rPr>
              <a:t>Céim </a:t>
            </a:r>
            <a:r>
              <a:rPr lang="en-GB" altLang="en-US" sz="4000" dirty="0">
                <a:latin typeface="Berlin Sans FB" panose="020E0602020502020306" pitchFamily="34" charset="0"/>
              </a:rPr>
              <a:t>2</a:t>
            </a:r>
            <a:endParaRPr lang="ga-IE" altLang="en-US" sz="4000" dirty="0">
              <a:latin typeface="Berlin Sans FB" panose="020E0602020502020306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177" y="1476000"/>
            <a:ext cx="4286250" cy="37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 rot="2720164">
            <a:off x="3887950" y="2719328"/>
            <a:ext cx="823913" cy="485775"/>
          </a:xfrm>
          <a:prstGeom prst="rightArrow">
            <a:avLst>
              <a:gd name="adj1" fmla="val 50000"/>
              <a:gd name="adj2" fmla="val 42402"/>
            </a:avLst>
          </a:prstGeom>
          <a:solidFill>
            <a:srgbClr val="0070C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42D24540-96F1-2B21-1809-78706FBA4605}"/>
              </a:ext>
            </a:extLst>
          </p:cNvPr>
          <p:cNvSpPr txBox="1"/>
          <p:nvPr/>
        </p:nvSpPr>
        <p:spPr>
          <a:xfrm flipH="1">
            <a:off x="3308747" y="609909"/>
            <a:ext cx="5627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-IE" sz="4800" dirty="0">
                <a:latin typeface="Gadelica" panose="02000503000000000000" pitchFamily="50" charset="0"/>
              </a:rPr>
              <a:t>Saolré an Fhéileacáin </a:t>
            </a:r>
          </a:p>
        </p:txBody>
      </p:sp>
    </p:spTree>
    <p:extLst>
      <p:ext uri="{BB962C8B-B14F-4D97-AF65-F5344CB8AC3E}">
        <p14:creationId xmlns:p14="http://schemas.microsoft.com/office/powerpoint/2010/main" val="156349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177" y="1476000"/>
            <a:ext cx="4286250" cy="37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 rot="2061013">
            <a:off x="5211184" y="1751555"/>
            <a:ext cx="823913" cy="485775"/>
          </a:xfrm>
          <a:prstGeom prst="rightArrow">
            <a:avLst>
              <a:gd name="adj1" fmla="val 50000"/>
              <a:gd name="adj2" fmla="val 42402"/>
            </a:avLst>
          </a:prstGeom>
          <a:solidFill>
            <a:srgbClr val="0070C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837456" y="2685092"/>
            <a:ext cx="297254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2200" dirty="0">
                <a:latin typeface="Tw Cen MT" panose="020B0602020104020603" pitchFamily="34" charset="0"/>
              </a:rPr>
              <a:t>Tar éis tamaill athraíonn an bolb</a:t>
            </a:r>
            <a:r>
              <a:rPr lang="en-IE" altLang="en-US" sz="2200" dirty="0">
                <a:latin typeface="Tw Cen MT" panose="020B0602020104020603" pitchFamily="34" charset="0"/>
              </a:rPr>
              <a:t> </a:t>
            </a:r>
            <a:r>
              <a:rPr lang="ga-IE" altLang="en-US" sz="2200" dirty="0">
                <a:latin typeface="Tw Cen MT" panose="020B0602020104020603" pitchFamily="34" charset="0"/>
              </a:rPr>
              <a:t>ina </a:t>
            </a:r>
            <a:r>
              <a:rPr lang="en-IE" altLang="en-US" sz="2200" dirty="0" err="1">
                <a:latin typeface="Tw Cen MT" panose="020B0602020104020603" pitchFamily="34" charset="0"/>
              </a:rPr>
              <a:t>phupa</a:t>
            </a:r>
            <a:r>
              <a:rPr lang="ga-IE" altLang="en-US" sz="2200" dirty="0">
                <a:latin typeface="Tw Cen MT" panose="020B0602020104020603" pitchFamily="34" charset="0"/>
              </a:rPr>
              <a:t>. </a:t>
            </a:r>
            <a:r>
              <a:rPr lang="ga-IE" altLang="en-US" sz="2200" b="1" dirty="0">
                <a:latin typeface="Tw Cen MT" panose="020B0602020104020603" pitchFamily="34" charset="0"/>
              </a:rPr>
              <a:t>Crisilid</a:t>
            </a:r>
            <a:r>
              <a:rPr lang="ga-IE" altLang="en-US" sz="2200" dirty="0">
                <a:latin typeface="Tw Cen MT" panose="020B0602020104020603" pitchFamily="34" charset="0"/>
              </a:rPr>
              <a:t> a thugtar ar </a:t>
            </a:r>
            <a:r>
              <a:rPr lang="ga-IE" altLang="en-US" sz="2200" dirty="0" err="1">
                <a:latin typeface="Tw Cen MT" panose="020B0602020104020603" pitchFamily="34" charset="0"/>
              </a:rPr>
              <a:t>phupa</a:t>
            </a:r>
            <a:r>
              <a:rPr lang="ga-IE" altLang="en-US" sz="2200" dirty="0">
                <a:latin typeface="Tw Cen MT" panose="020B0602020104020603" pitchFamily="34" charset="0"/>
              </a:rPr>
              <a:t> an fhéileacáin.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2648" y="1474039"/>
            <a:ext cx="3097833" cy="21313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7"/>
          <p:cNvSpPr txBox="1">
            <a:spLocks noChangeArrowheads="1"/>
          </p:cNvSpPr>
          <p:nvPr/>
        </p:nvSpPr>
        <p:spPr bwMode="auto">
          <a:xfrm>
            <a:off x="822972" y="2073475"/>
            <a:ext cx="25475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4000" dirty="0">
                <a:latin typeface="Berlin Sans FB" panose="020E0602020502020306" pitchFamily="34" charset="0"/>
              </a:rPr>
              <a:t>Céim </a:t>
            </a:r>
            <a:r>
              <a:rPr lang="en-GB" altLang="en-US" sz="4000" dirty="0">
                <a:latin typeface="Berlin Sans FB" panose="020E0602020502020306" pitchFamily="34" charset="0"/>
              </a:rPr>
              <a:t>3</a:t>
            </a:r>
            <a:endParaRPr lang="ga-IE" altLang="en-US" sz="4000" dirty="0">
              <a:latin typeface="Berlin Sans FB" panose="020E0602020502020306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F3CDC00-4E53-9F61-0EF3-3A4F833D7D1A}"/>
              </a:ext>
            </a:extLst>
          </p:cNvPr>
          <p:cNvSpPr txBox="1"/>
          <p:nvPr/>
        </p:nvSpPr>
        <p:spPr>
          <a:xfrm flipH="1">
            <a:off x="3308747" y="609909"/>
            <a:ext cx="5627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-IE" sz="4800" dirty="0">
                <a:latin typeface="Gadelica" panose="02000503000000000000" pitchFamily="50" charset="0"/>
              </a:rPr>
              <a:t>Saolré an Fhéileacáin </a:t>
            </a:r>
          </a:p>
        </p:txBody>
      </p:sp>
    </p:spTree>
    <p:extLst>
      <p:ext uri="{BB962C8B-B14F-4D97-AF65-F5344CB8AC3E}">
        <p14:creationId xmlns:p14="http://schemas.microsoft.com/office/powerpoint/2010/main" val="17294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96"/>
            <a:ext cx="12192000" cy="6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>
            <a:spLocks noChangeAspect="1"/>
          </p:cNvSpPr>
          <p:nvPr/>
        </p:nvSpPr>
        <p:spPr>
          <a:xfrm>
            <a:off x="731519" y="576775"/>
            <a:ext cx="10818055" cy="5430129"/>
          </a:xfrm>
          <a:prstGeom prst="roundRect">
            <a:avLst/>
          </a:prstGeom>
          <a:solidFill>
            <a:schemeClr val="bg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 rot="10800000">
            <a:off x="8243427" y="3103885"/>
            <a:ext cx="823913" cy="485775"/>
          </a:xfrm>
          <a:prstGeom prst="rightArrow">
            <a:avLst>
              <a:gd name="adj1" fmla="val 50000"/>
              <a:gd name="adj2" fmla="val 42402"/>
            </a:avLst>
          </a:prstGeom>
          <a:solidFill>
            <a:srgbClr val="0070C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824778" y="2644958"/>
            <a:ext cx="312379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2200" dirty="0">
                <a:latin typeface="Tw Cen MT" panose="020B0602020104020603" pitchFamily="34" charset="0"/>
              </a:rPr>
              <a:t>Ar deireadh tagann féileacán amach as an </a:t>
            </a:r>
            <a:r>
              <a:rPr lang="en-GB" altLang="en-US" sz="2200" dirty="0" err="1">
                <a:latin typeface="Tw Cen MT" panose="020B0602020104020603" pitchFamily="34" charset="0"/>
              </a:rPr>
              <a:t>g</a:t>
            </a:r>
            <a:r>
              <a:rPr lang="en-GB" altLang="en-US" sz="2200" b="1" dirty="0" err="1">
                <a:latin typeface="Tw Cen MT" panose="020B0602020104020603" pitchFamily="34" charset="0"/>
              </a:rPr>
              <a:t>crisilid</a:t>
            </a:r>
            <a:r>
              <a:rPr lang="ga-IE" altLang="en-US" sz="2200" dirty="0">
                <a:latin typeface="Tw Cen MT" panose="020B0602020104020603" pitchFamily="34" charset="0"/>
              </a:rPr>
              <a:t>. Beireann an féileacán sin uibheacha agus tosaíonn an </a:t>
            </a:r>
            <a:r>
              <a:rPr lang="ga-IE" altLang="en-US" sz="2200" dirty="0" err="1">
                <a:latin typeface="Tw Cen MT" panose="020B0602020104020603" pitchFamily="34" charset="0"/>
              </a:rPr>
              <a:t>tsaolré</a:t>
            </a:r>
            <a:r>
              <a:rPr lang="ga-IE" altLang="en-US" sz="2200" dirty="0">
                <a:latin typeface="Tw Cen MT" panose="020B0602020104020603" pitchFamily="34" charset="0"/>
              </a:rPr>
              <a:t> </a:t>
            </a:r>
            <a:br>
              <a:rPr lang="en-IE" altLang="en-US" sz="2200" dirty="0">
                <a:latin typeface="Tw Cen MT" panose="020B0602020104020603" pitchFamily="34" charset="0"/>
              </a:rPr>
            </a:br>
            <a:r>
              <a:rPr lang="ga-IE" altLang="en-US" sz="2200" dirty="0">
                <a:latin typeface="Tw Cen MT" panose="020B0602020104020603" pitchFamily="34" charset="0"/>
              </a:rPr>
              <a:t>as an nua.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2030" y="3324704"/>
            <a:ext cx="3256428" cy="21752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7"/>
          <p:cNvSpPr txBox="1">
            <a:spLocks noChangeArrowheads="1"/>
          </p:cNvSpPr>
          <p:nvPr/>
        </p:nvSpPr>
        <p:spPr bwMode="auto">
          <a:xfrm>
            <a:off x="824778" y="2068193"/>
            <a:ext cx="25475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ga-IE" altLang="en-US" sz="4000" dirty="0">
                <a:latin typeface="Berlin Sans FB" panose="020E0602020502020306" pitchFamily="34" charset="0"/>
              </a:rPr>
              <a:t>Céim </a:t>
            </a:r>
            <a:r>
              <a:rPr lang="en-GB" altLang="en-US" sz="4000" dirty="0">
                <a:latin typeface="Berlin Sans FB" panose="020E0602020502020306" pitchFamily="34" charset="0"/>
              </a:rPr>
              <a:t>4</a:t>
            </a:r>
            <a:endParaRPr lang="ga-IE" altLang="en-US" sz="4000" dirty="0">
              <a:latin typeface="Berlin Sans FB" panose="020E0602020502020306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177" y="1476000"/>
            <a:ext cx="4286250" cy="37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4F29196-18DD-D4FC-FC6D-C0C6E2CE5F1D}"/>
              </a:ext>
            </a:extLst>
          </p:cNvPr>
          <p:cNvSpPr txBox="1"/>
          <p:nvPr/>
        </p:nvSpPr>
        <p:spPr>
          <a:xfrm flipH="1">
            <a:off x="3308747" y="609909"/>
            <a:ext cx="5627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-IE" sz="4800" dirty="0">
                <a:latin typeface="Gadelica" panose="02000503000000000000" pitchFamily="50" charset="0"/>
              </a:rPr>
              <a:t>Saolré an Fhéileacáin </a:t>
            </a:r>
          </a:p>
        </p:txBody>
      </p:sp>
    </p:spTree>
    <p:extLst>
      <p:ext uri="{BB962C8B-B14F-4D97-AF65-F5344CB8AC3E}">
        <p14:creationId xmlns:p14="http://schemas.microsoft.com/office/powerpoint/2010/main" val="368379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3156</TotalTime>
  <Words>1126</Words>
  <Application>Microsoft Office PowerPoint</Application>
  <PresentationFormat>Scáileán leathan</PresentationFormat>
  <Paragraphs>110</Paragraphs>
  <Slides>19</Slides>
  <Notes>0</Notes>
  <HiddenSlides>0</HiddenSlides>
  <MMClips>0</MMClips>
  <ScaleCrop>false</ScaleCrop>
  <HeadingPairs>
    <vt:vector size="6" baseType="variant">
      <vt:variant>
        <vt:lpstr>Clófhoirne a úsáideadh</vt:lpstr>
      </vt:variant>
      <vt:variant>
        <vt:i4>13</vt:i4>
      </vt:variant>
      <vt:variant>
        <vt:lpstr>Téama</vt:lpstr>
      </vt:variant>
      <vt:variant>
        <vt:i4>1</vt:i4>
      </vt:variant>
      <vt:variant>
        <vt:lpstr>Teidil sleamhnáin</vt:lpstr>
      </vt:variant>
      <vt:variant>
        <vt:i4>19</vt:i4>
      </vt:variant>
    </vt:vector>
  </HeadingPairs>
  <TitlesOfParts>
    <vt:vector size="33" baseType="lpstr">
      <vt:lpstr>ADLaM Display</vt:lpstr>
      <vt:lpstr>AR BERKLEY</vt:lpstr>
      <vt:lpstr>Arial</vt:lpstr>
      <vt:lpstr>Berlin Sans FB</vt:lpstr>
      <vt:lpstr>Calibri</vt:lpstr>
      <vt:lpstr>Calibri Light</vt:lpstr>
      <vt:lpstr>Comic Sans MS</vt:lpstr>
      <vt:lpstr>Dreaming Outloud Pro</vt:lpstr>
      <vt:lpstr>Footlight MT Light</vt:lpstr>
      <vt:lpstr>Gadelica</vt:lpstr>
      <vt:lpstr>Informal Roman</vt:lpstr>
      <vt:lpstr>Lucida Handwriting</vt:lpstr>
      <vt:lpstr>Tw Cen MT</vt:lpstr>
      <vt:lpstr>Office Theme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  <vt:lpstr>Láithreoireacht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maire ni ghallchobhair</dc:creator>
  <cp:lastModifiedBy>Tonaí Ó Roduibh</cp:lastModifiedBy>
  <cp:revision>187</cp:revision>
  <cp:lastPrinted>2017-09-05T07:51:27Z</cp:lastPrinted>
  <dcterms:created xsi:type="dcterms:W3CDTF">2016-09-05T08:58:11Z</dcterms:created>
  <dcterms:modified xsi:type="dcterms:W3CDTF">2025-03-02T16:07:16Z</dcterms:modified>
</cp:coreProperties>
</file>