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sldIdLst>
    <p:sldId id="326" r:id="rId5"/>
    <p:sldId id="1636" r:id="rId6"/>
    <p:sldId id="1661" r:id="rId7"/>
    <p:sldId id="340" r:id="rId8"/>
    <p:sldId id="1685" r:id="rId9"/>
    <p:sldId id="1688" r:id="rId10"/>
    <p:sldId id="1655" r:id="rId11"/>
    <p:sldId id="1658" r:id="rId12"/>
    <p:sldId id="1653" r:id="rId13"/>
    <p:sldId id="1667" r:id="rId14"/>
    <p:sldId id="1668" r:id="rId15"/>
    <p:sldId id="1669" r:id="rId16"/>
    <p:sldId id="1680" r:id="rId17"/>
    <p:sldId id="1676" r:id="rId18"/>
    <p:sldId id="1647" r:id="rId19"/>
    <p:sldId id="1673" r:id="rId20"/>
    <p:sldId id="1686" r:id="rId21"/>
    <p:sldId id="1675" r:id="rId22"/>
    <p:sldId id="334" r:id="rId23"/>
    <p:sldId id="1656" r:id="rId24"/>
    <p:sldId id="1657" r:id="rId25"/>
    <p:sldId id="1682" r:id="rId26"/>
    <p:sldId id="1684" r:id="rId27"/>
    <p:sldId id="1677" r:id="rId28"/>
    <p:sldId id="1664" r:id="rId29"/>
    <p:sldId id="1626" r:id="rId30"/>
    <p:sldId id="328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13CA472-CCE6-DA4A-B666-F08C47CEF523}">
          <p14:sldIdLst>
            <p14:sldId id="326"/>
            <p14:sldId id="1636"/>
            <p14:sldId id="1661"/>
            <p14:sldId id="340"/>
            <p14:sldId id="1685"/>
            <p14:sldId id="1688"/>
            <p14:sldId id="1655"/>
            <p14:sldId id="1658"/>
            <p14:sldId id="1653"/>
            <p14:sldId id="1667"/>
            <p14:sldId id="1668"/>
            <p14:sldId id="1669"/>
            <p14:sldId id="1680"/>
            <p14:sldId id="1676"/>
            <p14:sldId id="1647"/>
            <p14:sldId id="1673"/>
            <p14:sldId id="1686"/>
            <p14:sldId id="1675"/>
            <p14:sldId id="334"/>
            <p14:sldId id="1656"/>
            <p14:sldId id="1657"/>
            <p14:sldId id="1682"/>
            <p14:sldId id="1684"/>
            <p14:sldId id="1677"/>
            <p14:sldId id="1664"/>
            <p14:sldId id="1626"/>
            <p14:sldId id="3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722"/>
    <a:srgbClr val="97999B"/>
    <a:srgbClr val="BEDFFF"/>
    <a:srgbClr val="FDEADA"/>
    <a:srgbClr val="05C3DE"/>
    <a:srgbClr val="ED174B"/>
    <a:srgbClr val="FF585D"/>
    <a:srgbClr val="FFFF00"/>
    <a:srgbClr val="FFCD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59503-2F09-44EF-88DC-D4B1A9088506}" v="2" dt="2023-10-30T12:08:07.0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5170" autoAdjust="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46737-098B-6941-99A6-7226F343B32F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61EBB-BFE8-FB4F-8D8A-BCC207B40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8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43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48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07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https://padlet.com/LanguagesIreland/say-yes-to-languages-h6bjmc4r3m1w24dv</a:t>
            </a:r>
          </a:p>
          <a:p>
            <a:endParaRPr lang="en-IE" dirty="0"/>
          </a:p>
          <a:p>
            <a:r>
              <a:rPr lang="en-IE" dirty="0"/>
              <a:t>And</a:t>
            </a:r>
          </a:p>
          <a:p>
            <a:endParaRPr lang="en-IE" dirty="0"/>
          </a:p>
          <a:p>
            <a:r>
              <a:rPr lang="en-IE" dirty="0"/>
              <a:t>https://padlet.com/LanguagesIreland/say-yes-to-languages-3ij6ql0r5bypn409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40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Video shot in </a:t>
            </a:r>
            <a:r>
              <a:rPr lang="en-IE" dirty="0" err="1"/>
              <a:t>Togher</a:t>
            </a:r>
            <a:r>
              <a:rPr lang="en-IE" dirty="0"/>
              <a:t> National School, Cork (DEIS)</a:t>
            </a:r>
          </a:p>
          <a:p>
            <a:r>
              <a:rPr lang="en-IE" dirty="0"/>
              <a:t>Luna taught her classmates Spanish as encouraged by the experience of Say Yes to Languages and their tutor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6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dirty="0"/>
              <a:t>https://languagesconnect.ie/primary-module-resources/</a:t>
            </a:r>
          </a:p>
          <a:p>
            <a:endParaRPr lang="en-GB" dirty="0"/>
          </a:p>
          <a:p>
            <a:r>
              <a:rPr lang="en-GB" dirty="0"/>
              <a:t>All on website in Irish versions (bunting also available in Irish soon)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41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555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dirty="0"/>
              <a:t>Explain activity one from Passport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014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  <a:tabLst>
                <a:tab pos="457200" algn="l"/>
              </a:tabLst>
            </a:pPr>
            <a:r>
              <a:rPr lang="en-GB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Intentional links with Irish made by PPLI in the creation of the Passport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70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  <a:tabLst>
                <a:tab pos="457200" algn="l"/>
              </a:tabLst>
            </a:pPr>
            <a:r>
              <a:rPr lang="en-GB" sz="1200" kern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Comparing/contrasting languages and Learning strategies applicable to all languages including Irish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95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All strategies and activities used and usable in the teaching of Irish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5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dirty="0"/>
              <a:t>The map shows the 1200+ schools involved this year. All counties covered</a:t>
            </a:r>
          </a:p>
        </p:txBody>
      </p:sp>
    </p:spTree>
    <p:extLst>
      <p:ext uri="{BB962C8B-B14F-4D97-AF65-F5344CB8AC3E}">
        <p14:creationId xmlns:p14="http://schemas.microsoft.com/office/powerpoint/2010/main" val="513166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Irish version on the website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32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457200" algn="l"/>
              </a:tabLst>
              <a:defRPr/>
            </a:pPr>
            <a:r>
              <a:rPr lang="en-IE" dirty="0"/>
              <a:t>https://languagesconnect.ie/primary/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521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53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PPLI</a:t>
            </a:r>
          </a:p>
          <a:p>
            <a:r>
              <a:rPr lang="en-GB" dirty="0"/>
              <a:t>What is the Languages Connect Strategy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What is the Awareness Campaign also called Languages Connect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28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5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Year 3 in progress, slight adjustment to numbers is expected (important to say in case people take pictures)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86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Padlet link:</a:t>
            </a:r>
          </a:p>
          <a:p>
            <a:r>
              <a:rPr lang="en-IE" dirty="0"/>
              <a:t>https://padlet.com/LanguagesIreland/say-yes-to-languages-h6bjmc4r3m1w24dv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51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63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29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A61EBB-BFE8-FB4F-8D8A-BCC207B405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35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524"/>
            <a:ext cx="9139937" cy="6854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790546"/>
            <a:ext cx="7790400" cy="1753200"/>
          </a:xfrm>
        </p:spPr>
        <p:txBody>
          <a:bodyPr anchor="b">
            <a:noAutofit/>
          </a:bodyPr>
          <a:lstStyle>
            <a:lvl1pPr algn="l">
              <a:defRPr sz="40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ga-IE"/>
              <a:t>Click to edit </a:t>
            </a:r>
            <a:br>
              <a:rPr lang="ga-IE"/>
            </a:br>
            <a:r>
              <a:rPr lang="ga-IE"/>
              <a:t>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25200"/>
            <a:ext cx="778946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45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B77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53" y="6242049"/>
            <a:ext cx="1180242" cy="478800"/>
          </a:xfrm>
          <a:prstGeom prst="rect">
            <a:avLst/>
          </a:prstGeom>
        </p:spPr>
      </p:pic>
      <p:sp>
        <p:nvSpPr>
          <p:cNvPr id="12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10"/>
          <p:cNvSpPr>
            <a:spLocks/>
          </p:cNvSpPr>
          <p:nvPr userDrawn="1"/>
        </p:nvSpPr>
        <p:spPr>
          <a:xfrm rot="1647613">
            <a:off x="4680001" y="360000"/>
            <a:ext cx="3761999" cy="4046400"/>
          </a:xfrm>
          <a:custGeom>
            <a:avLst/>
            <a:gdLst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514836 w 3992145"/>
              <a:gd name="connsiteY12" fmla="*/ 4196171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938471 w 3992145"/>
              <a:gd name="connsiteY5" fmla="*/ 4137802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2145" h="4294133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dpi="0" rotWithShape="0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26401" y="1890000"/>
            <a:ext cx="3761999" cy="28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263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197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457201" y="2289602"/>
            <a:ext cx="4373313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0887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D0605-17C2-4FF5-ADD7-93EB34E8A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8650" y="6445803"/>
            <a:ext cx="2057400" cy="365125"/>
          </a:xfrm>
          <a:prstGeom prst="rect">
            <a:avLst/>
          </a:prstGeom>
        </p:spPr>
        <p:txBody>
          <a:bodyPr/>
          <a:lstStyle/>
          <a:p>
            <a:fld id="{EA3CEFF6-977F-484A-8642-514BA31E874B}" type="slidenum">
              <a:rPr lang="en-IE" smtClean="0"/>
              <a:t>‹#›</a:t>
            </a:fld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C1FB3-8632-4639-A753-454F6525D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682" y="2001924"/>
            <a:ext cx="5817870" cy="4323254"/>
          </a:xfrm>
          <a:effectLst/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77857-4179-4FA6-895F-C4FE9C3FE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017" y="662346"/>
            <a:ext cx="5861512" cy="981567"/>
          </a:xfr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ctr">
              <a:defRPr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865205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D7B08-06AC-4DC7-8555-176BD3522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DDFB9-361B-4C99-B32C-664DE0BA5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682" y="2001924"/>
            <a:ext cx="5682123" cy="4323254"/>
          </a:xfrm>
          <a:noFill/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409404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2B964-2116-4F66-95AC-ED42A469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047203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975" indent="-180975">
              <a:tabLst/>
              <a:defRPr/>
            </a:lvl1pPr>
            <a:lvl2pPr marL="635000" indent="-182563">
              <a:tabLst/>
              <a:defRPr/>
            </a:lvl2pPr>
            <a:lvl3pPr marL="1073150" indent="-158750">
              <a:tabLst/>
              <a:defRPr b="0"/>
            </a:lvl3pPr>
            <a:lvl4pPr marL="1555750" indent="-184150">
              <a:tabLst/>
              <a:defRPr/>
            </a:lvl4pPr>
            <a:lvl5pPr marL="2009775" indent="-180975">
              <a:tabLst/>
              <a:defRPr/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71" y="6242262"/>
            <a:ext cx="1182743" cy="47981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ED174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/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0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D174B"/>
                </a:solidFill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 marL="180975" indent="-180975">
              <a:tabLst/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 marL="180975" indent="-180975">
              <a:tabLst/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/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7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3786" cy="1143000"/>
          </a:xfrm>
        </p:spPr>
        <p:txBody>
          <a:bodyPr/>
          <a:lstStyle>
            <a:lvl1pPr>
              <a:defRPr>
                <a:solidFill>
                  <a:srgbClr val="ED174B"/>
                </a:solidFill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3901440" cy="4525963"/>
          </a:xfrm>
        </p:spPr>
        <p:txBody>
          <a:bodyPr/>
          <a:lstStyle>
            <a:lvl1pPr marL="180975" indent="-180975">
              <a:tabLst/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/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82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3786" cy="1143000"/>
          </a:xfrm>
        </p:spPr>
        <p:txBody>
          <a:bodyPr/>
          <a:lstStyle>
            <a:lvl1pPr>
              <a:defRPr>
                <a:solidFill>
                  <a:srgbClr val="ED174B"/>
                </a:solidFill>
              </a:defRPr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3901440" cy="4525963"/>
          </a:xfrm>
        </p:spPr>
        <p:txBody>
          <a:bodyPr/>
          <a:lstStyle>
            <a:lvl1pPr marL="180975" indent="-180975">
              <a:tabLst/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/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4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B77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 rot="1647613">
            <a:off x="4791835" y="297576"/>
            <a:ext cx="3761999" cy="4046400"/>
          </a:xfrm>
          <a:custGeom>
            <a:avLst/>
            <a:gdLst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514836 w 3992145"/>
              <a:gd name="connsiteY12" fmla="*/ 4196171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938471 w 3992145"/>
              <a:gd name="connsiteY5" fmla="*/ 4137802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2145" h="4294133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90000"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401" y="1890000"/>
            <a:ext cx="3761999" cy="28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53" y="6242049"/>
            <a:ext cx="1180242" cy="478800"/>
          </a:xfrm>
          <a:prstGeom prst="rect">
            <a:avLst/>
          </a:prstGeom>
        </p:spPr>
      </p:pic>
      <p:sp>
        <p:nvSpPr>
          <p:cNvPr id="12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4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D17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 rot="1647613">
            <a:off x="4680001" y="360000"/>
            <a:ext cx="3761999" cy="4046400"/>
          </a:xfrm>
          <a:custGeom>
            <a:avLst/>
            <a:gdLst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514836 w 3992145"/>
              <a:gd name="connsiteY12" fmla="*/ 4196171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938471 w 3992145"/>
              <a:gd name="connsiteY5" fmla="*/ 4137802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2145" h="4294133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53" y="6242049"/>
            <a:ext cx="1180242" cy="478800"/>
          </a:xfrm>
          <a:prstGeom prst="rect">
            <a:avLst/>
          </a:prstGeom>
        </p:spPr>
      </p:pic>
      <p:sp>
        <p:nvSpPr>
          <p:cNvPr id="12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26401" y="1890000"/>
            <a:ext cx="3761999" cy="28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101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B77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53" y="6242049"/>
            <a:ext cx="1180242" cy="478800"/>
          </a:xfrm>
          <a:prstGeom prst="rect">
            <a:avLst/>
          </a:prstGeom>
        </p:spPr>
      </p:pic>
      <p:sp>
        <p:nvSpPr>
          <p:cNvPr id="12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reeform 14"/>
          <p:cNvSpPr>
            <a:spLocks/>
          </p:cNvSpPr>
          <p:nvPr userDrawn="1"/>
        </p:nvSpPr>
        <p:spPr>
          <a:xfrm rot="1647613">
            <a:off x="4652664" y="375299"/>
            <a:ext cx="3761999" cy="4046400"/>
          </a:xfrm>
          <a:custGeom>
            <a:avLst/>
            <a:gdLst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514836 w 3992145"/>
              <a:gd name="connsiteY12" fmla="*/ 4196171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938471 w 3992145"/>
              <a:gd name="connsiteY5" fmla="*/ 4137802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2145" h="4294133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dpi="0" rotWithShape="0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6401" y="1890000"/>
            <a:ext cx="3761999" cy="28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806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D17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sp>
        <p:nvSpPr>
          <p:cNvPr id="12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eeform 5"/>
          <p:cNvSpPr>
            <a:spLocks/>
          </p:cNvSpPr>
          <p:nvPr userDrawn="1"/>
        </p:nvSpPr>
        <p:spPr>
          <a:xfrm rot="1647613">
            <a:off x="4680001" y="360000"/>
            <a:ext cx="3761999" cy="4046400"/>
          </a:xfrm>
          <a:custGeom>
            <a:avLst/>
            <a:gdLst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514836 w 3992145"/>
              <a:gd name="connsiteY12" fmla="*/ 4196171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887226 w 3992145"/>
              <a:gd name="connsiteY5" fmla="*/ 4217334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  <a:gd name="connsiteX0" fmla="*/ 1207413 w 3992145"/>
              <a:gd name="connsiteY0" fmla="*/ 274463 h 4294133"/>
              <a:gd name="connsiteX1" fmla="*/ 3829181 w 3992145"/>
              <a:gd name="connsiteY1" fmla="*/ 839398 h 4294133"/>
              <a:gd name="connsiteX2" fmla="*/ 2784733 w 3992145"/>
              <a:gd name="connsiteY2" fmla="*/ 3309610 h 4294133"/>
              <a:gd name="connsiteX3" fmla="*/ 2399274 w 3992145"/>
              <a:gd name="connsiteY3" fmla="*/ 3470768 h 4294133"/>
              <a:gd name="connsiteX4" fmla="*/ 2392083 w 3992145"/>
              <a:gd name="connsiteY4" fmla="*/ 3472755 h 4294133"/>
              <a:gd name="connsiteX5" fmla="*/ 1938471 w 3992145"/>
              <a:gd name="connsiteY5" fmla="*/ 4137802 h 4294133"/>
              <a:gd name="connsiteX6" fmla="*/ 1881045 w 3992145"/>
              <a:gd name="connsiteY6" fmla="*/ 4216983 h 4294133"/>
              <a:gd name="connsiteX7" fmla="*/ 1863096 w 3992145"/>
              <a:gd name="connsiteY7" fmla="*/ 4243605 h 4294133"/>
              <a:gd name="connsiteX8" fmla="*/ 1741110 w 3992145"/>
              <a:gd name="connsiteY8" fmla="*/ 4294133 h 4294133"/>
              <a:gd name="connsiteX9" fmla="*/ 1672088 w 3992145"/>
              <a:gd name="connsiteY9" fmla="*/ 4294133 h 4294133"/>
              <a:gd name="connsiteX10" fmla="*/ 1550102 w 3992145"/>
              <a:gd name="connsiteY10" fmla="*/ 4243605 h 4294133"/>
              <a:gd name="connsiteX11" fmla="*/ 1518253 w 3992145"/>
              <a:gd name="connsiteY11" fmla="*/ 4196365 h 4294133"/>
              <a:gd name="connsiteX12" fmla="*/ 1493887 w 3992145"/>
              <a:gd name="connsiteY12" fmla="*/ 4143136 h 4294133"/>
              <a:gd name="connsiteX13" fmla="*/ 1262271 w 3992145"/>
              <a:gd name="connsiteY13" fmla="*/ 3539532 h 4294133"/>
              <a:gd name="connsiteX14" fmla="*/ 1257536 w 3992145"/>
              <a:gd name="connsiteY14" fmla="*/ 3538740 h 4294133"/>
              <a:gd name="connsiteX15" fmla="*/ 162964 w 3992145"/>
              <a:gd name="connsiteY15" fmla="*/ 2744675 h 4294133"/>
              <a:gd name="connsiteX16" fmla="*/ 1207413 w 3992145"/>
              <a:gd name="connsiteY16" fmla="*/ 274463 h 429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92145" h="4294133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Helvetica Regular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053" y="6242049"/>
            <a:ext cx="1180242" cy="478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6401" y="1890000"/>
            <a:ext cx="3761999" cy="28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4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71" y="6242262"/>
            <a:ext cx="1182743" cy="479815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>
          <a:xfrm>
            <a:off x="6629400" y="628221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B5ACD3DC-BF40-AC4C-BE79-DDADB12437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3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3" r:id="rId5"/>
    <p:sldLayoutId id="2147483664" r:id="rId6"/>
    <p:sldLayoutId id="2147483668" r:id="rId7"/>
    <p:sldLayoutId id="2147483666" r:id="rId8"/>
    <p:sldLayoutId id="2147483665" r:id="rId9"/>
    <p:sldLayoutId id="2147483667" r:id="rId10"/>
    <p:sldLayoutId id="2147483669" r:id="rId11"/>
    <p:sldLayoutId id="2147483670" r:id="rId12"/>
    <p:sldLayoutId id="2147483671" r:id="rId13"/>
    <p:sldLayoutId id="2147483672" r:id="rId14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ED174B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225425" indent="-225425" algn="l" defTabSz="457200" rtl="0" eaLnBrk="1" latinLnBrk="0" hangingPunct="1">
        <a:spcBef>
          <a:spcPct val="20000"/>
        </a:spcBef>
        <a:buClr>
          <a:srgbClr val="EB7722"/>
        </a:buClr>
        <a:buFont typeface="Arial"/>
        <a:buChar char="•"/>
        <a:tabLst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679450" indent="-222250" algn="l" defTabSz="457200" rtl="0" eaLnBrk="1" latinLnBrk="0" hangingPunct="1">
        <a:spcBef>
          <a:spcPct val="20000"/>
        </a:spcBef>
        <a:buClr>
          <a:srgbClr val="EB7722"/>
        </a:buClr>
        <a:buFont typeface="Arial" charset="0"/>
        <a:buChar char="•"/>
        <a:tabLst/>
        <a:defRPr sz="16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073150" indent="-158750" algn="l" defTabSz="457200" rtl="0" eaLnBrk="1" latinLnBrk="0" hangingPunct="1">
        <a:spcBef>
          <a:spcPct val="20000"/>
        </a:spcBef>
        <a:buClr>
          <a:srgbClr val="EB7722"/>
        </a:buClr>
        <a:buFont typeface="Arial"/>
        <a:buChar char="•"/>
        <a:tabLst/>
        <a:defRPr sz="16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555750" indent="-165100" algn="l" defTabSz="457200" rtl="0" eaLnBrk="1" latinLnBrk="0" hangingPunct="1">
        <a:spcBef>
          <a:spcPct val="20000"/>
        </a:spcBef>
        <a:buClr>
          <a:srgbClr val="EB7722"/>
        </a:buClr>
        <a:buFont typeface="Arial" charset="0"/>
        <a:buChar char="•"/>
        <a:tabLst/>
        <a:defRPr sz="16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965325" indent="-136525" algn="l" defTabSz="457200" rtl="0" eaLnBrk="1" latinLnBrk="0" hangingPunct="1">
        <a:spcBef>
          <a:spcPct val="20000"/>
        </a:spcBef>
        <a:buClr>
          <a:srgbClr val="EB7722"/>
        </a:buClr>
        <a:buFont typeface="Arial" charset="0"/>
        <a:buChar char="•"/>
        <a:tabLst/>
        <a:defRPr sz="16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LanguagesIreland/h6bjmc4r3m1w24d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s://padlet.com/LanguagesIreland/sampler-module-say-yes-to-languages-3ij6ql0r5bypn409" TargetMode="Externa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17.pn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d/u/0/edit?mid=1c0hXt_jTqZD02fqHXENQX4mo7ZgpW4Vl&amp;ll=53.402837664063284%2C-8.257558800000009&amp;z=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languagesconnect.ie/primary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padlet.com/LanguagesIreland/h6bjmc4r3m1w24d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ie/en/publication/dd328-languages-connect-irelands-strategy-for-foreign-languages-in-education-2017-2026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34370" y="913164"/>
            <a:ext cx="7790400" cy="695068"/>
          </a:xfrm>
        </p:spPr>
        <p:txBody>
          <a:bodyPr/>
          <a:lstStyle/>
          <a:p>
            <a:r>
              <a:rPr lang="en-GB" sz="3600" b="1" dirty="0" err="1">
                <a:latin typeface="Helvetica" panose="020B0604020202020204" pitchFamily="34" charset="0"/>
              </a:rPr>
              <a:t>Cuir</a:t>
            </a:r>
            <a:r>
              <a:rPr lang="en-GB" sz="3600" b="1" dirty="0">
                <a:latin typeface="Helvetica" panose="020B0604020202020204" pitchFamily="34" charset="0"/>
              </a:rPr>
              <a:t> Fáilte </a:t>
            </a:r>
            <a:r>
              <a:rPr lang="en-GB" sz="3600" b="1" dirty="0" err="1">
                <a:latin typeface="Helvetica" panose="020B0604020202020204" pitchFamily="34" charset="0"/>
              </a:rPr>
              <a:t>Roimh</a:t>
            </a:r>
            <a:r>
              <a:rPr lang="en-GB" sz="3600" b="1" dirty="0">
                <a:latin typeface="Helvetica" panose="020B0604020202020204" pitchFamily="34" charset="0"/>
              </a:rPr>
              <a:t> </a:t>
            </a:r>
            <a:r>
              <a:rPr lang="en-GB" sz="3600" b="1" dirty="0" err="1">
                <a:latin typeface="Helvetica" panose="020B0604020202020204" pitchFamily="34" charset="0"/>
              </a:rPr>
              <a:t>Theangacha</a:t>
            </a:r>
            <a:endParaRPr lang="en-US" sz="3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34370" y="2894919"/>
            <a:ext cx="8475260" cy="1752600"/>
          </a:xfrm>
        </p:spPr>
        <p:txBody>
          <a:bodyPr/>
          <a:lstStyle/>
          <a:p>
            <a:r>
              <a:rPr lang="en-IE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Gaeloideachas</a:t>
            </a:r>
            <a:r>
              <a:rPr lang="en-IE" b="1" dirty="0">
                <a:latin typeface="Helvetica" panose="020B0604020202020204" pitchFamily="34" charset="0"/>
                <a:cs typeface="Helvetica" panose="020B0604020202020204" pitchFamily="34" charset="0"/>
              </a:rPr>
              <a:t> 2023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i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FR" dirty="0" err="1">
                <a:latin typeface="Helvetica" panose="020B0604020202020204" pitchFamily="34" charset="0"/>
                <a:cs typeface="Helvetica" panose="020B0604020202020204" pitchFamily="34" charset="0"/>
              </a:rPr>
              <a:t>Therese</a:t>
            </a:r>
            <a:r>
              <a:rPr lang="fr-FR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FR" dirty="0" err="1">
                <a:latin typeface="Helvetica" panose="020B0604020202020204" pitchFamily="34" charset="0"/>
                <a:cs typeface="Helvetica" panose="020B0604020202020204" pitchFamily="34" charset="0"/>
              </a:rPr>
              <a:t>Eagers</a:t>
            </a:r>
            <a:endParaRPr lang="fr-FR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FR" dirty="0">
                <a:latin typeface="Helvetica" panose="020B0604020202020204" pitchFamily="34" charset="0"/>
                <a:cs typeface="Helvetica" panose="020B0604020202020204" pitchFamily="34" charset="0"/>
              </a:rPr>
              <a:t>10ú </a:t>
            </a:r>
            <a:r>
              <a:rPr lang="fr-FR" dirty="0" err="1">
                <a:latin typeface="Helvetica" panose="020B0604020202020204" pitchFamily="34" charset="0"/>
                <a:cs typeface="Helvetica" panose="020B0604020202020204" pitchFamily="34" charset="0"/>
              </a:rPr>
              <a:t>Samhain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281740"/>
            <a:ext cx="2057400" cy="365125"/>
          </a:xfrm>
        </p:spPr>
        <p:txBody>
          <a:bodyPr/>
          <a:lstStyle/>
          <a:p>
            <a:fld id="{B5ACD3DC-BF40-AC4C-BE79-DDADB12437C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60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FDF834-E42E-4BC8-9058-91ED18ED0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1282430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1.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Feasacht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a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ardú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i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measc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páistí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faoi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réimse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teangacha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–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Teanga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Chomharthaíochta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hÉireann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san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áireamh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– a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usáideann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daoine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atá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comhaois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leo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ina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scoil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agus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ina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bpobal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, a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d’fhéadadh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tacú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le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cúimsiú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agus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le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tuiscint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níos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fearr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ilghnéitheacht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sochaí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en-GB" b="0" i="0" dirty="0">
              <a:effectLst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3967CB-7FAC-4BA4-8804-5E95F553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Aidhmeanna</a:t>
            </a:r>
            <a:r>
              <a:rPr lang="en-GB" dirty="0"/>
              <a:t> an </a:t>
            </a:r>
            <a:r>
              <a:rPr lang="en-GB" dirty="0" err="1"/>
              <a:t>Mhodúil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8EE08F-2AEF-78A4-3D8C-1F5B34F25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18" y="2922302"/>
            <a:ext cx="4710815" cy="313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id="{560189C9-1544-170F-94B0-BAED4FEBF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437" y="2700069"/>
            <a:ext cx="2280345" cy="341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6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1A59043B-6D2D-29C1-EC6A-4462CA0C18A4}"/>
              </a:ext>
            </a:extLst>
          </p:cNvPr>
          <p:cNvSpPr/>
          <p:nvPr/>
        </p:nvSpPr>
        <p:spPr>
          <a:xfrm>
            <a:off x="3878450" y="3076631"/>
            <a:ext cx="3965023" cy="2715561"/>
          </a:xfrm>
          <a:prstGeom prst="wedgeEllipseCallout">
            <a:avLst>
              <a:gd name="adj1" fmla="val 40632"/>
              <a:gd name="adj2" fmla="val -53031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IE" sz="1600" dirty="0">
                <a:latin typeface="Helvetica"/>
                <a:cs typeface="Helvetica"/>
              </a:rPr>
              <a:t>“</a:t>
            </a:r>
            <a:r>
              <a:rPr lang="en-IE" sz="1600" i="1" dirty="0">
                <a:latin typeface="Helvetica"/>
                <a:cs typeface="Helvetica"/>
              </a:rPr>
              <a:t>Lots of parents have commented on the children teaching them Portuguese at home too. Being </a:t>
            </a:r>
            <a:r>
              <a:rPr lang="en-IE" sz="1600" b="1" i="1" dirty="0">
                <a:latin typeface="Helvetica"/>
                <a:cs typeface="Helvetica"/>
              </a:rPr>
              <a:t>aware of</a:t>
            </a:r>
            <a:r>
              <a:rPr lang="en-IE" sz="1600" i="1" dirty="0">
                <a:latin typeface="Helvetica"/>
                <a:cs typeface="Helvetica"/>
              </a:rPr>
              <a:t> different languages around them, getting to know each other better through identification of </a:t>
            </a:r>
            <a:r>
              <a:rPr lang="en-IE" sz="1600" b="1" i="1" dirty="0">
                <a:latin typeface="Helvetica"/>
                <a:cs typeface="Helvetica"/>
              </a:rPr>
              <a:t>different languages and cultures</a:t>
            </a:r>
            <a:r>
              <a:rPr lang="en-IE" sz="1600" dirty="0">
                <a:latin typeface="Helvetica"/>
                <a:cs typeface="Helvetica"/>
              </a:rPr>
              <a:t>”.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38377D87-2730-4014-B4D9-33A74ED9CF10}"/>
              </a:ext>
            </a:extLst>
          </p:cNvPr>
          <p:cNvSpPr/>
          <p:nvPr/>
        </p:nvSpPr>
        <p:spPr>
          <a:xfrm>
            <a:off x="1217910" y="4157159"/>
            <a:ext cx="3321698" cy="2336811"/>
          </a:xfrm>
          <a:prstGeom prst="wedgeEllipseCallout">
            <a:avLst>
              <a:gd name="adj1" fmla="val 52571"/>
              <a:gd name="adj2" fmla="val 50160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IE" sz="1600" i="1" dirty="0">
                <a:effectLst/>
                <a:latin typeface="Helvetica"/>
                <a:ea typeface="Arial Unicode MS"/>
                <a:cs typeface="Arial Unicode MS"/>
              </a:rPr>
              <a:t>“Children have become more </a:t>
            </a:r>
            <a:r>
              <a:rPr lang="en-IE" sz="1600" b="1" i="1" dirty="0">
                <a:effectLst/>
                <a:latin typeface="Helvetica"/>
                <a:ea typeface="Arial Unicode MS"/>
                <a:cs typeface="Arial Unicode MS"/>
              </a:rPr>
              <a:t>aware of</a:t>
            </a:r>
            <a:r>
              <a:rPr lang="en-IE" sz="1600" i="1" dirty="0">
                <a:effectLst/>
                <a:latin typeface="Helvetica"/>
                <a:ea typeface="Arial Unicode MS"/>
                <a:cs typeface="Arial Unicode MS"/>
              </a:rPr>
              <a:t> different people speaking different languages and appreciate they may have </a:t>
            </a:r>
            <a:r>
              <a:rPr lang="en-IE" sz="1600" b="1" i="1" dirty="0">
                <a:effectLst/>
                <a:latin typeface="Helvetica"/>
                <a:ea typeface="Arial Unicode MS"/>
                <a:cs typeface="Arial Unicode MS"/>
              </a:rPr>
              <a:t>different beliefs and cultures</a:t>
            </a:r>
            <a:r>
              <a:rPr lang="en-IE" sz="1600" i="1" dirty="0">
                <a:effectLst/>
                <a:latin typeface="Helvetica"/>
                <a:ea typeface="Arial Unicode MS"/>
                <a:cs typeface="Arial Unicode MS"/>
              </a:rPr>
              <a:t>”.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44BACCF0-FA23-41C9-E04F-2F709F98041F}"/>
              </a:ext>
            </a:extLst>
          </p:cNvPr>
          <p:cNvSpPr/>
          <p:nvPr/>
        </p:nvSpPr>
        <p:spPr>
          <a:xfrm>
            <a:off x="247503" y="461557"/>
            <a:ext cx="5053594" cy="3700734"/>
          </a:xfrm>
          <a:prstGeom prst="wedgeEllipseCallout">
            <a:avLst>
              <a:gd name="adj1" fmla="val 40632"/>
              <a:gd name="adj2" fmla="val -53031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Helvetica"/>
              </a:rPr>
              <a:t>“We have children from different countries (Poland, Germany, Ukraine) and this opportunity gave them a </a:t>
            </a:r>
            <a:r>
              <a:rPr lang="en-IE" sz="1600" b="1" i="1" dirty="0">
                <a:effectLst/>
                <a:latin typeface="Helvetica"/>
                <a:ea typeface="Calibri" panose="020F0502020204030204" pitchFamily="34" charset="0"/>
                <a:cs typeface="Helvetica"/>
              </a:rPr>
              <a:t>chance to speak about their native languages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Helvetica"/>
              </a:rPr>
              <a:t>. It also gave the children who have English as a first language the </a:t>
            </a:r>
            <a:r>
              <a:rPr lang="en-IE" sz="1600" b="1" i="1" dirty="0">
                <a:effectLst/>
                <a:latin typeface="Helvetica"/>
                <a:ea typeface="Calibri" panose="020F0502020204030204" pitchFamily="34" charset="0"/>
                <a:cs typeface="Helvetica"/>
              </a:rPr>
              <a:t>experience of what it is like to have to learn a new language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Helvetica"/>
              </a:rPr>
              <a:t> from scratch, this gave them an awareness of what it is like for our pupils with EAL”.</a:t>
            </a:r>
            <a:endParaRPr lang="en-IE" sz="1600" dirty="0">
              <a:latin typeface="Helvetica"/>
              <a:cs typeface="Helvetica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57D7A9F-4B08-AA12-A430-C3A91F9A0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205" y="29014"/>
            <a:ext cx="2189532" cy="2919376"/>
          </a:xfrm>
          <a:prstGeom prst="rect">
            <a:avLst/>
          </a:prstGeom>
        </p:spPr>
      </p:pic>
      <p:pic>
        <p:nvPicPr>
          <p:cNvPr id="7" name="Picture 6" descr="A close-up of some candy&#10;&#10;Description automatically generated with medium confidence">
            <a:extLst>
              <a:ext uri="{FF2B5EF4-FFF2-40B4-BE49-F238E27FC236}">
                <a16:creationId xmlns:a16="http://schemas.microsoft.com/office/drawing/2014/main" id="{AE6873B2-3731-5C78-AFF4-92EC5BC26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2418" y="4310526"/>
            <a:ext cx="1752609" cy="233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44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9BC34E92-C0E4-290E-F4CA-2CCA39191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240" y="1777902"/>
            <a:ext cx="2649519" cy="19871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z="1600" smtClean="0"/>
              <a:pPr/>
              <a:t>12</a:t>
            </a:fld>
            <a:endParaRPr lang="en-US" sz="1600" dirty="0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134BF74C-8499-BD64-017F-119C10E77078}"/>
              </a:ext>
            </a:extLst>
          </p:cNvPr>
          <p:cNvSpPr/>
          <p:nvPr/>
        </p:nvSpPr>
        <p:spPr>
          <a:xfrm>
            <a:off x="2119979" y="4277831"/>
            <a:ext cx="3185026" cy="2547121"/>
          </a:xfrm>
          <a:prstGeom prst="wedgeEllipseCallout">
            <a:avLst>
              <a:gd name="adj1" fmla="val 40632"/>
              <a:gd name="adj2" fmla="val -53031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IE" sz="1600" i="1" dirty="0">
                <a:effectLst/>
                <a:latin typeface="Helvetica"/>
                <a:ea typeface="Arial Unicode MS"/>
                <a:cs typeface="Arial Unicode MS"/>
              </a:rPr>
              <a:t>“</a:t>
            </a:r>
            <a:r>
              <a:rPr lang="en-IE" sz="1600" i="1" dirty="0" err="1">
                <a:effectLst/>
                <a:latin typeface="Helvetica"/>
                <a:ea typeface="Arial Unicode MS"/>
                <a:cs typeface="Arial Unicode MS"/>
              </a:rPr>
              <a:t>Bhí</a:t>
            </a:r>
            <a:r>
              <a:rPr lang="en-IE" sz="1600" i="1" dirty="0">
                <a:effectLst/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scolairí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agus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tuistí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na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ranganna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eile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ag cur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ceist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cathain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a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bheadh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said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páirteach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chomh</a:t>
            </a:r>
            <a:r>
              <a:rPr lang="en-IE" sz="1600" i="1" dirty="0">
                <a:latin typeface="Helvetica"/>
                <a:ea typeface="Arial Unicode MS"/>
                <a:cs typeface="Arial Unicode MS"/>
              </a:rPr>
              <a:t> </a:t>
            </a:r>
            <a:r>
              <a:rPr lang="en-IE" sz="1600" i="1" dirty="0" err="1">
                <a:latin typeface="Helvetica"/>
                <a:ea typeface="Arial Unicode MS"/>
                <a:cs typeface="Arial Unicode MS"/>
              </a:rPr>
              <a:t>maith</a:t>
            </a:r>
            <a:r>
              <a:rPr lang="en-IE" sz="1600" i="1" dirty="0">
                <a:effectLst/>
                <a:latin typeface="Helvetica"/>
                <a:ea typeface="Arial Unicode MS"/>
                <a:cs typeface="Arial Unicode MS"/>
              </a:rPr>
              <a:t>”.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A79BEF1-CB06-FE44-769A-4F63DBD60955}"/>
              </a:ext>
            </a:extLst>
          </p:cNvPr>
          <p:cNvSpPr/>
          <p:nvPr/>
        </p:nvSpPr>
        <p:spPr>
          <a:xfrm>
            <a:off x="196983" y="1973569"/>
            <a:ext cx="3289732" cy="2696412"/>
          </a:xfrm>
          <a:prstGeom prst="wedgeEllipseCallout">
            <a:avLst>
              <a:gd name="adj1" fmla="val 40632"/>
              <a:gd name="adj2" fmla="val -53031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“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Tá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na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daltaí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níos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b="1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oscailte</a:t>
            </a:r>
            <a:r>
              <a:rPr lang="en-IE" sz="1600" b="1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le </a:t>
            </a:r>
            <a:r>
              <a:rPr lang="en-IE" sz="1600" b="1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foghlaim</a:t>
            </a:r>
            <a:r>
              <a:rPr lang="en-IE" sz="1600" b="1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b="1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teangacha</a:t>
            </a:r>
            <a:r>
              <a:rPr lang="en-IE" sz="1600" b="1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b="1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nua</a:t>
            </a:r>
            <a:r>
              <a:rPr lang="en-IE" sz="1600" b="1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agus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tá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sainaithint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acu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ar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theangacha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a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bhfuil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said ag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iarraidh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foghlaim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amach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 </a:t>
            </a:r>
            <a:r>
              <a:rPr lang="en-IE" sz="1600" i="1" dirty="0" err="1">
                <a:effectLst/>
                <a:latin typeface="Helvetica"/>
                <a:ea typeface="Calibri" panose="020F0502020204030204" pitchFamily="34" charset="0"/>
                <a:cs typeface="Arial"/>
              </a:rPr>
              <a:t>anseo</a:t>
            </a:r>
            <a:r>
              <a:rPr lang="en-IE" sz="1600" i="1" dirty="0">
                <a:effectLst/>
                <a:latin typeface="Helvetica"/>
                <a:ea typeface="Calibri" panose="020F0502020204030204" pitchFamily="34" charset="0"/>
                <a:cs typeface="Arial"/>
              </a:rPr>
              <a:t>”.</a:t>
            </a:r>
            <a:endParaRPr lang="en-IE" sz="1600" i="1" dirty="0">
              <a:latin typeface="Helvetica"/>
              <a:cs typeface="Arial"/>
            </a:endParaRP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6320DA3C-1303-417D-EF40-0244E20C15A7}"/>
              </a:ext>
            </a:extLst>
          </p:cNvPr>
          <p:cNvSpPr/>
          <p:nvPr/>
        </p:nvSpPr>
        <p:spPr>
          <a:xfrm>
            <a:off x="5088340" y="2290692"/>
            <a:ext cx="4055660" cy="3643034"/>
          </a:xfrm>
          <a:prstGeom prst="wedgeEllipseCallout">
            <a:avLst>
              <a:gd name="adj1" fmla="val 40632"/>
              <a:gd name="adj2" fmla="val -53031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i="1" dirty="0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“</a:t>
            </a:r>
            <a:r>
              <a:rPr lang="en-GB" sz="1600" i="1" dirty="0" err="1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Sílim</a:t>
            </a:r>
            <a:r>
              <a:rPr lang="en-GB" sz="1600" i="1" dirty="0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 go </a:t>
            </a:r>
            <a:r>
              <a:rPr lang="en-GB" sz="1600" i="1" dirty="0" err="1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bhfuil</a:t>
            </a:r>
            <a:r>
              <a:rPr lang="en-GB" sz="1600" i="1" dirty="0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sé</a:t>
            </a:r>
            <a:r>
              <a:rPr lang="en-GB" sz="1600" i="1" dirty="0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 go </a:t>
            </a:r>
            <a:r>
              <a:rPr lang="en-GB" sz="1600" i="1" dirty="0" err="1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hiontach</a:t>
            </a:r>
            <a:r>
              <a:rPr lang="en-GB" sz="1600" i="1" dirty="0">
                <a:effectLst/>
                <a:latin typeface="Helvetica" panose="020B0604020202020204" pitchFamily="34" charset="0"/>
                <a:ea typeface="MS Gothic" panose="020B0609070205080204" pitchFamily="49" charset="-128"/>
              </a:rPr>
              <a:t>.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Bhí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mo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mhacsa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(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nach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bhfuil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suim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aige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sna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teangacha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) an-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tógtha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leis!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Thiocfadh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sé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abhaile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agus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déarfadh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sé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liom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faoi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na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focail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nua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a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d’fhoglaim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sé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.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Chuirfeadh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sé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ceisteanna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orm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agus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bheadh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luchair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air an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deis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a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bheith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aige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mé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 a </a:t>
            </a:r>
            <a:r>
              <a:rPr lang="en-GB" sz="1600" i="1" dirty="0" err="1">
                <a:latin typeface="Helvetica" panose="020B0604020202020204" pitchFamily="34" charset="0"/>
                <a:ea typeface="MS Gothic" panose="020B0609070205080204" pitchFamily="49" charset="-128"/>
              </a:rPr>
              <a:t>cheartú</a:t>
            </a:r>
            <a:r>
              <a:rPr lang="en-GB" sz="1600" i="1" dirty="0">
                <a:latin typeface="Helvetica" panose="020B0604020202020204" pitchFamily="34" charset="0"/>
                <a:ea typeface="MS Gothic" panose="020B0609070205080204" pitchFamily="49" charset="-128"/>
              </a:rPr>
              <a:t>! </a:t>
            </a:r>
            <a:endParaRPr lang="en-IE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86B45C31-2577-3DF3-0727-E66502829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2337"/>
            <a:ext cx="8229600" cy="365125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2.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Foghlaim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teangacha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a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spreagadh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sna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hiar-bhunscoileanna</a:t>
            </a:r>
            <a:endParaRPr lang="en-GB" b="0" i="0" dirty="0">
              <a:effectLst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F83A7EE-FFC2-07BB-9A60-A2F56063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err="1"/>
              <a:t>Aidhmeanna</a:t>
            </a:r>
            <a:r>
              <a:rPr lang="en-GB" dirty="0"/>
              <a:t> an </a:t>
            </a:r>
            <a:r>
              <a:rPr lang="en-GB" dirty="0" err="1"/>
              <a:t>Mhodúil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99800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FDF834-E42E-4BC8-9058-91ED18ED0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2393"/>
            <a:ext cx="8229600" cy="974981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3.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Deiseanna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a chur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fáil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chun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comhoibriú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a chur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chun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cinn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i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bpobal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na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scoile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maidir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le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ceiliúradh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a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dhéanamh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theangacha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agus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ar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dirty="0" err="1">
                <a:latin typeface="Helvetica" panose="020B0604020202020204" pitchFamily="34" charset="0"/>
                <a:cs typeface="Helvetica" panose="020B0604020202020204" pitchFamily="34" charset="0"/>
              </a:rPr>
              <a:t>chultúir</a:t>
            </a: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L="0" indent="0" algn="l" fontAlgn="base">
              <a:buNone/>
            </a:pPr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3967CB-7FAC-4BA4-8804-5E95F553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Aidhmeanna</a:t>
            </a:r>
            <a:r>
              <a:rPr lang="en-GB" dirty="0"/>
              <a:t> an </a:t>
            </a:r>
            <a:r>
              <a:rPr lang="en-GB" dirty="0" err="1"/>
              <a:t>Mhodúil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FC84D-C6CB-46DC-9D64-51D829E7A9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18950" y="1894244"/>
            <a:ext cx="3205306" cy="4570530"/>
          </a:xfrm>
          <a:prstGeom prst="rect">
            <a:avLst/>
          </a:prstGeom>
        </p:spPr>
      </p:pic>
      <p:pic>
        <p:nvPicPr>
          <p:cNvPr id="9" name="Picture 8" descr="A close-up of a text&#10;&#10;Description automatically generated">
            <a:extLst>
              <a:ext uri="{FF2B5EF4-FFF2-40B4-BE49-F238E27FC236}">
                <a16:creationId xmlns:a16="http://schemas.microsoft.com/office/drawing/2014/main" id="{BF73F4ED-8FEA-218B-0571-616C0CCF0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38" y="2273370"/>
            <a:ext cx="3603011" cy="3812277"/>
          </a:xfrm>
          <a:prstGeom prst="rect">
            <a:avLst/>
          </a:prstGeom>
        </p:spPr>
      </p:pic>
      <p:pic>
        <p:nvPicPr>
          <p:cNvPr id="11" name="Picture 10" descr="A poster of girls smiling&#10;&#10;Description automatically generated">
            <a:extLst>
              <a:ext uri="{FF2B5EF4-FFF2-40B4-BE49-F238E27FC236}">
                <a16:creationId xmlns:a16="http://schemas.microsoft.com/office/drawing/2014/main" id="{D9914699-22C3-C9F0-486B-C98CA4AB6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7084" y="1894244"/>
            <a:ext cx="3243278" cy="451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84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3967CB-7FAC-4BA4-8804-5E95F553E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Collaborative Spaces on Padlet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F78DEE47-AD44-E68C-33D0-016C591CD6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7200" y="1417638"/>
            <a:ext cx="4340094" cy="2244372"/>
          </a:xfrm>
          <a:prstGeom prst="rect">
            <a:avLst/>
          </a:prstGeom>
        </p:spPr>
      </p:pic>
      <p:pic>
        <p:nvPicPr>
          <p:cNvPr id="2" name="Picture 1">
            <a:hlinkClick r:id="rId5"/>
            <a:extLst>
              <a:ext uri="{FF2B5EF4-FFF2-40B4-BE49-F238E27FC236}">
                <a16:creationId xmlns:a16="http://schemas.microsoft.com/office/drawing/2014/main" id="{CDBE5B96-14BC-E6CC-0E79-49AC6A14D6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46187" y="3941096"/>
            <a:ext cx="4328680" cy="224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98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7" name="VID_20220620_134443">
            <a:hlinkClick r:id="" action="ppaction://media"/>
            <a:extLst>
              <a:ext uri="{FF2B5EF4-FFF2-40B4-BE49-F238E27FC236}">
                <a16:creationId xmlns:a16="http://schemas.microsoft.com/office/drawing/2014/main" id="{CA54BC0C-F066-50C3-0E67-F0C1766445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6442" y="973374"/>
            <a:ext cx="8731115" cy="4911252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A92E22D-368A-174E-B3DA-1EB00CE93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95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5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19AEA9-C5B0-6081-560E-F59374699E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4A074E-0C27-0254-ECBC-044BA32EF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Céard</a:t>
            </a:r>
            <a:r>
              <a:rPr lang="en-GB" dirty="0"/>
              <a:t>: </a:t>
            </a:r>
            <a:r>
              <a:rPr lang="en-GB" dirty="0" err="1"/>
              <a:t>Feasacht</a:t>
            </a:r>
            <a:r>
              <a:rPr lang="en-GB" dirty="0"/>
              <a:t> a </a:t>
            </a:r>
            <a:r>
              <a:rPr lang="en-GB" dirty="0" err="1"/>
              <a:t>árdú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acmhainní</a:t>
            </a:r>
            <a:r>
              <a:rPr lang="en-GB" dirty="0"/>
              <a:t> </a:t>
            </a:r>
            <a:r>
              <a:rPr lang="en-GB" dirty="0" err="1"/>
              <a:t>múinteoireachta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19105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1ADF18-FB52-46B6-938A-3894B4AFA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16636" cy="1143000"/>
          </a:xfrm>
        </p:spPr>
        <p:txBody>
          <a:bodyPr>
            <a:normAutofit/>
          </a:bodyPr>
          <a:lstStyle/>
          <a:p>
            <a:r>
              <a:rPr lang="ca-ES" dirty="0" err="1"/>
              <a:t>Pacáiste</a:t>
            </a:r>
            <a:r>
              <a:rPr lang="ca-ES" dirty="0"/>
              <a:t> </a:t>
            </a:r>
            <a:r>
              <a:rPr lang="ca-ES" dirty="0" err="1"/>
              <a:t>acmhainní</a:t>
            </a:r>
            <a:r>
              <a:rPr lang="ca-ES" dirty="0"/>
              <a:t> </a:t>
            </a:r>
            <a:r>
              <a:rPr lang="ca-ES" dirty="0" err="1"/>
              <a:t>seolta</a:t>
            </a:r>
            <a:r>
              <a:rPr lang="ca-ES" dirty="0"/>
              <a:t> </a:t>
            </a:r>
            <a:r>
              <a:rPr lang="ca-ES" dirty="0" err="1"/>
              <a:t>chuig</a:t>
            </a:r>
            <a:r>
              <a:rPr lang="ca-ES" dirty="0"/>
              <a:t> na </a:t>
            </a:r>
            <a:r>
              <a:rPr lang="ca-ES" dirty="0" err="1"/>
              <a:t>scoileanna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F9581-B8DF-465A-8F37-7020C9AF9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dirty="0" smtClean="0"/>
              <a:pPr/>
              <a:t>17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4F6BB9-8F91-CAF0-FB5F-2753496CECBE}"/>
              </a:ext>
            </a:extLst>
          </p:cNvPr>
          <p:cNvGrpSpPr/>
          <p:nvPr/>
        </p:nvGrpSpPr>
        <p:grpSpPr>
          <a:xfrm>
            <a:off x="1066873" y="1341588"/>
            <a:ext cx="7010254" cy="4633184"/>
            <a:chOff x="606283" y="1300025"/>
            <a:chExt cx="7010254" cy="463318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E227C4F-B0A8-7997-0330-141289CC5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283" y="1973686"/>
              <a:ext cx="1805887" cy="2595757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52E2D0F-20DC-553B-95E2-3264A58D47F8}"/>
                </a:ext>
              </a:extLst>
            </p:cNvPr>
            <p:cNvGrpSpPr/>
            <p:nvPr/>
          </p:nvGrpSpPr>
          <p:grpSpPr>
            <a:xfrm>
              <a:off x="1719014" y="1300025"/>
              <a:ext cx="5897523" cy="4633184"/>
              <a:chOff x="1575476" y="1264585"/>
              <a:chExt cx="5932799" cy="4864574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31C7D1-9131-7FAA-1038-C40A7D260E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53299" y="3429000"/>
                <a:ext cx="2954976" cy="2700159"/>
              </a:xfrm>
              <a:prstGeom prst="rect">
                <a:avLst/>
              </a:prstGeom>
            </p:spPr>
          </p:pic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0CEC9FB-211D-4804-9519-475A8A0802AB}"/>
                  </a:ext>
                </a:extLst>
              </p:cNvPr>
              <p:cNvGrpSpPr/>
              <p:nvPr/>
            </p:nvGrpSpPr>
            <p:grpSpPr>
              <a:xfrm>
                <a:off x="1575476" y="1264585"/>
                <a:ext cx="5579282" cy="4770160"/>
                <a:chOff x="3117788" y="1341089"/>
                <a:chExt cx="5655695" cy="5172975"/>
              </a:xfrm>
            </p:grpSpPr>
            <p:pic>
              <p:nvPicPr>
                <p:cNvPr id="14" name="Content Placeholder 6">
                  <a:extLst>
                    <a:ext uri="{FF2B5EF4-FFF2-40B4-BE49-F238E27FC236}">
                      <a16:creationId xmlns:a16="http://schemas.microsoft.com/office/drawing/2014/main" id="{F26A31CF-669A-4217-AAA8-AF9D9C03EC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/>
              </p:blipFill>
              <p:spPr>
                <a:xfrm>
                  <a:off x="3665424" y="1648110"/>
                  <a:ext cx="1709402" cy="2417976"/>
                </a:xfrm>
                <a:prstGeom prst="rect">
                  <a:avLst/>
                </a:prstGeom>
              </p:spPr>
            </p:pic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B1928F20-97AA-4B7D-A9F9-FD9A32479978}"/>
                    </a:ext>
                  </a:extLst>
                </p:cNvPr>
                <p:cNvGrpSpPr/>
                <p:nvPr/>
              </p:nvGrpSpPr>
              <p:grpSpPr>
                <a:xfrm>
                  <a:off x="3117788" y="1341089"/>
                  <a:ext cx="5655695" cy="5172975"/>
                  <a:chOff x="3117788" y="1341089"/>
                  <a:chExt cx="5655695" cy="5172975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647C7486-B8E2-4D72-98AC-99A326F39F12}"/>
                      </a:ext>
                    </a:extLst>
                  </p:cNvPr>
                  <p:cNvGrpSpPr/>
                  <p:nvPr/>
                </p:nvGrpSpPr>
                <p:grpSpPr>
                  <a:xfrm>
                    <a:off x="3464121" y="1341089"/>
                    <a:ext cx="5309362" cy="5159693"/>
                    <a:chOff x="3464121" y="1611255"/>
                    <a:chExt cx="5309362" cy="5159693"/>
                  </a:xfrm>
                </p:grpSpPr>
                <p:pic>
                  <p:nvPicPr>
                    <p:cNvPr id="18" name="Picture 17" descr="A picture containing graphical user interface&#10;&#10;Description automatically generated">
                      <a:extLst>
                        <a:ext uri="{FF2B5EF4-FFF2-40B4-BE49-F238E27FC236}">
                          <a16:creationId xmlns:a16="http://schemas.microsoft.com/office/drawing/2014/main" id="{0799FBAF-FACA-4EFC-BCC1-E3E894C29AA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3464121" y="3137699"/>
                      <a:ext cx="1709403" cy="2427107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9" name="Group 18">
                      <a:extLst>
                        <a:ext uri="{FF2B5EF4-FFF2-40B4-BE49-F238E27FC236}">
                          <a16:creationId xmlns:a16="http://schemas.microsoft.com/office/drawing/2014/main" id="{4111E4C0-C924-468B-87D0-D2FD9C6734E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08816" y="1611255"/>
                      <a:ext cx="3764667" cy="3112450"/>
                      <a:chOff x="5008816" y="1715165"/>
                      <a:chExt cx="3764667" cy="3112450"/>
                    </a:xfrm>
                  </p:grpSpPr>
                  <p:pic>
                    <p:nvPicPr>
                      <p:cNvPr id="21" name="Content Placeholder 6">
                        <a:extLst>
                          <a:ext uri="{FF2B5EF4-FFF2-40B4-BE49-F238E27FC236}">
                            <a16:creationId xmlns:a16="http://schemas.microsoft.com/office/drawing/2014/main" id="{8DF5B512-8139-4152-BC06-30909F03F2D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rcRect/>
                      <a:stretch/>
                    </p:blipFill>
                    <p:spPr>
                      <a:xfrm>
                        <a:off x="6615500" y="1715165"/>
                        <a:ext cx="2157983" cy="2443742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3" name="Content Placeholder 6" descr="A picture containing text, businesscard&#10;&#10;Description automatically generated">
                        <a:extLst>
                          <a:ext uri="{FF2B5EF4-FFF2-40B4-BE49-F238E27FC236}">
                            <a16:creationId xmlns:a16="http://schemas.microsoft.com/office/drawing/2014/main" id="{CFE450F0-A9C2-4484-9CA1-D8B8D1AF79D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08816" y="2409638"/>
                        <a:ext cx="1709402" cy="2417977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20" name="Picture 19">
                      <a:extLst>
                        <a:ext uri="{FF2B5EF4-FFF2-40B4-BE49-F238E27FC236}">
                          <a16:creationId xmlns:a16="http://schemas.microsoft.com/office/drawing/2014/main" id="{130D6335-23DC-4006-80A1-BE6C4D4CCF0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rcRect/>
                    <a:stretch/>
                  </p:blipFill>
                  <p:spPr>
                    <a:xfrm>
                      <a:off x="4694418" y="4349629"/>
                      <a:ext cx="1709403" cy="242131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7" name="Picture 16" descr="Icon&#10;&#10;Description automatically generated">
                    <a:extLst>
                      <a:ext uri="{FF2B5EF4-FFF2-40B4-BE49-F238E27FC236}">
                        <a16:creationId xmlns:a16="http://schemas.microsoft.com/office/drawing/2014/main" id="{B2B80340-437A-4A39-AEED-7D1817F8EC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17788" y="5063661"/>
                    <a:ext cx="1573278" cy="1450403"/>
                  </a:xfrm>
                  <a:prstGeom prst="rect">
                    <a:avLst/>
                  </a:prstGeom>
                </p:spPr>
              </p:pic>
            </p:grpSp>
          </p:grpSp>
        </p:grpSp>
      </p:grpSp>
    </p:spTree>
    <p:extLst>
      <p:ext uri="{BB962C8B-B14F-4D97-AF65-F5344CB8AC3E}">
        <p14:creationId xmlns:p14="http://schemas.microsoft.com/office/powerpoint/2010/main" val="3544028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6">
            <a:extLst>
              <a:ext uri="{FF2B5EF4-FFF2-40B4-BE49-F238E27FC236}">
                <a16:creationId xmlns:a16="http://schemas.microsoft.com/office/drawing/2014/main" id="{3575263B-5FFD-2EC5-A21D-1C5F48B011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73815" y="2755291"/>
            <a:ext cx="2162389" cy="3036857"/>
          </a:xfrm>
          <a:prstGeom prst="rect">
            <a:avLst/>
          </a:prstGeom>
          <a:noFill/>
          <a:effectLst/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D72E29-759F-9A46-849E-C049B743A0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rcRect/>
          <a:stretch/>
        </p:blipFill>
        <p:spPr>
          <a:xfrm>
            <a:off x="457200" y="1633469"/>
            <a:ext cx="2147767" cy="3064051"/>
          </a:xfrm>
          <a:noFill/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AB799-79C3-6D99-2F9F-036947EE5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ACD3DC-BF40-AC4C-BE79-DDADB12437CA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A2C53968-E944-BA6D-51A3-648F6B0CF3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93960" y="1633469"/>
            <a:ext cx="2162389" cy="3052351"/>
          </a:xfrm>
          <a:prstGeom prst="rect">
            <a:avLst/>
          </a:prstGeom>
          <a:noFill/>
          <a:effectLst/>
        </p:spPr>
      </p:pic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5EE68584-EEE1-B733-9C43-607564C45BD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65648" y="2867379"/>
            <a:ext cx="2162389" cy="2924769"/>
          </a:xfrm>
          <a:prstGeom prst="rect">
            <a:avLst/>
          </a:prstGeom>
          <a:noFill/>
          <a:effectLst/>
        </p:spPr>
      </p:pic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65466A4D-E918-B60D-3945-80130C4C375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49830" y="1681839"/>
            <a:ext cx="2162389" cy="2955609"/>
          </a:xfrm>
          <a:prstGeom prst="rect">
            <a:avLst/>
          </a:prstGeom>
          <a:noFill/>
          <a:effectLst/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5149A8F4-6554-8D8C-C2B4-E0AB881DE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Teaching resources available from our website</a:t>
            </a:r>
            <a:endParaRPr lang="en-IE" dirty="0"/>
          </a:p>
        </p:txBody>
      </p:sp>
      <p:pic>
        <p:nvPicPr>
          <p:cNvPr id="15" name="Content Placeholder 6">
            <a:extLst>
              <a:ext uri="{FF2B5EF4-FFF2-40B4-BE49-F238E27FC236}">
                <a16:creationId xmlns:a16="http://schemas.microsoft.com/office/drawing/2014/main" id="{00C19ABC-7AB6-B233-F4B3-6851A060F10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526006" y="2867379"/>
            <a:ext cx="2160794" cy="2955609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2827877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07FBE9-5D7B-48E7-BA07-F9C36E996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 </a:t>
            </a:r>
            <a:r>
              <a:rPr lang="en-US" dirty="0" err="1"/>
              <a:t>Phortráid</a:t>
            </a:r>
            <a:r>
              <a:rPr lang="en-US" dirty="0"/>
              <a:t> </a:t>
            </a:r>
            <a:r>
              <a:rPr lang="en-US" dirty="0" err="1"/>
              <a:t>Teanga</a:t>
            </a:r>
            <a:endParaRPr lang="en-IE" dirty="0"/>
          </a:p>
        </p:txBody>
      </p:sp>
      <p:pic>
        <p:nvPicPr>
          <p:cNvPr id="7" name="Content Placeholder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DECCD821-EF52-4BE3-894E-51B36923B0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85192" y="1387818"/>
            <a:ext cx="3498573" cy="466476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A116A-F63E-45D6-8E28-F52769864B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A1C31751-AC6F-4476-9C66-7176B56853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88227" y="1387818"/>
            <a:ext cx="3498573" cy="466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1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909938-3AD0-48FE-A5CD-3DB7BE98B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952" y="2451053"/>
            <a:ext cx="4007248" cy="2643235"/>
          </a:xfrm>
        </p:spPr>
        <p:txBody>
          <a:bodyPr>
            <a:normAutofit lnSpcReduction="10000"/>
          </a:bodyPr>
          <a:lstStyle/>
          <a:p>
            <a:r>
              <a:rPr lang="en-IE" dirty="0" err="1">
                <a:highlight>
                  <a:srgbClr val="FFFF00"/>
                </a:highlight>
              </a:rPr>
              <a:t>Cé</a:t>
            </a:r>
            <a:r>
              <a:rPr lang="en-IE" dirty="0">
                <a:highlight>
                  <a:srgbClr val="FFFF00"/>
                </a:highlight>
              </a:rPr>
              <a:t>? – </a:t>
            </a:r>
            <a:r>
              <a:rPr lang="en-IE" dirty="0" err="1">
                <a:highlight>
                  <a:srgbClr val="FFFF00"/>
                </a:highlight>
              </a:rPr>
              <a:t>Foireann</a:t>
            </a:r>
            <a:r>
              <a:rPr lang="en-IE" dirty="0">
                <a:highlight>
                  <a:srgbClr val="FFFF00"/>
                </a:highlight>
              </a:rPr>
              <a:t> PPLI</a:t>
            </a:r>
          </a:p>
          <a:p>
            <a:r>
              <a:rPr lang="en-IE" dirty="0" err="1">
                <a:highlight>
                  <a:srgbClr val="FFFF00"/>
                </a:highlight>
              </a:rPr>
              <a:t>Cén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fáth</a:t>
            </a:r>
            <a:r>
              <a:rPr lang="en-IE" dirty="0">
                <a:highlight>
                  <a:srgbClr val="FFFF00"/>
                </a:highlight>
              </a:rPr>
              <a:t>? – </a:t>
            </a:r>
            <a:r>
              <a:rPr lang="en-IE" dirty="0" err="1">
                <a:highlight>
                  <a:srgbClr val="FFFF00"/>
                </a:highlight>
              </a:rPr>
              <a:t>Aidhmeanna</a:t>
            </a:r>
            <a:r>
              <a:rPr lang="en-IE" dirty="0">
                <a:highlight>
                  <a:srgbClr val="FFFF00"/>
                </a:highlight>
              </a:rPr>
              <a:t> an </a:t>
            </a:r>
            <a:r>
              <a:rPr lang="en-IE" dirty="0" err="1">
                <a:highlight>
                  <a:srgbClr val="FFFF00"/>
                </a:highlight>
              </a:rPr>
              <a:t>mhodúil</a:t>
            </a:r>
            <a:endParaRPr lang="en-IE" dirty="0">
              <a:highlight>
                <a:srgbClr val="FFFF00"/>
              </a:highlight>
            </a:endParaRPr>
          </a:p>
          <a:p>
            <a:r>
              <a:rPr lang="en-IE" dirty="0">
                <a:highlight>
                  <a:srgbClr val="FFFF00"/>
                </a:highlight>
              </a:rPr>
              <a:t>Cad? </a:t>
            </a:r>
            <a:r>
              <a:rPr lang="en-IE" dirty="0" err="1">
                <a:highlight>
                  <a:srgbClr val="FFFF00"/>
                </a:highlight>
              </a:rPr>
              <a:t>Ardú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feasachta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agus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acmhainní</a:t>
            </a:r>
            <a:endParaRPr lang="en-IE" dirty="0">
              <a:highlight>
                <a:srgbClr val="FFFF00"/>
              </a:highlight>
            </a:endParaRPr>
          </a:p>
          <a:p>
            <a:r>
              <a:rPr lang="en-IE" dirty="0" err="1">
                <a:highlight>
                  <a:srgbClr val="FFFF00"/>
                </a:highlight>
              </a:rPr>
              <a:t>Conas</a:t>
            </a:r>
            <a:r>
              <a:rPr lang="en-IE" dirty="0">
                <a:highlight>
                  <a:srgbClr val="FFFF00"/>
                </a:highlight>
              </a:rPr>
              <a:t>: </a:t>
            </a:r>
            <a:r>
              <a:rPr lang="en-IE" dirty="0" err="1">
                <a:highlight>
                  <a:srgbClr val="FFFF00"/>
                </a:highlight>
              </a:rPr>
              <a:t>Modhanna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gníomhacha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agus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foghlaim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chomhoibritheach</a:t>
            </a:r>
            <a:endParaRPr lang="en-IE" dirty="0">
              <a:highlight>
                <a:srgbClr val="FFFF00"/>
              </a:highlight>
            </a:endParaRPr>
          </a:p>
          <a:p>
            <a:r>
              <a:rPr lang="en-IE" dirty="0" err="1">
                <a:highlight>
                  <a:srgbClr val="FFFF00"/>
                </a:highlight>
              </a:rPr>
              <a:t>Ceisteanna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agus</a:t>
            </a:r>
            <a:r>
              <a:rPr lang="en-IE" dirty="0">
                <a:highlight>
                  <a:srgbClr val="FFFF00"/>
                </a:highlight>
              </a:rPr>
              <a:t> </a:t>
            </a:r>
            <a:r>
              <a:rPr lang="en-IE" dirty="0" err="1">
                <a:highlight>
                  <a:srgbClr val="FFFF00"/>
                </a:highlight>
              </a:rPr>
              <a:t>críoch</a:t>
            </a:r>
            <a:endParaRPr lang="en-IE" dirty="0">
              <a:highlight>
                <a:srgbClr val="FFFF00"/>
              </a:highlight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F6591A-AC38-4692-B149-2F9C082B9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err="1"/>
              <a:t>Structúr</a:t>
            </a:r>
            <a:r>
              <a:rPr lang="en-IE" dirty="0"/>
              <a:t> don </a:t>
            </a:r>
            <a:r>
              <a:rPr lang="en-IE" dirty="0" err="1"/>
              <a:t>Seisiún</a:t>
            </a:r>
            <a:endParaRPr lang="en-IE" dirty="0"/>
          </a:p>
        </p:txBody>
      </p:sp>
      <p:pic>
        <p:nvPicPr>
          <p:cNvPr id="5" name="Content Placeholder 6">
            <a:hlinkClick r:id="rId3"/>
            <a:extLst>
              <a:ext uri="{FF2B5EF4-FFF2-40B4-BE49-F238E27FC236}">
                <a16:creationId xmlns:a16="http://schemas.microsoft.com/office/drawing/2014/main" id="{EC5174E3-C986-4A68-8A5A-20947373D0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92817" y="1201115"/>
            <a:ext cx="4193983" cy="514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60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1ADF18-FB52-46B6-938A-3894B4AFA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Mo </a:t>
            </a:r>
            <a:r>
              <a:rPr lang="ca-ES" dirty="0" err="1"/>
              <a:t>Phas</a:t>
            </a:r>
            <a:r>
              <a:rPr lang="ca-ES" dirty="0"/>
              <a:t> </a:t>
            </a:r>
            <a:r>
              <a:rPr lang="ca-ES" dirty="0" err="1"/>
              <a:t>Teanga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F9581-B8DF-465A-8F37-7020C9AF9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dirty="0" smtClean="0"/>
              <a:pPr/>
              <a:t>20</a:t>
            </a:fld>
            <a:endParaRPr lang="en-US" dirty="0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10FC91EC-3888-567B-F49C-EFE2A4407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21886" y="1142961"/>
            <a:ext cx="3898764" cy="2924072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2AD58BF3-BEFE-2583-616B-6CAEAE0CD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756491" y="2726977"/>
            <a:ext cx="5227146" cy="392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05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1ADF18-FB52-46B6-938A-3894B4AFA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Mo </a:t>
            </a:r>
            <a:r>
              <a:rPr lang="ca-ES" dirty="0" err="1"/>
              <a:t>Phas</a:t>
            </a:r>
            <a:r>
              <a:rPr lang="ca-ES" dirty="0"/>
              <a:t> </a:t>
            </a:r>
            <a:r>
              <a:rPr lang="ca-ES" dirty="0" err="1"/>
              <a:t>Teanga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F9581-B8DF-465A-8F37-7020C9AF9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dirty="0" smtClean="0"/>
              <a:pPr/>
              <a:t>21</a:t>
            </a:fld>
            <a:endParaRPr lang="en-US" dirty="0"/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71DC3C55-226F-D231-EC7A-1AA8E34FB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86409" y="635519"/>
            <a:ext cx="3175259" cy="4233679"/>
          </a:xfrm>
          <a:prstGeom prst="rect">
            <a:avLst/>
          </a:prstGeom>
        </p:spPr>
      </p:pic>
      <p:pic>
        <p:nvPicPr>
          <p:cNvPr id="18" name="Picture 17" descr="Text, letter&#10;&#10;Description automatically generated">
            <a:extLst>
              <a:ext uri="{FF2B5EF4-FFF2-40B4-BE49-F238E27FC236}">
                <a16:creationId xmlns:a16="http://schemas.microsoft.com/office/drawing/2014/main" id="{64C97D07-B66A-E8A7-51E9-AAC9B1313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712191" y="2798628"/>
            <a:ext cx="4708477" cy="353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43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1BC9E7-97ED-9BBC-D36D-75684272E6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7CD1CF-122B-608B-0ADF-D9C1E0B4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59" y="1805594"/>
            <a:ext cx="3761999" cy="2880000"/>
          </a:xfrm>
        </p:spPr>
        <p:txBody>
          <a:bodyPr/>
          <a:lstStyle/>
          <a:p>
            <a:r>
              <a:rPr lang="en-IE" dirty="0" err="1"/>
              <a:t>Conas</a:t>
            </a:r>
            <a:r>
              <a:rPr lang="en-IE" dirty="0"/>
              <a:t>: </a:t>
            </a:r>
            <a:r>
              <a:rPr lang="en-IE" dirty="0" err="1"/>
              <a:t>Modhanna</a:t>
            </a:r>
            <a:r>
              <a:rPr lang="en-IE" dirty="0"/>
              <a:t> </a:t>
            </a:r>
            <a:r>
              <a:rPr lang="en-IE" dirty="0" err="1"/>
              <a:t>gníomhaíocha</a:t>
            </a:r>
            <a:r>
              <a:rPr lang="en-IE" dirty="0"/>
              <a:t> </a:t>
            </a:r>
            <a:r>
              <a:rPr lang="en-IE" dirty="0" err="1"/>
              <a:t>agus</a:t>
            </a:r>
            <a:r>
              <a:rPr lang="en-IE" dirty="0"/>
              <a:t> </a:t>
            </a:r>
            <a:r>
              <a:rPr lang="en-IE" dirty="0" err="1"/>
              <a:t>Foghlaim</a:t>
            </a:r>
            <a:r>
              <a:rPr lang="en-IE" dirty="0"/>
              <a:t> </a:t>
            </a:r>
            <a:r>
              <a:rPr lang="en-IE" dirty="0" err="1"/>
              <a:t>Chomhoibritheach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58535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7270D53-8A16-7878-D0E9-72C453F57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838" y="3507696"/>
            <a:ext cx="2344124" cy="2556806"/>
          </a:xfrm>
          <a:prstGeom prst="rect">
            <a:avLst/>
          </a:prstGeom>
        </p:spPr>
      </p:pic>
      <p:pic>
        <p:nvPicPr>
          <p:cNvPr id="11" name="Picture 10" descr="A group of people playing in a park&#10;&#10;Description automatically generated with low confidence">
            <a:extLst>
              <a:ext uri="{FF2B5EF4-FFF2-40B4-BE49-F238E27FC236}">
                <a16:creationId xmlns:a16="http://schemas.microsoft.com/office/drawing/2014/main" id="{CFCAE303-A5B9-D9EA-F519-B254CD782F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48" b="21087"/>
          <a:stretch/>
        </p:blipFill>
        <p:spPr>
          <a:xfrm>
            <a:off x="214691" y="3350305"/>
            <a:ext cx="2528110" cy="1946188"/>
          </a:xfrm>
          <a:prstGeom prst="rect">
            <a:avLst/>
          </a:prstGeom>
        </p:spPr>
      </p:pic>
      <p:pic>
        <p:nvPicPr>
          <p:cNvPr id="12" name="Picture 11" descr="A group of children in a classroom&#10;&#10;Description automatically generated with low confidence">
            <a:extLst>
              <a:ext uri="{FF2B5EF4-FFF2-40B4-BE49-F238E27FC236}">
                <a16:creationId xmlns:a16="http://schemas.microsoft.com/office/drawing/2014/main" id="{78DF4EA4-73FD-35CA-DE98-933B65167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0846" y="1063831"/>
            <a:ext cx="2999933" cy="2000356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EFBA2A-9774-F424-A8CF-EC21D027D2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490" y="1529541"/>
            <a:ext cx="3524491" cy="1356747"/>
          </a:xfrm>
        </p:spPr>
        <p:txBody>
          <a:bodyPr>
            <a:normAutofit/>
          </a:bodyPr>
          <a:lstStyle/>
          <a:p>
            <a:r>
              <a:rPr lang="en-IE" dirty="0" err="1"/>
              <a:t>Foghlaim</a:t>
            </a:r>
            <a:r>
              <a:rPr lang="en-IE" dirty="0"/>
              <a:t> </a:t>
            </a:r>
            <a:r>
              <a:rPr lang="en-IE" dirty="0" err="1"/>
              <a:t>ghníomhach</a:t>
            </a:r>
            <a:endParaRPr lang="en-IE" dirty="0"/>
          </a:p>
          <a:p>
            <a:r>
              <a:rPr lang="en-IE" dirty="0" err="1"/>
              <a:t>Nascanna</a:t>
            </a:r>
            <a:r>
              <a:rPr lang="en-IE" dirty="0"/>
              <a:t> </a:t>
            </a:r>
            <a:r>
              <a:rPr lang="en-IE" dirty="0" err="1"/>
              <a:t>traschuraclaim</a:t>
            </a:r>
            <a:endParaRPr lang="en-IE" dirty="0"/>
          </a:p>
          <a:p>
            <a:r>
              <a:rPr lang="en-IE" dirty="0" err="1"/>
              <a:t>Sprioctheanga</a:t>
            </a:r>
            <a:endParaRPr lang="en-IE" dirty="0"/>
          </a:p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13420-A3A6-9684-B6FE-43762A2CCA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31200" y="6282212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ACD3DC-BF40-AC4C-BE79-DDADB12437CA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07B77B38-0CB0-72E8-21CF-EA1C18350236}"/>
              </a:ext>
            </a:extLst>
          </p:cNvPr>
          <p:cNvSpPr/>
          <p:nvPr/>
        </p:nvSpPr>
        <p:spPr>
          <a:xfrm>
            <a:off x="1711237" y="3793813"/>
            <a:ext cx="5365412" cy="2476226"/>
          </a:xfrm>
          <a:prstGeom prst="wedgeEllipseCallout">
            <a:avLst>
              <a:gd name="adj1" fmla="val -50640"/>
              <a:gd name="adj2" fmla="val 33816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IE" dirty="0" err="1"/>
              <a:t>Bhain</a:t>
            </a:r>
            <a:r>
              <a:rPr lang="en-IE" dirty="0"/>
              <a:t> </a:t>
            </a:r>
            <a:r>
              <a:rPr lang="en-IE" dirty="0" err="1"/>
              <a:t>na</a:t>
            </a:r>
            <a:r>
              <a:rPr lang="en-IE" dirty="0"/>
              <a:t> </a:t>
            </a:r>
            <a:r>
              <a:rPr lang="en-IE" dirty="0" err="1"/>
              <a:t>scolairí</a:t>
            </a:r>
            <a:r>
              <a:rPr lang="en-IE" dirty="0"/>
              <a:t> an-</a:t>
            </a:r>
            <a:r>
              <a:rPr lang="en-IE" dirty="0" err="1"/>
              <a:t>taitneamh</a:t>
            </a:r>
            <a:r>
              <a:rPr lang="en-IE" dirty="0"/>
              <a:t> as </a:t>
            </a:r>
            <a:r>
              <a:rPr lang="en-IE" dirty="0" err="1"/>
              <a:t>foglaim</a:t>
            </a:r>
            <a:r>
              <a:rPr lang="en-IE" dirty="0"/>
              <a:t> TCÉ. </a:t>
            </a:r>
            <a:r>
              <a:rPr lang="en-IE" b="1" dirty="0" err="1"/>
              <a:t>Mhuin</a:t>
            </a:r>
            <a:r>
              <a:rPr lang="en-IE" b="1" dirty="0"/>
              <a:t> an </a:t>
            </a:r>
            <a:r>
              <a:rPr lang="en-IE" b="1" dirty="0" err="1"/>
              <a:t>múinteoir</a:t>
            </a:r>
            <a:r>
              <a:rPr lang="en-IE" b="1" dirty="0"/>
              <a:t> an </a:t>
            </a:r>
            <a:r>
              <a:rPr lang="en-IE" b="1" dirty="0" err="1"/>
              <a:t>ceacht</a:t>
            </a:r>
            <a:r>
              <a:rPr lang="en-IE" b="1" dirty="0"/>
              <a:t> </a:t>
            </a:r>
            <a:r>
              <a:rPr lang="en-IE" b="1" dirty="0" err="1"/>
              <a:t>ar</a:t>
            </a:r>
            <a:r>
              <a:rPr lang="en-IE" b="1" dirty="0"/>
              <a:t> fad </a:t>
            </a:r>
            <a:r>
              <a:rPr lang="en-IE" b="1" dirty="0" err="1"/>
              <a:t>tríd</a:t>
            </a:r>
            <a:r>
              <a:rPr lang="en-IE" b="1" dirty="0"/>
              <a:t> </a:t>
            </a:r>
            <a:r>
              <a:rPr lang="en-IE" b="1" dirty="0" err="1"/>
              <a:t>Teanga</a:t>
            </a:r>
            <a:r>
              <a:rPr lang="en-IE" b="1" dirty="0"/>
              <a:t> </a:t>
            </a:r>
            <a:r>
              <a:rPr lang="en-IE" b="1" dirty="0" err="1"/>
              <a:t>Chomharaíochta</a:t>
            </a:r>
            <a:r>
              <a:rPr lang="en-IE" b="1" dirty="0"/>
              <a:t> </a:t>
            </a:r>
            <a:r>
              <a:rPr lang="en-IE" b="1" dirty="0" err="1"/>
              <a:t>na</a:t>
            </a:r>
            <a:r>
              <a:rPr lang="en-IE" b="1" dirty="0"/>
              <a:t> </a:t>
            </a:r>
            <a:r>
              <a:rPr lang="en-IE" b="1" dirty="0" err="1"/>
              <a:t>hÉireann</a:t>
            </a:r>
            <a:r>
              <a:rPr lang="en-IE" b="1" dirty="0"/>
              <a:t> </a:t>
            </a:r>
            <a:r>
              <a:rPr lang="en-IE" b="1" dirty="0" err="1"/>
              <a:t>inniu.</a:t>
            </a:r>
            <a:r>
              <a:rPr lang="en-IE" dirty="0" err="1"/>
              <a:t>Tá</a:t>
            </a:r>
            <a:r>
              <a:rPr lang="en-IE" dirty="0"/>
              <a:t> </a:t>
            </a:r>
            <a:r>
              <a:rPr lang="en-IE" dirty="0" err="1"/>
              <a:t>sé</a:t>
            </a:r>
            <a:r>
              <a:rPr lang="en-IE" dirty="0"/>
              <a:t> </a:t>
            </a:r>
            <a:r>
              <a:rPr lang="en-IE" dirty="0" err="1"/>
              <a:t>dochreidte</a:t>
            </a:r>
            <a:r>
              <a:rPr lang="en-IE" dirty="0"/>
              <a:t> an </a:t>
            </a:r>
            <a:r>
              <a:rPr lang="en-IE" dirty="0" err="1"/>
              <a:t>méid</a:t>
            </a:r>
            <a:r>
              <a:rPr lang="en-IE" dirty="0"/>
              <a:t> </a:t>
            </a:r>
            <a:r>
              <a:rPr lang="en-IE" dirty="0" err="1"/>
              <a:t>atá</a:t>
            </a:r>
            <a:r>
              <a:rPr lang="en-IE" dirty="0"/>
              <a:t> </a:t>
            </a:r>
            <a:r>
              <a:rPr lang="en-IE" dirty="0" err="1"/>
              <a:t>ar</a:t>
            </a:r>
            <a:r>
              <a:rPr lang="en-IE" dirty="0"/>
              <a:t> </a:t>
            </a:r>
            <a:r>
              <a:rPr lang="en-IE" dirty="0" err="1"/>
              <a:t>eolas</a:t>
            </a:r>
            <a:r>
              <a:rPr lang="en-IE" dirty="0"/>
              <a:t> ag </a:t>
            </a:r>
            <a:r>
              <a:rPr lang="en-IE" dirty="0" err="1"/>
              <a:t>na</a:t>
            </a:r>
            <a:r>
              <a:rPr lang="en-IE" dirty="0"/>
              <a:t> </a:t>
            </a:r>
            <a:r>
              <a:rPr lang="en-IE" dirty="0" err="1"/>
              <a:t>scolairí</a:t>
            </a:r>
            <a:r>
              <a:rPr lang="en-IE" dirty="0"/>
              <a:t> </a:t>
            </a:r>
            <a:r>
              <a:rPr lang="en-IE" dirty="0" err="1"/>
              <a:t>agus</a:t>
            </a:r>
            <a:r>
              <a:rPr lang="en-IE" dirty="0"/>
              <a:t> </a:t>
            </a:r>
            <a:r>
              <a:rPr lang="en-IE" dirty="0" err="1"/>
              <a:t>cé</a:t>
            </a:r>
            <a:r>
              <a:rPr lang="en-IE" dirty="0"/>
              <a:t> </a:t>
            </a:r>
            <a:r>
              <a:rPr lang="en-IE" dirty="0" err="1"/>
              <a:t>chomh</a:t>
            </a:r>
            <a:r>
              <a:rPr lang="en-IE" dirty="0"/>
              <a:t> </a:t>
            </a:r>
            <a:r>
              <a:rPr lang="en-IE" dirty="0" err="1"/>
              <a:t>spraoiúil</a:t>
            </a:r>
            <a:r>
              <a:rPr lang="en-IE" dirty="0"/>
              <a:t> is </a:t>
            </a:r>
            <a:r>
              <a:rPr lang="en-IE" dirty="0" err="1"/>
              <a:t>atá</a:t>
            </a:r>
            <a:r>
              <a:rPr lang="en-IE" dirty="0"/>
              <a:t> </a:t>
            </a:r>
            <a:r>
              <a:rPr lang="en-IE" dirty="0" err="1"/>
              <a:t>sé</a:t>
            </a:r>
            <a:r>
              <a:rPr lang="en-IE" dirty="0"/>
              <a:t>.</a:t>
            </a:r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8366B456-DADB-7CD6-FB32-65E84D6350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1348" y="1287722"/>
            <a:ext cx="2656162" cy="199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8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3967CB-7FAC-4BA4-8804-5E95F553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Déan</a:t>
            </a:r>
            <a:r>
              <a:rPr lang="en-GB" dirty="0"/>
              <a:t> </a:t>
            </a:r>
            <a:r>
              <a:rPr lang="en-GB" dirty="0" err="1"/>
              <a:t>Ceiliúradh</a:t>
            </a:r>
            <a:r>
              <a:rPr lang="en-GB" dirty="0"/>
              <a:t> leis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dáltaí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an </a:t>
            </a:r>
            <a:r>
              <a:rPr lang="en-GB" dirty="0" err="1"/>
              <a:t>bpobal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C0FB8E-BA0B-A0EB-C800-3569D3096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91" y="1182507"/>
            <a:ext cx="7216726" cy="509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44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FDCE57-F2EB-193D-73EA-0DE97AD3CE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9048A8-60EE-7BE7-3BF5-9C5C8152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Suíomh</a:t>
            </a:r>
            <a:r>
              <a:rPr lang="en-GB" dirty="0"/>
              <a:t> </a:t>
            </a:r>
            <a:r>
              <a:rPr lang="en-GB" dirty="0" err="1"/>
              <a:t>idirlín</a:t>
            </a:r>
            <a:r>
              <a:rPr lang="en-GB" dirty="0"/>
              <a:t>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sonraí</a:t>
            </a:r>
            <a:r>
              <a:rPr lang="en-GB" dirty="0"/>
              <a:t> </a:t>
            </a:r>
            <a:r>
              <a:rPr lang="en-GB" dirty="0" err="1"/>
              <a:t>teagmhála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31005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1ADF18-FB52-46B6-938A-3894B4AFA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dirty="0" err="1"/>
              <a:t>Suíomh</a:t>
            </a:r>
            <a:r>
              <a:rPr lang="ca-ES" dirty="0"/>
              <a:t> </a:t>
            </a:r>
            <a:r>
              <a:rPr lang="ca-ES" dirty="0" err="1"/>
              <a:t>Gréasáin</a:t>
            </a:r>
            <a:r>
              <a:rPr lang="ca-ES" dirty="0"/>
              <a:t> “</a:t>
            </a:r>
            <a:r>
              <a:rPr lang="ca-ES" dirty="0" err="1"/>
              <a:t>Déanann</a:t>
            </a:r>
            <a:r>
              <a:rPr lang="ca-ES" dirty="0"/>
              <a:t> </a:t>
            </a:r>
            <a:r>
              <a:rPr lang="ca-ES" dirty="0" err="1"/>
              <a:t>Teanga</a:t>
            </a:r>
            <a:r>
              <a:rPr lang="ca-ES" dirty="0"/>
              <a:t> </a:t>
            </a:r>
            <a:r>
              <a:rPr lang="ca-ES" dirty="0" err="1"/>
              <a:t>Nasc</a:t>
            </a:r>
            <a:r>
              <a:rPr lang="ca-ES" dirty="0"/>
              <a:t>”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F9581-B8DF-465A-8F37-7020C9AF9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7FD0870-06C2-4644-B98E-C9902777F5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539509" y="1628668"/>
            <a:ext cx="8064982" cy="3600664"/>
          </a:xfr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2E51A686-9D6F-463B-B8E1-F76E247CBB08}"/>
              </a:ext>
            </a:extLst>
          </p:cNvPr>
          <p:cNvSpPr txBox="1">
            <a:spLocks/>
          </p:cNvSpPr>
          <p:nvPr/>
        </p:nvSpPr>
        <p:spPr>
          <a:xfrm>
            <a:off x="4489692" y="5390558"/>
            <a:ext cx="4114799" cy="7304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0975" indent="-180975" algn="l" defTabSz="457200" rtl="0" eaLnBrk="1" latinLnBrk="0" hangingPunct="1">
              <a:spcBef>
                <a:spcPct val="20000"/>
              </a:spcBef>
              <a:buClr>
                <a:srgbClr val="EB7722"/>
              </a:buClr>
              <a:buFont typeface="Arial"/>
              <a:buChar char="•"/>
              <a:tabLst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679450" indent="-222250" algn="l" defTabSz="457200" rtl="0" eaLnBrk="1" latinLnBrk="0" hangingPunct="1">
              <a:spcBef>
                <a:spcPct val="20000"/>
              </a:spcBef>
              <a:buClr>
                <a:srgbClr val="EB7722"/>
              </a:buClr>
              <a:buFont typeface="Arial" charset="0"/>
              <a:buChar char="•"/>
              <a:tabLst/>
              <a:defRPr sz="16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073150" indent="-158750" algn="l" defTabSz="457200" rtl="0" eaLnBrk="1" latinLnBrk="0" hangingPunct="1">
              <a:spcBef>
                <a:spcPct val="20000"/>
              </a:spcBef>
              <a:buClr>
                <a:srgbClr val="EB7722"/>
              </a:buClr>
              <a:buFont typeface="Arial"/>
              <a:buChar char="•"/>
              <a:tabLst/>
              <a:defRPr sz="16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555750" indent="-165100" algn="l" defTabSz="457200" rtl="0" eaLnBrk="1" latinLnBrk="0" hangingPunct="1">
              <a:spcBef>
                <a:spcPct val="20000"/>
              </a:spcBef>
              <a:buClr>
                <a:srgbClr val="EB7722"/>
              </a:buClr>
              <a:buFont typeface="Arial" charset="0"/>
              <a:buChar char="•"/>
              <a:tabLst/>
              <a:defRPr sz="16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965325" indent="-136525" algn="l" defTabSz="457200" rtl="0" eaLnBrk="1" latinLnBrk="0" hangingPunct="1">
              <a:spcBef>
                <a:spcPct val="20000"/>
              </a:spcBef>
              <a:buClr>
                <a:srgbClr val="EB7722"/>
              </a:buClr>
              <a:buFont typeface="Arial" charset="0"/>
              <a:buChar char="•"/>
              <a:tabLst/>
              <a:defRPr sz="16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  <a:hlinkClick r:id="rId4"/>
              </a:rPr>
              <a:t>https://languagesconnect.ie/primary/</a:t>
            </a:r>
            <a:endParaRPr lang="en-GB" dirty="0"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0" indent="0">
              <a:buFont typeface="Arial"/>
              <a:buNone/>
            </a:pPr>
            <a:r>
              <a:rPr lang="en-GB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R-</a:t>
            </a:r>
            <a:r>
              <a:rPr lang="en-GB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Phost</a:t>
            </a:r>
            <a:r>
              <a:rPr lang="en-GB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: primary@ppli.ie</a:t>
            </a:r>
          </a:p>
          <a:p>
            <a:pPr marL="0" indent="0">
              <a:buFont typeface="Arial"/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47176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D0DB8-CE92-32F9-291D-14BBD25FE7DF}"/>
              </a:ext>
            </a:extLst>
          </p:cNvPr>
          <p:cNvSpPr txBox="1"/>
          <p:nvPr/>
        </p:nvSpPr>
        <p:spPr>
          <a:xfrm>
            <a:off x="225082" y="2236762"/>
            <a:ext cx="64043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 err="1">
                <a:solidFill>
                  <a:schemeClr val="bg1"/>
                </a:solidFill>
                <a:highlight>
                  <a:srgbClr val="EB7722"/>
                </a:highlight>
              </a:rPr>
              <a:t>Míle</a:t>
            </a:r>
            <a:r>
              <a:rPr lang="en-US" sz="7200" dirty="0">
                <a:solidFill>
                  <a:schemeClr val="bg1"/>
                </a:solidFill>
                <a:highlight>
                  <a:srgbClr val="EB7722"/>
                </a:highlight>
              </a:rPr>
              <a:t> </a:t>
            </a:r>
            <a:r>
              <a:rPr lang="en-US" sz="7200" dirty="0" err="1">
                <a:solidFill>
                  <a:schemeClr val="bg1"/>
                </a:solidFill>
                <a:highlight>
                  <a:srgbClr val="EB7722"/>
                </a:highlight>
              </a:rPr>
              <a:t>Buíochas</a:t>
            </a:r>
            <a:endParaRPr lang="en-US" sz="7200" dirty="0">
              <a:solidFill>
                <a:schemeClr val="bg1"/>
              </a:solidFill>
              <a:highlight>
                <a:srgbClr val="EB772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2726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F299CE-74E3-3322-9A87-BE1C3638CF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6C6E4E-1D31-3FC4-8549-FB9AEDF2B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Cé?Foireann</a:t>
            </a:r>
            <a:r>
              <a:rPr lang="en-GB" dirty="0"/>
              <a:t> PPLI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00769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1233555-71BB-45EE-8E3D-975E0AFE9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TIBÉ(PPLI) </a:t>
            </a:r>
            <a:r>
              <a:rPr lang="en-US" dirty="0" err="1"/>
              <a:t>agus</a:t>
            </a:r>
            <a:r>
              <a:rPr lang="en-US" dirty="0"/>
              <a:t> </a:t>
            </a:r>
            <a:r>
              <a:rPr lang="en-US" dirty="0" err="1"/>
              <a:t>Déanann</a:t>
            </a:r>
            <a:r>
              <a:rPr lang="en-US" dirty="0"/>
              <a:t> </a:t>
            </a:r>
            <a:r>
              <a:rPr lang="en-US" dirty="0" err="1"/>
              <a:t>Teangacha</a:t>
            </a:r>
            <a:r>
              <a:rPr lang="en-US" dirty="0"/>
              <a:t> </a:t>
            </a:r>
            <a:r>
              <a:rPr lang="en-US" dirty="0" err="1"/>
              <a:t>Nasc</a:t>
            </a:r>
            <a:r>
              <a:rPr lang="en-US" dirty="0"/>
              <a:t> (Languages Connect)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810476-1F24-40F9-A1CC-83CAEF1CB2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1689041" y="1417638"/>
            <a:ext cx="5358873" cy="4864572"/>
          </a:xfrm>
          <a:noFill/>
        </p:spPr>
      </p:pic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31A98876-9F5D-43D3-9270-554F386306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631200" y="6282210"/>
            <a:ext cx="20574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5ACD3DC-BF40-AC4C-BE79-DDADB12437CA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3D73208-0961-48BE-BE8D-C286582FA1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5ACD3DC-BF40-AC4C-BE79-DDADB12437CA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8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role of PPLI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77862" y="2331464"/>
            <a:ext cx="3572547" cy="2195071"/>
          </a:xfrm>
        </p:spPr>
        <p:txBody>
          <a:bodyPr>
            <a:normAutofit/>
          </a:bodyPr>
          <a:lstStyle/>
          <a:p>
            <a:r>
              <a:rPr lang="en-GB" dirty="0"/>
              <a:t>Help schools to find tutors</a:t>
            </a:r>
          </a:p>
          <a:p>
            <a:r>
              <a:rPr lang="en-GB" dirty="0"/>
              <a:t>Provide resources, training and support</a:t>
            </a:r>
          </a:p>
          <a:p>
            <a:r>
              <a:rPr lang="en-GB" dirty="0"/>
              <a:t>Carry out school visits</a:t>
            </a:r>
          </a:p>
          <a:p>
            <a:r>
              <a:rPr lang="en-GB" dirty="0"/>
              <a:t>Analyse feedback</a:t>
            </a:r>
          </a:p>
          <a:p>
            <a:r>
              <a:rPr lang="en-GB" dirty="0"/>
              <a:t>Compile reports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Picture 7" descr="A group of people sitting at tables&#10;&#10;Description automatically generated with medium confidence">
            <a:extLst>
              <a:ext uri="{FF2B5EF4-FFF2-40B4-BE49-F238E27FC236}">
                <a16:creationId xmlns:a16="http://schemas.microsoft.com/office/drawing/2014/main" id="{C86100C0-8E54-54EB-9D82-85D1C49FA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09" y="1417638"/>
            <a:ext cx="2967262" cy="3860202"/>
          </a:xfrm>
          <a:prstGeom prst="rect">
            <a:avLst/>
          </a:prstGeom>
        </p:spPr>
      </p:pic>
      <p:pic>
        <p:nvPicPr>
          <p:cNvPr id="9" name="Picture 8" descr="A newspaper with text&#10;&#10;Description automatically generated with low confidence">
            <a:extLst>
              <a:ext uri="{FF2B5EF4-FFF2-40B4-BE49-F238E27FC236}">
                <a16:creationId xmlns:a16="http://schemas.microsoft.com/office/drawing/2014/main" id="{2024CFD0-9EC3-FA41-D3F3-54C1B1B33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186" y="2617895"/>
            <a:ext cx="3476139" cy="342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0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Cuir</a:t>
            </a:r>
            <a:r>
              <a:rPr lang="en-GB" dirty="0"/>
              <a:t> Fáilte </a:t>
            </a:r>
            <a:r>
              <a:rPr lang="en-GB" dirty="0" err="1"/>
              <a:t>Roimh</a:t>
            </a:r>
            <a:r>
              <a:rPr lang="en-GB" dirty="0"/>
              <a:t> </a:t>
            </a:r>
            <a:r>
              <a:rPr lang="en-GB" dirty="0" err="1"/>
              <a:t>Theangacha</a:t>
            </a:r>
            <a:r>
              <a:rPr lang="en-GB" dirty="0"/>
              <a:t>: </a:t>
            </a:r>
            <a:r>
              <a:rPr lang="en-GB" dirty="0" err="1"/>
              <a:t>Bliain</a:t>
            </a:r>
            <a:r>
              <a:rPr lang="en-GB" dirty="0"/>
              <a:t> a </a:t>
            </a:r>
            <a:r>
              <a:rPr lang="en-GB" dirty="0" err="1"/>
              <a:t>trí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803A2AB-249A-CF96-C7A5-DFF951F742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814973"/>
              </p:ext>
            </p:extLst>
          </p:nvPr>
        </p:nvGraphicFramePr>
        <p:xfrm>
          <a:off x="457200" y="1308371"/>
          <a:ext cx="8229600" cy="4010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7413">
                  <a:extLst>
                    <a:ext uri="{9D8B030D-6E8A-4147-A177-3AD203B41FA5}">
                      <a16:colId xmlns:a16="http://schemas.microsoft.com/office/drawing/2014/main" val="1585314418"/>
                    </a:ext>
                  </a:extLst>
                </a:gridCol>
                <a:gridCol w="1043834">
                  <a:extLst>
                    <a:ext uri="{9D8B030D-6E8A-4147-A177-3AD203B41FA5}">
                      <a16:colId xmlns:a16="http://schemas.microsoft.com/office/drawing/2014/main" val="4127762107"/>
                    </a:ext>
                  </a:extLst>
                </a:gridCol>
                <a:gridCol w="2086850">
                  <a:extLst>
                    <a:ext uri="{9D8B030D-6E8A-4147-A177-3AD203B41FA5}">
                      <a16:colId xmlns:a16="http://schemas.microsoft.com/office/drawing/2014/main" val="2233779825"/>
                    </a:ext>
                  </a:extLst>
                </a:gridCol>
                <a:gridCol w="2551503">
                  <a:extLst>
                    <a:ext uri="{9D8B030D-6E8A-4147-A177-3AD203B41FA5}">
                      <a16:colId xmlns:a16="http://schemas.microsoft.com/office/drawing/2014/main" val="2986358542"/>
                    </a:ext>
                  </a:extLst>
                </a:gridCol>
              </a:tblGrid>
              <a:tr h="2308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 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2021-2022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2022-2023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2023-2024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125063"/>
                  </a:ext>
                </a:extLst>
              </a:tr>
              <a:tr h="230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Méid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iomlán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scoileanna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426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683 (+ 60% on Year 1)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1200 (+ 74% on </a:t>
                      </a:r>
                      <a:r>
                        <a:rPr lang="en-GB" sz="1100" kern="100" dirty="0" err="1">
                          <a:effectLst/>
                        </a:rPr>
                        <a:t>Bliain</a:t>
                      </a:r>
                      <a:r>
                        <a:rPr lang="en-GB" sz="1100" kern="100" dirty="0">
                          <a:effectLst/>
                        </a:rPr>
                        <a:t> 2)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6183880"/>
                  </a:ext>
                </a:extLst>
              </a:tr>
              <a:tr h="230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 </a:t>
                      </a:r>
                      <a:r>
                        <a:rPr lang="en-GB" sz="1100" b="1" kern="100" dirty="0" err="1">
                          <a:effectLst/>
                        </a:rPr>
                        <a:t>Gaelscoileanna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27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42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91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2645840"/>
                  </a:ext>
                </a:extLst>
              </a:tr>
              <a:tr h="47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Méid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ndaltaí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30,000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50,000 (+ 66% on Year 1)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82,000 (+ 64% on </a:t>
                      </a:r>
                      <a:r>
                        <a:rPr lang="en-GB" sz="1100" kern="100" dirty="0" err="1">
                          <a:effectLst/>
                        </a:rPr>
                        <a:t>Bliain</a:t>
                      </a:r>
                      <a:r>
                        <a:rPr lang="en-GB" sz="1100" kern="100" dirty="0">
                          <a:effectLst/>
                        </a:rPr>
                        <a:t> 2)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5504699"/>
                  </a:ext>
                </a:extLst>
              </a:tr>
              <a:tr h="230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 err="1">
                          <a:effectLst/>
                        </a:rPr>
                        <a:t>Gaelscoileanna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3034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3185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6774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3206063"/>
                  </a:ext>
                </a:extLst>
              </a:tr>
              <a:tr h="47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Méid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dteangacha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13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15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13 (</a:t>
                      </a:r>
                      <a:r>
                        <a:rPr lang="en-GB" sz="1100" kern="100" dirty="0" err="1">
                          <a:effectLst/>
                        </a:rPr>
                        <a:t>sealadach</a:t>
                      </a:r>
                      <a:r>
                        <a:rPr lang="en-GB" sz="1100" kern="100" dirty="0">
                          <a:effectLst/>
                        </a:rPr>
                        <a:t>)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5676641"/>
                  </a:ext>
                </a:extLst>
              </a:tr>
              <a:tr h="47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Méid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múinteoirí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teagascóirí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322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450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367 (</a:t>
                      </a:r>
                      <a:r>
                        <a:rPr lang="en-GB" sz="1100" kern="100" dirty="0" err="1">
                          <a:effectLst/>
                        </a:rPr>
                        <a:t>sealadach</a:t>
                      </a:r>
                      <a:r>
                        <a:rPr lang="en-GB" sz="1100" kern="100" dirty="0">
                          <a:effectLst/>
                        </a:rPr>
                        <a:t>)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2795583"/>
                  </a:ext>
                </a:extLst>
              </a:tr>
              <a:tr h="47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Méid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iomlán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múinteroirí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seirbhíse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32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71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170 (</a:t>
                      </a:r>
                      <a:r>
                        <a:rPr lang="en-GB" sz="1100" kern="100" dirty="0" err="1">
                          <a:effectLst/>
                        </a:rPr>
                        <a:t>sealadach</a:t>
                      </a:r>
                      <a:r>
                        <a:rPr lang="en-GB" sz="1100" kern="100" dirty="0">
                          <a:effectLst/>
                        </a:rPr>
                        <a:t>)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754282"/>
                  </a:ext>
                </a:extLst>
              </a:tr>
              <a:tr h="47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Céatadán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múinteoirí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seirbhíse</a:t>
                      </a:r>
                      <a:r>
                        <a:rPr lang="en-GB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den </a:t>
                      </a:r>
                      <a:r>
                        <a:rPr lang="en-GB" sz="11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iomlán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10%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>
                          <a:effectLst/>
                        </a:rPr>
                        <a:t>16%</a:t>
                      </a:r>
                      <a:endParaRPr lang="en-IE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kern="100" dirty="0">
                          <a:effectLst/>
                        </a:rPr>
                        <a:t>46% (</a:t>
                      </a:r>
                      <a:r>
                        <a:rPr lang="en-GB" sz="1100" kern="100" dirty="0" err="1">
                          <a:effectLst/>
                        </a:rPr>
                        <a:t>sealadach</a:t>
                      </a:r>
                      <a:r>
                        <a:rPr lang="en-GB" sz="1100" kern="100" dirty="0">
                          <a:effectLst/>
                        </a:rPr>
                        <a:t>)</a:t>
                      </a:r>
                      <a:endParaRPr lang="en-IE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301223"/>
                  </a:ext>
                </a:extLst>
              </a:tr>
              <a:tr h="717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 err="1">
                          <a:effectLst/>
                        </a:rPr>
                        <a:t>Méid</a:t>
                      </a:r>
                      <a:r>
                        <a:rPr lang="en-GB" sz="1100" b="1" kern="100" dirty="0">
                          <a:effectLst/>
                        </a:rPr>
                        <a:t> </a:t>
                      </a:r>
                      <a:r>
                        <a:rPr lang="en-GB" sz="1100" b="1" kern="100" dirty="0" err="1">
                          <a:effectLst/>
                        </a:rPr>
                        <a:t>iomlán</a:t>
                      </a:r>
                      <a:r>
                        <a:rPr lang="en-GB" sz="1100" b="1" kern="100" dirty="0">
                          <a:effectLst/>
                        </a:rPr>
                        <a:t> </a:t>
                      </a:r>
                      <a:r>
                        <a:rPr lang="en-GB" sz="1100" b="1" kern="100" dirty="0" err="1">
                          <a:effectLst/>
                        </a:rPr>
                        <a:t>múinteoirí</a:t>
                      </a:r>
                      <a:r>
                        <a:rPr lang="en-GB" sz="1100" b="1" kern="100" dirty="0">
                          <a:effectLst/>
                        </a:rPr>
                        <a:t> </a:t>
                      </a:r>
                      <a:r>
                        <a:rPr lang="en-GB" sz="1100" b="1" kern="100" dirty="0" err="1">
                          <a:effectLst/>
                        </a:rPr>
                        <a:t>seirbhíse</a:t>
                      </a:r>
                      <a:r>
                        <a:rPr lang="en-GB" sz="1100" b="1" kern="100" dirty="0">
                          <a:effectLst/>
                        </a:rPr>
                        <a:t> </a:t>
                      </a:r>
                      <a:r>
                        <a:rPr lang="en-GB" sz="1100" b="1" kern="100" dirty="0" err="1">
                          <a:effectLst/>
                        </a:rPr>
                        <a:t>i</a:t>
                      </a:r>
                      <a:r>
                        <a:rPr lang="en-GB" sz="1100" b="1" kern="100" dirty="0">
                          <a:effectLst/>
                        </a:rPr>
                        <a:t> </a:t>
                      </a:r>
                      <a:r>
                        <a:rPr lang="en-GB" sz="1100" b="1" kern="100" dirty="0" err="1">
                          <a:effectLst/>
                        </a:rPr>
                        <a:t>nGaelscoileanna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3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4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kern="100" dirty="0">
                          <a:effectLst/>
                        </a:rPr>
                        <a:t>14 (</a:t>
                      </a:r>
                      <a:r>
                        <a:rPr lang="en-GB" sz="1100" kern="100" dirty="0" err="1">
                          <a:effectLst/>
                        </a:rPr>
                        <a:t>sealadach</a:t>
                      </a:r>
                      <a:r>
                        <a:rPr lang="en-GB" sz="1100" b="1" kern="100" dirty="0">
                          <a:effectLst/>
                        </a:rPr>
                        <a:t>)</a:t>
                      </a:r>
                      <a:endParaRPr lang="en-IE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843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109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3967CB-7FAC-4BA4-8804-5E95F553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resources to facilitate collaboration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F78DEE47-AD44-E68C-33D0-016C591CD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436"/>
            <a:ext cx="2806376" cy="4023127"/>
          </a:xfrm>
          <a:prstGeom prst="rect">
            <a:avLst/>
          </a:prstGeom>
        </p:spPr>
      </p:pic>
      <p:pic>
        <p:nvPicPr>
          <p:cNvPr id="10" name="Picture 9">
            <a:hlinkClick r:id="rId4"/>
            <a:extLst>
              <a:ext uri="{FF2B5EF4-FFF2-40B4-BE49-F238E27FC236}">
                <a16:creationId xmlns:a16="http://schemas.microsoft.com/office/drawing/2014/main" id="{683C462E-028F-4C41-164E-C7F269F470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13316" y="1417436"/>
            <a:ext cx="5123743" cy="26496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EA67DC-2090-DC42-3007-5FF3F5E0C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4051" y="2742244"/>
            <a:ext cx="2806375" cy="400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7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8B5757-365D-05D9-AEC3-55E556D05C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E1BDD4-F5FC-D07A-8584-2457C9589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Cén</a:t>
            </a:r>
            <a:r>
              <a:rPr lang="en-GB" dirty="0"/>
              <a:t> </a:t>
            </a:r>
            <a:r>
              <a:rPr lang="en-GB" dirty="0" err="1"/>
              <a:t>fáth</a:t>
            </a:r>
            <a:r>
              <a:rPr lang="en-GB" dirty="0"/>
              <a:t>?: </a:t>
            </a:r>
            <a:r>
              <a:rPr lang="en-GB" dirty="0" err="1"/>
              <a:t>Aidhmeanna</a:t>
            </a:r>
            <a:r>
              <a:rPr lang="en-GB" dirty="0"/>
              <a:t> an </a:t>
            </a:r>
            <a:r>
              <a:rPr lang="en-GB" dirty="0" err="1"/>
              <a:t>Mhodúil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81154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FDF834-E42E-4BC8-9058-91ED18ED0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6846"/>
            <a:ext cx="8229600" cy="3304307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Generate </a:t>
            </a:r>
            <a:r>
              <a:rPr lang="en-GB" b="1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awareness</a:t>
            </a: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among pupils of the range of languages used by their peers, including Irish Sign Language, in their schools and communities which may help support greater </a:t>
            </a:r>
            <a:r>
              <a:rPr lang="en-GB" b="1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inclusion</a:t>
            </a: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and </a:t>
            </a:r>
            <a:r>
              <a:rPr lang="en-GB" b="1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appreciation of diversity</a:t>
            </a: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in society,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Encourage </a:t>
            </a:r>
            <a:r>
              <a:rPr lang="en-GB" b="1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uptake of languages</a:t>
            </a: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at post-primary level,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Provide opportunities for increased levels of </a:t>
            </a:r>
            <a:r>
              <a:rPr lang="en-GB" b="1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collaboration</a:t>
            </a: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among the school community with regard to the celebration of languages and cultures,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Support </a:t>
            </a:r>
            <a:r>
              <a:rPr lang="en-GB" b="1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implementation of Languages Connect</a:t>
            </a:r>
            <a:r>
              <a:rPr lang="en-GB" b="0" i="0" dirty="0"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, Ireland’s </a:t>
            </a:r>
            <a:r>
              <a:rPr lang="en-GB" b="0" i="0" u="none" strike="noStrike" dirty="0">
                <a:solidFill>
                  <a:schemeClr val="accent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Strategy for Foreign Languages in Education 2017–2026</a:t>
            </a:r>
            <a:endParaRPr lang="en-GB" b="0" i="0" dirty="0">
              <a:solidFill>
                <a:schemeClr val="accent2"/>
              </a:solidFill>
              <a:effectLst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3967CB-7FAC-4BA4-8804-5E95F553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aims of the module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03DB4-D389-4E1C-AE14-CF23AEB2B6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CD3DC-BF40-AC4C-BE79-DDADB12437CA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5B8D2A0C-742D-323F-9BB6-B0E537EFF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178" y="439385"/>
            <a:ext cx="1552022" cy="133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3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5">
      <a:dk1>
        <a:srgbClr val="000000"/>
      </a:dk1>
      <a:lt1>
        <a:srgbClr val="FFFFFF"/>
      </a:lt1>
      <a:dk2>
        <a:srgbClr val="EB7722"/>
      </a:dk2>
      <a:lt2>
        <a:srgbClr val="ED174B"/>
      </a:lt2>
      <a:accent1>
        <a:srgbClr val="EB7722"/>
      </a:accent1>
      <a:accent2>
        <a:srgbClr val="ED174B"/>
      </a:accent2>
      <a:accent3>
        <a:srgbClr val="E08B95"/>
      </a:accent3>
      <a:accent4>
        <a:srgbClr val="FDB18F"/>
      </a:accent4>
      <a:accent5>
        <a:srgbClr val="BF133E"/>
      </a:accent5>
      <a:accent6>
        <a:srgbClr val="BF5726"/>
      </a:accent6>
      <a:hlink>
        <a:srgbClr val="FFCD00"/>
      </a:hlink>
      <a:folHlink>
        <a:srgbClr val="FDB1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662 Languages Connect PPT Template_September 2021" id="{912CC206-7CBF-4F46-B275-77F013234B17}" vid="{770A1FD6-B6BF-406D-B4A3-1EBA9CAEFF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8d9e94c-5754-45e6-a36b-d060fac4ff87">
      <UserInfo>
        <DisplayName>Salvo Cacciato</DisplayName>
        <AccountId>962</AccountId>
        <AccountType/>
      </UserInfo>
    </SharedWithUsers>
    <MediaLengthInSeconds xmlns="1043f793-4e05-4bc1-bb32-c7800cd6eb2b" xsi:nil="true"/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654A4D4D-6C6D-440A-9B79-C09279D0A8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B1EACC-AF57-45A2-BE2B-A8B3B13EA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d9e94c-5754-45e6-a36b-d060fac4ff87"/>
    <ds:schemaRef ds:uri="1043f793-4e05-4bc1-bb32-c7800cd6eb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F9FA0F-83B9-40E1-9A3D-3B26E7E971F5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d5018788-5f2b-4de7-b557-8a8ff94ebcbf"/>
    <ds:schemaRef ds:uri="99b1b4b9-94df-4dc6-8acf-58c95a30c647"/>
    <ds:schemaRef ds:uri="http://www.w3.org/XML/1998/namespace"/>
    <ds:schemaRef ds:uri="http://purl.org/dc/dcmitype/"/>
    <ds:schemaRef ds:uri="b8d9e94c-5754-45e6-a36b-d060fac4ff87"/>
    <ds:schemaRef ds:uri="1043f793-4e05-4bc1-bb32-c7800cd6eb2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16415</TotalTime>
  <Words>979</Words>
  <Application>Microsoft Office PowerPoint</Application>
  <PresentationFormat>On-screen Show (4:3)</PresentationFormat>
  <Paragraphs>168</Paragraphs>
  <Slides>27</Slides>
  <Notes>22</Notes>
  <HiddenSlides>6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Helvetica</vt:lpstr>
      <vt:lpstr>Helvetica Regular</vt:lpstr>
      <vt:lpstr>Tahoma</vt:lpstr>
      <vt:lpstr>Verdana</vt:lpstr>
      <vt:lpstr>Office Theme</vt:lpstr>
      <vt:lpstr>Cuir Fáilte Roimh Theangacha</vt:lpstr>
      <vt:lpstr>Structúr don Seisiún</vt:lpstr>
      <vt:lpstr>Cé?Foireann PPLI</vt:lpstr>
      <vt:lpstr>TIBÉ(PPLI) agus Déanann Teangacha Nasc (Languages Connect)</vt:lpstr>
      <vt:lpstr>The role of PPLI</vt:lpstr>
      <vt:lpstr>Cuir Fáilte Roimh Theangacha: Bliain a trí</vt:lpstr>
      <vt:lpstr>Useful resources to facilitate collaboration</vt:lpstr>
      <vt:lpstr>Cén fáth?: Aidhmeanna an Mhodúil</vt:lpstr>
      <vt:lpstr>The aims of the module</vt:lpstr>
      <vt:lpstr>Aidhmeanna an Mhodúil</vt:lpstr>
      <vt:lpstr>PowerPoint Presentation</vt:lpstr>
      <vt:lpstr>Aidhmeanna an Mhodúil</vt:lpstr>
      <vt:lpstr>Aidhmeanna an Mhodúil</vt:lpstr>
      <vt:lpstr>Collaborative Spaces on Padlet</vt:lpstr>
      <vt:lpstr>PowerPoint Presentation</vt:lpstr>
      <vt:lpstr>Céard: Feasacht a árdú agus acmhainní múinteoireachta</vt:lpstr>
      <vt:lpstr>Pacáiste acmhainní seolta chuig na scoileanna</vt:lpstr>
      <vt:lpstr>Teaching resources available from our website</vt:lpstr>
      <vt:lpstr>Mo Phortráid Teanga</vt:lpstr>
      <vt:lpstr>Mo Phas Teanga</vt:lpstr>
      <vt:lpstr>Mo Phas Teanga</vt:lpstr>
      <vt:lpstr>Conas: Modhanna gníomhaíocha agus Foghlaim Chomhoibritheach</vt:lpstr>
      <vt:lpstr>PowerPoint Presentation</vt:lpstr>
      <vt:lpstr>Déan Ceiliúradh leis na dáltaí agus an bpobal</vt:lpstr>
      <vt:lpstr>Suíomh idirlín agus sonraí teagmhála</vt:lpstr>
      <vt:lpstr>Suíomh Gréasáin “Déanann Teanga Nasc”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Ciara Ní Bhroin</cp:lastModifiedBy>
  <cp:revision>15</cp:revision>
  <dcterms:created xsi:type="dcterms:W3CDTF">2018-09-06T13:39:44Z</dcterms:created>
  <dcterms:modified xsi:type="dcterms:W3CDTF">2023-12-07T14:57:45Z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0x010100C1B6FF92A1A4BE4E9D016634F0C23DFA</vt:lpwstr>
  </property>
  <property fmtid="{D5CDD505-2E9C-101B-9397-08002B2CF9AE}" pid="3" name="_Level">
    <vt:i4>1</vt:i4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