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37"/>
  </p:notesMasterIdLst>
  <p:handoutMasterIdLst>
    <p:handoutMasterId r:id="rId38"/>
  </p:handoutMasterIdLst>
  <p:sldIdLst>
    <p:sldId id="256" r:id="rId5"/>
    <p:sldId id="4208" r:id="rId6"/>
    <p:sldId id="4201" r:id="rId7"/>
    <p:sldId id="4202" r:id="rId8"/>
    <p:sldId id="4203" r:id="rId9"/>
    <p:sldId id="4204" r:id="rId10"/>
    <p:sldId id="4215" r:id="rId11"/>
    <p:sldId id="4216" r:id="rId12"/>
    <p:sldId id="4217" r:id="rId13"/>
    <p:sldId id="4218" r:id="rId14"/>
    <p:sldId id="4219" r:id="rId15"/>
    <p:sldId id="4128" r:id="rId16"/>
    <p:sldId id="4129" r:id="rId17"/>
    <p:sldId id="4192" r:id="rId18"/>
    <p:sldId id="3444" r:id="rId19"/>
    <p:sldId id="4214" r:id="rId20"/>
    <p:sldId id="3538" r:id="rId21"/>
    <p:sldId id="4209" r:id="rId22"/>
    <p:sldId id="4210" r:id="rId23"/>
    <p:sldId id="4211" r:id="rId24"/>
    <p:sldId id="4212" r:id="rId25"/>
    <p:sldId id="4213" r:id="rId26"/>
    <p:sldId id="4199" r:id="rId27"/>
    <p:sldId id="4197" r:id="rId28"/>
    <p:sldId id="4200" r:id="rId29"/>
    <p:sldId id="4221" r:id="rId30"/>
    <p:sldId id="4206" r:id="rId31"/>
    <p:sldId id="4194" r:id="rId32"/>
    <p:sldId id="4195" r:id="rId33"/>
    <p:sldId id="4198" r:id="rId34"/>
    <p:sldId id="4205" r:id="rId35"/>
    <p:sldId id="3492" r:id="rId3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3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F7B10E-910E-29B9-303C-B5D03E183FC5}" v="18" dt="2023-11-09T09:27:04.086"/>
    <p1510:client id="{84A828E4-66E8-0B18-E9BD-8C51254C2DE0}" v="3" dt="2023-11-09T10:23:16.717"/>
    <p1510:client id="{D9F79AF4-0839-F3A5-3F46-5440751BAE76}" v="396" dt="2023-11-09T10:21:43.1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67" autoAdjust="0"/>
    <p:restoredTop sz="96396" autoAdjust="0"/>
  </p:normalViewPr>
  <p:slideViewPr>
    <p:cSldViewPr snapToGrid="0" snapToObjects="1" showGuides="1">
      <p:cViewPr varScale="1">
        <p:scale>
          <a:sx n="106" d="100"/>
          <a:sy n="106" d="100"/>
        </p:scale>
        <p:origin x="72" y="1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 showGuides="1">
      <p:cViewPr varScale="1">
        <p:scale>
          <a:sx n="165" d="100"/>
          <a:sy n="165" d="100"/>
        </p:scale>
        <p:origin x="5176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BA95A9-C11B-4B34-86E8-2FD783926A0D}" type="datetimeFigureOut">
              <a:rPr lang="en-IE" smtClean="0"/>
              <a:t>08/12/2023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BB1B37-80EC-41E7-946C-42581E1BD07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391760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623539-B07F-3140-BB33-8393E4FB65A4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F3CA1E-3E9A-9840-82CA-A0C90B12DA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542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3CA1E-3E9A-9840-82CA-A0C90B12DA4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954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F3CA1E-3E9A-9840-82CA-A0C90B12DA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3354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3CA1E-3E9A-9840-82CA-A0C90B12DA4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6747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3CA1E-3E9A-9840-82CA-A0C90B12DA4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560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tif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tif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A3876A75-CAB6-FC47-9EE9-8953BD51E9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278795" y="-1465735"/>
            <a:ext cx="18670546" cy="12167071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E9F496F9-131C-E54B-B050-8823337E04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537" y="1389888"/>
            <a:ext cx="4276343" cy="214884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Teideal</a:t>
            </a:r>
            <a:r>
              <a:rPr lang="en-GB" dirty="0"/>
              <a:t> le </a:t>
            </a:r>
            <a:r>
              <a:rPr lang="en-GB" dirty="0" err="1"/>
              <a:t>cuir</a:t>
            </a:r>
            <a:r>
              <a:rPr lang="en-GB" dirty="0"/>
              <a:t> </a:t>
            </a:r>
            <a:r>
              <a:rPr lang="en-GB" dirty="0" err="1"/>
              <a:t>anseo</a:t>
            </a:r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3292385-26F6-2B4D-9273-B1ECFA15D4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48247" y="3996584"/>
            <a:ext cx="2400300" cy="1168400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E6CE245A-A0D2-8F4F-85D4-C913E19DEDAB}"/>
              </a:ext>
            </a:extLst>
          </p:cNvPr>
          <p:cNvSpPr txBox="1">
            <a:spLocks/>
          </p:cNvSpPr>
          <p:nvPr userDrawn="1"/>
        </p:nvSpPr>
        <p:spPr>
          <a:xfrm>
            <a:off x="1621537" y="3681984"/>
            <a:ext cx="4276343" cy="23632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2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A6CF36-B66D-6A4B-9237-2D527E9E573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67543" y="5455428"/>
            <a:ext cx="1315467" cy="58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4312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5124D-8904-AE42-8783-4BC626891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44" y="318292"/>
            <a:ext cx="4086225" cy="1469644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C00000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05092-5983-0340-9C1E-C3234EEDDF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6525" y="853597"/>
            <a:ext cx="6172200" cy="5204303"/>
          </a:xfrm>
        </p:spPr>
        <p:txBody>
          <a:bodyPr/>
          <a:lstStyle>
            <a:lvl1pPr>
              <a:lnSpc>
                <a:spcPct val="100000"/>
              </a:lnSpc>
              <a:buClr>
                <a:srgbClr val="C00000"/>
              </a:buClr>
              <a:defRPr sz="2600"/>
            </a:lvl1pPr>
            <a:lvl2pPr>
              <a:lnSpc>
                <a:spcPct val="100000"/>
              </a:lnSpc>
              <a:buClr>
                <a:srgbClr val="C00000"/>
              </a:buClr>
              <a:defRPr sz="2200"/>
            </a:lvl2pPr>
            <a:lvl3pPr>
              <a:lnSpc>
                <a:spcPct val="100000"/>
              </a:lnSpc>
              <a:buClr>
                <a:srgbClr val="C00000"/>
              </a:buClr>
              <a:defRPr sz="1800"/>
            </a:lvl3pPr>
            <a:lvl4pPr>
              <a:lnSpc>
                <a:spcPct val="100000"/>
              </a:lnSpc>
              <a:buClr>
                <a:srgbClr val="C00000"/>
              </a:buClr>
              <a:defRPr sz="1600"/>
            </a:lvl4pPr>
            <a:lvl5pPr>
              <a:lnSpc>
                <a:spcPct val="100000"/>
              </a:lnSpc>
              <a:buClr>
                <a:srgbClr val="C00000"/>
              </a:buCl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CBC84A-E359-194F-A4EB-12B728F26D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0088" y="1947672"/>
            <a:ext cx="4079081" cy="4097528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8" name="Footer Placeholder 13">
            <a:extLst>
              <a:ext uri="{FF2B5EF4-FFF2-40B4-BE49-F238E27FC236}">
                <a16:creationId xmlns:a16="http://schemas.microsoft.com/office/drawing/2014/main" id="{5DCBE0AC-0724-A842-8314-31602C6927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85250" y="6387482"/>
            <a:ext cx="9014419" cy="373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Tionól Forbartha, Gaeloideachas, 10.11.23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B406BAA-7E58-C54D-9E95-95359497E0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2844" y="6387779"/>
            <a:ext cx="682625" cy="373192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155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211FE-9131-DF47-8A27-69B70F709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43" y="375444"/>
            <a:ext cx="10681493" cy="1457325"/>
          </a:xfrm>
          <a:prstGeom prst="rect">
            <a:avLst/>
          </a:prstGeom>
        </p:spPr>
        <p:txBody>
          <a:bodyPr/>
          <a:lstStyle>
            <a:lvl1pPr algn="l">
              <a:defRPr sz="3800">
                <a:solidFill>
                  <a:srgbClr val="C00000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CF5F1C-F79D-8D45-B56E-1D8F8AF7D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231" y="1839913"/>
            <a:ext cx="10689113" cy="4219575"/>
          </a:xfrm>
        </p:spPr>
        <p:txBody>
          <a:bodyPr/>
          <a:lstStyle>
            <a:lvl1pPr>
              <a:lnSpc>
                <a:spcPct val="100000"/>
              </a:lnSpc>
              <a:buClr>
                <a:srgbClr val="C00000"/>
              </a:buClr>
              <a:defRPr/>
            </a:lvl1pPr>
            <a:lvl2pPr>
              <a:lnSpc>
                <a:spcPct val="100000"/>
              </a:lnSpc>
              <a:buClr>
                <a:srgbClr val="C00000"/>
              </a:buClr>
              <a:defRPr/>
            </a:lvl2pPr>
            <a:lvl3pPr>
              <a:lnSpc>
                <a:spcPct val="100000"/>
              </a:lnSpc>
              <a:buClr>
                <a:srgbClr val="C00000"/>
              </a:buClr>
              <a:defRPr/>
            </a:lvl3pPr>
            <a:lvl4pPr>
              <a:lnSpc>
                <a:spcPct val="100000"/>
              </a:lnSpc>
              <a:buClr>
                <a:srgbClr val="C00000"/>
              </a:buClr>
              <a:defRPr/>
            </a:lvl4pPr>
            <a:lvl5pPr>
              <a:lnSpc>
                <a:spcPct val="100000"/>
              </a:lnSpc>
              <a:buClr>
                <a:srgbClr val="C00000"/>
              </a:buCl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1" name="Footer Placeholder 13">
            <a:extLst>
              <a:ext uri="{FF2B5EF4-FFF2-40B4-BE49-F238E27FC236}">
                <a16:creationId xmlns:a16="http://schemas.microsoft.com/office/drawing/2014/main" id="{1E13DC5A-27BB-8541-AE09-C9F9BCDF75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85250" y="6387482"/>
            <a:ext cx="9014419" cy="373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Tionól Forbartha, Gaeloideachas, 10.11.23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3DBFD87-C00B-3243-A7A8-EE7CD852F9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2844" y="6387779"/>
            <a:ext cx="682625" cy="373192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336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333C6-0D8A-514A-B4BB-9A69871AC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43" y="389732"/>
            <a:ext cx="10695781" cy="1437639"/>
          </a:xfrm>
          <a:prstGeom prst="rect">
            <a:avLst/>
          </a:prstGeom>
        </p:spPr>
        <p:txBody>
          <a:bodyPr/>
          <a:lstStyle>
            <a:lvl1pPr>
              <a:defRPr sz="3800">
                <a:solidFill>
                  <a:srgbClr val="C00000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631BFD-4CF2-C246-9BC3-5D5D303285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2944" y="1805939"/>
            <a:ext cx="5304631" cy="721995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9B9893-B847-534B-9299-C785E29249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2944" y="2527935"/>
            <a:ext cx="5304631" cy="3540125"/>
          </a:xfrm>
        </p:spPr>
        <p:txBody>
          <a:bodyPr/>
          <a:lstStyle>
            <a:lvl1pPr>
              <a:lnSpc>
                <a:spcPct val="100000"/>
              </a:lnSpc>
              <a:buClr>
                <a:srgbClr val="C00000"/>
              </a:buClr>
              <a:defRPr/>
            </a:lvl1pPr>
            <a:lvl2pPr>
              <a:lnSpc>
                <a:spcPct val="100000"/>
              </a:lnSpc>
              <a:buClr>
                <a:srgbClr val="C00000"/>
              </a:buClr>
              <a:defRPr/>
            </a:lvl2pPr>
            <a:lvl3pPr>
              <a:lnSpc>
                <a:spcPct val="100000"/>
              </a:lnSpc>
              <a:buClr>
                <a:srgbClr val="C00000"/>
              </a:buClr>
              <a:defRPr/>
            </a:lvl3pPr>
            <a:lvl4pPr>
              <a:lnSpc>
                <a:spcPct val="100000"/>
              </a:lnSpc>
              <a:buClr>
                <a:srgbClr val="C00000"/>
              </a:buClr>
              <a:defRPr/>
            </a:lvl4pPr>
            <a:lvl5pPr>
              <a:lnSpc>
                <a:spcPct val="100000"/>
              </a:lnSpc>
              <a:buClr>
                <a:srgbClr val="C00000"/>
              </a:buCl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E82A0F-378E-E649-9043-A5DEF82E17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805939"/>
            <a:ext cx="5216525" cy="72199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295379-122A-7A45-8C16-1C2C8A6199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527935"/>
            <a:ext cx="5216525" cy="3540125"/>
          </a:xfrm>
        </p:spPr>
        <p:txBody>
          <a:bodyPr/>
          <a:lstStyle>
            <a:lvl1pPr>
              <a:lnSpc>
                <a:spcPct val="100000"/>
              </a:lnSpc>
              <a:buClr>
                <a:srgbClr val="C00000"/>
              </a:buClr>
              <a:defRPr/>
            </a:lvl1pPr>
            <a:lvl2pPr>
              <a:lnSpc>
                <a:spcPct val="100000"/>
              </a:lnSpc>
              <a:buClr>
                <a:srgbClr val="C00000"/>
              </a:buClr>
              <a:defRPr/>
            </a:lvl2pPr>
            <a:lvl3pPr>
              <a:lnSpc>
                <a:spcPct val="100000"/>
              </a:lnSpc>
              <a:buClr>
                <a:srgbClr val="C00000"/>
              </a:buClr>
              <a:defRPr/>
            </a:lvl3pPr>
            <a:lvl4pPr>
              <a:lnSpc>
                <a:spcPct val="100000"/>
              </a:lnSpc>
              <a:buClr>
                <a:srgbClr val="C00000"/>
              </a:buClr>
              <a:defRPr/>
            </a:lvl4pPr>
            <a:lvl5pPr>
              <a:lnSpc>
                <a:spcPct val="100000"/>
              </a:lnSpc>
              <a:buClr>
                <a:srgbClr val="C00000"/>
              </a:buCl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0" name="Footer Placeholder 13">
            <a:extLst>
              <a:ext uri="{FF2B5EF4-FFF2-40B4-BE49-F238E27FC236}">
                <a16:creationId xmlns:a16="http://schemas.microsoft.com/office/drawing/2014/main" id="{1A095EAE-162F-F648-B503-7FAC6B8F953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485250" y="6387482"/>
            <a:ext cx="9014419" cy="373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Tionól Forbartha, Gaeloideachas, 10.11.23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22C0F51-A232-764D-ADD5-DD7DE884293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2844" y="6387779"/>
            <a:ext cx="682625" cy="373192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015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88814-9413-AC4B-9DC2-1462CDE89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44" y="384461"/>
            <a:ext cx="10688636" cy="1448308"/>
          </a:xfrm>
          <a:prstGeom prst="rect">
            <a:avLst/>
          </a:prstGeom>
        </p:spPr>
        <p:txBody>
          <a:bodyPr/>
          <a:lstStyle>
            <a:lvl1pPr>
              <a:defRPr sz="3800">
                <a:solidFill>
                  <a:srgbClr val="C00000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0B1A07-7964-0244-BC6F-18C37B039C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0088" y="1833245"/>
            <a:ext cx="5319712" cy="4219575"/>
          </a:xfrm>
        </p:spPr>
        <p:txBody>
          <a:bodyPr/>
          <a:lstStyle>
            <a:lvl1pPr>
              <a:lnSpc>
                <a:spcPct val="100000"/>
              </a:lnSpc>
              <a:buClr>
                <a:srgbClr val="C00000"/>
              </a:buClr>
              <a:defRPr/>
            </a:lvl1pPr>
            <a:lvl2pPr>
              <a:lnSpc>
                <a:spcPct val="100000"/>
              </a:lnSpc>
              <a:buClr>
                <a:srgbClr val="C00000"/>
              </a:buClr>
              <a:defRPr/>
            </a:lvl2pPr>
            <a:lvl3pPr>
              <a:lnSpc>
                <a:spcPct val="100000"/>
              </a:lnSpc>
              <a:buClr>
                <a:srgbClr val="C00000"/>
              </a:buClr>
              <a:defRPr/>
            </a:lvl3pPr>
            <a:lvl4pPr>
              <a:lnSpc>
                <a:spcPct val="100000"/>
              </a:lnSpc>
              <a:buClr>
                <a:srgbClr val="C00000"/>
              </a:buClr>
              <a:defRPr/>
            </a:lvl4pPr>
            <a:lvl5pPr>
              <a:lnSpc>
                <a:spcPct val="100000"/>
              </a:lnSpc>
              <a:buClr>
                <a:srgbClr val="C00000"/>
              </a:buCl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4CFB2B-E401-344C-A2A5-947387D895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33245"/>
            <a:ext cx="5216525" cy="4219575"/>
          </a:xfrm>
        </p:spPr>
        <p:txBody>
          <a:bodyPr/>
          <a:lstStyle>
            <a:lvl1pPr>
              <a:lnSpc>
                <a:spcPct val="100000"/>
              </a:lnSpc>
              <a:buClr>
                <a:srgbClr val="C00000"/>
              </a:buClr>
              <a:defRPr/>
            </a:lvl1pPr>
            <a:lvl2pPr>
              <a:lnSpc>
                <a:spcPct val="100000"/>
              </a:lnSpc>
              <a:buClr>
                <a:srgbClr val="C00000"/>
              </a:buClr>
              <a:defRPr/>
            </a:lvl2pPr>
            <a:lvl3pPr>
              <a:lnSpc>
                <a:spcPct val="100000"/>
              </a:lnSpc>
              <a:buClr>
                <a:srgbClr val="C00000"/>
              </a:buClr>
              <a:defRPr/>
            </a:lvl3pPr>
            <a:lvl4pPr>
              <a:lnSpc>
                <a:spcPct val="100000"/>
              </a:lnSpc>
              <a:buClr>
                <a:srgbClr val="C00000"/>
              </a:buClr>
              <a:defRPr/>
            </a:lvl4pPr>
            <a:lvl5pPr>
              <a:lnSpc>
                <a:spcPct val="100000"/>
              </a:lnSpc>
              <a:buClr>
                <a:srgbClr val="C00000"/>
              </a:buCl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8" name="Footer Placeholder 13">
            <a:extLst>
              <a:ext uri="{FF2B5EF4-FFF2-40B4-BE49-F238E27FC236}">
                <a16:creationId xmlns:a16="http://schemas.microsoft.com/office/drawing/2014/main" id="{85AF37E3-3928-2746-96CD-9754CCDB1C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85250" y="6387482"/>
            <a:ext cx="9014419" cy="373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Tionól Forbartha, Gaeloideachas, 10.11.23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77F89B4-4BAA-3248-8D81-8509897E1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2844" y="6387779"/>
            <a:ext cx="682625" cy="373192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58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91941-B693-4A44-904E-AE67A23CC5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355" y="1736726"/>
            <a:ext cx="1069737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rgbClr val="C00000"/>
                </a:solidFill>
              </a:defRPr>
            </a:lvl1pPr>
          </a:lstStyle>
          <a:p>
            <a:r>
              <a:rPr lang="en-GB" dirty="0"/>
              <a:t>Click to edit Master </a:t>
            </a:r>
            <a:br>
              <a:rPr lang="en-GB" dirty="0"/>
            </a:br>
            <a:r>
              <a:rPr lang="en-GB" dirty="0"/>
              <a:t>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E2B8A6-5D9A-F147-9B57-325442A9E9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5642" y="4589463"/>
            <a:ext cx="10668794" cy="1455737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Footer Placeholder 13">
            <a:extLst>
              <a:ext uri="{FF2B5EF4-FFF2-40B4-BE49-F238E27FC236}">
                <a16:creationId xmlns:a16="http://schemas.microsoft.com/office/drawing/2014/main" id="{EA91BFA4-25A4-884A-AC93-506A3F38C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85250" y="6387482"/>
            <a:ext cx="9014419" cy="373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Tionól Forbartha, Gaeloideachas, 10.11.23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DDA3EF2-962B-7543-BF58-B557992C0E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2844" y="6387779"/>
            <a:ext cx="682625" cy="373192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256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D27F352-88B8-9141-8BB7-988CC928F6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95997" y="0"/>
            <a:ext cx="6096003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F125319-0898-C34D-8819-BFBA25D31F7B}"/>
              </a:ext>
            </a:extLst>
          </p:cNvPr>
          <p:cNvSpPr/>
          <p:nvPr userDrawn="1"/>
        </p:nvSpPr>
        <p:spPr>
          <a:xfrm>
            <a:off x="6083617" y="0"/>
            <a:ext cx="6108383" cy="6858000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E7AA46F-52B6-194B-9056-7A3EA057D119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1C898B-BF14-7F40-83F9-558BBAE06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297" y="311148"/>
            <a:ext cx="5048707" cy="1497076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759340-BE6C-034D-8017-A82D4C86DD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3441" y="2057400"/>
            <a:ext cx="5048707" cy="398780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2C2755-841C-6C40-8ECE-5D03B24139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8532" y="6148127"/>
            <a:ext cx="1395664" cy="679371"/>
          </a:xfrm>
          <a:prstGeom prst="rect">
            <a:avLst/>
          </a:prstGeom>
        </p:spPr>
      </p:pic>
      <p:sp>
        <p:nvSpPr>
          <p:cNvPr id="16" name="Footer Placeholder 13">
            <a:extLst>
              <a:ext uri="{FF2B5EF4-FFF2-40B4-BE49-F238E27FC236}">
                <a16:creationId xmlns:a16="http://schemas.microsoft.com/office/drawing/2014/main" id="{3C72BFC7-00D2-8646-8C85-AC8E39EF61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0" y="6387482"/>
            <a:ext cx="5403669" cy="373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Tionól Forbartha, Gaeloideachas, 10.11.23</a:t>
            </a:r>
            <a:endParaRPr lang="en-US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3DC4C62-EE1E-F140-A61A-68DEA8C277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2844" y="6387779"/>
            <a:ext cx="682625" cy="373192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B8655DB-4264-8A45-A864-4F7505DF7CD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34102" y="6326715"/>
            <a:ext cx="771123" cy="342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577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0C9D6-7664-FA4D-B608-8F79FEDF0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44" y="389732"/>
            <a:ext cx="10702924" cy="1437640"/>
          </a:xfrm>
          <a:prstGeom prst="rect">
            <a:avLst/>
          </a:prstGeom>
        </p:spPr>
        <p:txBody>
          <a:bodyPr/>
          <a:lstStyle>
            <a:lvl1pPr>
              <a:defRPr sz="3800">
                <a:solidFill>
                  <a:srgbClr val="C00000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Footer Placeholder 13">
            <a:extLst>
              <a:ext uri="{FF2B5EF4-FFF2-40B4-BE49-F238E27FC236}">
                <a16:creationId xmlns:a16="http://schemas.microsoft.com/office/drawing/2014/main" id="{BDE85A63-7BB0-6B4D-BF8A-EC58205EC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85250" y="6387482"/>
            <a:ext cx="9014419" cy="373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Tionól Forbartha, Gaeloideachas, 10.11.23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A3A5DC1-B9FE-4D46-A53A-DF6F146056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2844" y="6387779"/>
            <a:ext cx="682625" cy="373192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571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8A3B303-7850-A74F-BB43-3A6C19A5BE32}"/>
              </a:ext>
            </a:extLst>
          </p:cNvPr>
          <p:cNvSpPr txBox="1">
            <a:spLocks/>
          </p:cNvSpPr>
          <p:nvPr userDrawn="1"/>
        </p:nvSpPr>
        <p:spPr>
          <a:xfrm>
            <a:off x="692945" y="382587"/>
            <a:ext cx="10702924" cy="14573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3800" dirty="0">
                <a:solidFill>
                  <a:srgbClr val="C00000"/>
                </a:solidFill>
              </a:rPr>
              <a:t>Click to edit Master title style</a:t>
            </a:r>
            <a:endParaRPr lang="en-US" sz="3800" dirty="0">
              <a:solidFill>
                <a:srgbClr val="C00000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F087035-7010-C248-BFFE-EC50E19F1C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944" y="1818005"/>
            <a:ext cx="10702924" cy="4219575"/>
          </a:xfrm>
        </p:spPr>
        <p:txBody>
          <a:bodyPr/>
          <a:lstStyle>
            <a:lvl1pPr>
              <a:lnSpc>
                <a:spcPct val="100000"/>
              </a:lnSpc>
              <a:buClr>
                <a:srgbClr val="C00000"/>
              </a:buClr>
              <a:defRPr/>
            </a:lvl1pPr>
            <a:lvl2pPr>
              <a:lnSpc>
                <a:spcPct val="100000"/>
              </a:lnSpc>
              <a:buClr>
                <a:srgbClr val="C00000"/>
              </a:buClr>
              <a:defRPr/>
            </a:lvl2pPr>
            <a:lvl3pPr>
              <a:lnSpc>
                <a:spcPct val="100000"/>
              </a:lnSpc>
              <a:buClr>
                <a:srgbClr val="C00000"/>
              </a:buClr>
              <a:defRPr/>
            </a:lvl3pPr>
            <a:lvl4pPr>
              <a:lnSpc>
                <a:spcPct val="100000"/>
              </a:lnSpc>
              <a:buClr>
                <a:srgbClr val="C00000"/>
              </a:buClr>
              <a:defRPr/>
            </a:lvl4pPr>
            <a:lvl5pPr>
              <a:lnSpc>
                <a:spcPct val="100000"/>
              </a:lnSpc>
              <a:buClr>
                <a:srgbClr val="C00000"/>
              </a:buCl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8" name="Footer Placeholder 13">
            <a:extLst>
              <a:ext uri="{FF2B5EF4-FFF2-40B4-BE49-F238E27FC236}">
                <a16:creationId xmlns:a16="http://schemas.microsoft.com/office/drawing/2014/main" id="{41182FFD-25EB-3C42-98A9-A2F5A5DC82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85250" y="6387482"/>
            <a:ext cx="9014419" cy="373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Tionól Forbartha, Gaeloideachas, 10.11.23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D274C02-8F6A-F34C-80B0-84A84ECFD7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2844" y="6387779"/>
            <a:ext cx="682625" cy="373192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30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3">
            <a:extLst>
              <a:ext uri="{FF2B5EF4-FFF2-40B4-BE49-F238E27FC236}">
                <a16:creationId xmlns:a16="http://schemas.microsoft.com/office/drawing/2014/main" id="{727DFA99-4DC9-5948-A031-FA09E3CF7D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85250" y="6387482"/>
            <a:ext cx="9014419" cy="373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Tionól Forbartha, Gaeloideachas, 10.11.23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A9380E-79FF-5E45-98FD-DAD0787D7F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2844" y="6387779"/>
            <a:ext cx="682625" cy="373192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892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6F69E5B0-7ACD-9345-BACB-5F38FEDB4C31}"/>
              </a:ext>
            </a:extLst>
          </p:cNvPr>
          <p:cNvSpPr/>
          <p:nvPr userDrawn="1"/>
        </p:nvSpPr>
        <p:spPr>
          <a:xfrm>
            <a:off x="2555408" y="6400504"/>
            <a:ext cx="9795163" cy="34728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23000">
                <a:schemeClr val="bg1"/>
              </a:gs>
              <a:gs pos="100000">
                <a:schemeClr val="bg2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528D72F-0579-1F4C-96CA-87F4421964F3}"/>
              </a:ext>
            </a:extLst>
          </p:cNvPr>
          <p:cNvSpPr/>
          <p:nvPr userDrawn="1"/>
        </p:nvSpPr>
        <p:spPr>
          <a:xfrm>
            <a:off x="2790038" y="123230"/>
            <a:ext cx="6618219" cy="6618219"/>
          </a:xfrm>
          <a:prstGeom prst="ellipse">
            <a:avLst/>
          </a:prstGeom>
          <a:gradFill flip="none" rotWithShape="1">
            <a:gsLst>
              <a:gs pos="42000">
                <a:schemeClr val="bg1">
                  <a:alpha val="95000"/>
                </a:schemeClr>
              </a:gs>
              <a:gs pos="0">
                <a:schemeClr val="bg1"/>
              </a:gs>
              <a:gs pos="99000">
                <a:schemeClr val="bg1">
                  <a:lumMod val="81000"/>
                  <a:alpha val="1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F30587DB-E476-A74D-9039-B74951897912}"/>
              </a:ext>
            </a:extLst>
          </p:cNvPr>
          <p:cNvSpPr/>
          <p:nvPr userDrawn="1"/>
        </p:nvSpPr>
        <p:spPr>
          <a:xfrm>
            <a:off x="3225083" y="560153"/>
            <a:ext cx="5748296" cy="5748296"/>
          </a:xfrm>
          <a:prstGeom prst="ellipse">
            <a:avLst/>
          </a:prstGeom>
          <a:gradFill flip="none" rotWithShape="1">
            <a:gsLst>
              <a:gs pos="42000">
                <a:schemeClr val="bg1">
                  <a:alpha val="95000"/>
                </a:schemeClr>
              </a:gs>
              <a:gs pos="0">
                <a:schemeClr val="bg1"/>
              </a:gs>
              <a:gs pos="99000">
                <a:schemeClr val="bg1">
                  <a:lumMod val="81000"/>
                  <a:alpha val="2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90294A3-2A01-4240-A9C1-D377AECD78F1}"/>
              </a:ext>
            </a:extLst>
          </p:cNvPr>
          <p:cNvSpPr/>
          <p:nvPr userDrawn="1"/>
        </p:nvSpPr>
        <p:spPr>
          <a:xfrm>
            <a:off x="3725353" y="1063530"/>
            <a:ext cx="4742247" cy="4742247"/>
          </a:xfrm>
          <a:prstGeom prst="ellipse">
            <a:avLst/>
          </a:prstGeom>
          <a:gradFill flip="none" rotWithShape="1">
            <a:gsLst>
              <a:gs pos="42000">
                <a:schemeClr val="bg1">
                  <a:alpha val="44000"/>
                </a:schemeClr>
              </a:gs>
              <a:gs pos="0">
                <a:schemeClr val="bg1"/>
              </a:gs>
              <a:gs pos="98000">
                <a:schemeClr val="bg1">
                  <a:lumMod val="70000"/>
                  <a:alpha val="1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CDB7F0D-293D-6D47-92EC-A7CC8642DEE0}"/>
              </a:ext>
            </a:extLst>
          </p:cNvPr>
          <p:cNvSpPr/>
          <p:nvPr userDrawn="1"/>
        </p:nvSpPr>
        <p:spPr>
          <a:xfrm>
            <a:off x="4254950" y="1587950"/>
            <a:ext cx="3684804" cy="3684804"/>
          </a:xfrm>
          <a:prstGeom prst="ellipse">
            <a:avLst/>
          </a:prstGeom>
          <a:gradFill flip="none" rotWithShape="1">
            <a:gsLst>
              <a:gs pos="44000">
                <a:schemeClr val="bg1">
                  <a:alpha val="44000"/>
                </a:schemeClr>
              </a:gs>
              <a:gs pos="0">
                <a:schemeClr val="bg1"/>
              </a:gs>
              <a:gs pos="100000">
                <a:schemeClr val="bg1">
                  <a:lumMod val="71000"/>
                  <a:alpha val="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CCF21-A159-DE47-B360-837E0393E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57" y="1837538"/>
            <a:ext cx="10684668" cy="4219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F8B4FB1-C4D5-7241-8802-47FD1ADEE3D1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803275" y="6211796"/>
            <a:ext cx="1362834" cy="612915"/>
          </a:xfrm>
          <a:prstGeom prst="rect">
            <a:avLst/>
          </a:prstGeom>
        </p:spPr>
      </p:pic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835C0294-D301-D642-9529-F361C75520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00464" y="6387482"/>
            <a:ext cx="6899205" cy="373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Tionól Forbartha, Gaeloideachas, 10.11.23</a:t>
            </a:r>
            <a:endParaRPr lang="en-US" dirty="0"/>
          </a:p>
        </p:txBody>
      </p:sp>
      <p:sp>
        <p:nvSpPr>
          <p:cNvPr id="15" name="Title Placeholder 14">
            <a:extLst>
              <a:ext uri="{FF2B5EF4-FFF2-40B4-BE49-F238E27FC236}">
                <a16:creationId xmlns:a16="http://schemas.microsoft.com/office/drawing/2014/main" id="{F8A7B948-0EAD-2C4E-B4F7-E8B9A9097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44" y="372745"/>
            <a:ext cx="10697369" cy="14528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E21563F-C96C-5B4E-8A21-9C235132021A}"/>
              </a:ext>
            </a:extLst>
          </p:cNvPr>
          <p:cNvCxnSpPr>
            <a:cxnSpLocks/>
          </p:cNvCxnSpPr>
          <p:nvPr userDrawn="1"/>
        </p:nvCxnSpPr>
        <p:spPr>
          <a:xfrm>
            <a:off x="0" y="130120"/>
            <a:ext cx="839788" cy="0"/>
          </a:xfrm>
          <a:prstGeom prst="line">
            <a:avLst/>
          </a:prstGeom>
          <a:ln w="273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72093F-D13E-F545-8EE0-C00F1F05E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2844" y="6387779"/>
            <a:ext cx="682625" cy="373192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50037D2-B706-B948-A068-40673D0C6CE1}"/>
              </a:ext>
            </a:extLst>
          </p:cNvPr>
          <p:cNvCxnSpPr>
            <a:cxnSpLocks/>
          </p:cNvCxnSpPr>
          <p:nvPr userDrawn="1"/>
        </p:nvCxnSpPr>
        <p:spPr>
          <a:xfrm>
            <a:off x="787179" y="130120"/>
            <a:ext cx="839788" cy="0"/>
          </a:xfrm>
          <a:prstGeom prst="line">
            <a:avLst/>
          </a:prstGeom>
          <a:ln w="273050">
            <a:solidFill>
              <a:srgbClr val="C00000">
                <a:alpha val="7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5B8D1DF-C974-584A-B878-32130D2AF856}"/>
              </a:ext>
            </a:extLst>
          </p:cNvPr>
          <p:cNvCxnSpPr>
            <a:cxnSpLocks/>
          </p:cNvCxnSpPr>
          <p:nvPr userDrawn="1"/>
        </p:nvCxnSpPr>
        <p:spPr>
          <a:xfrm>
            <a:off x="1622229" y="130120"/>
            <a:ext cx="839788" cy="0"/>
          </a:xfrm>
          <a:prstGeom prst="line">
            <a:avLst/>
          </a:prstGeom>
          <a:ln w="273050">
            <a:solidFill>
              <a:srgbClr val="C00000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46BAFE14-D2FD-9444-8874-64ACDE6B304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710471" y="6260194"/>
            <a:ext cx="1247140" cy="55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170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2" r:id="rId4"/>
    <p:sldLayoutId id="2147483651" r:id="rId5"/>
    <p:sldLayoutId id="2147483657" r:id="rId6"/>
    <p:sldLayoutId id="2147483654" r:id="rId7"/>
    <p:sldLayoutId id="2147483655" r:id="rId8"/>
    <p:sldLayoutId id="2147483660" r:id="rId9"/>
    <p:sldLayoutId id="2147483656" r:id="rId1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i="0" kern="1200">
          <a:solidFill>
            <a:srgbClr val="C000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5425" indent="-225425" algn="l" defTabSz="914400" rtl="0" eaLnBrk="1" latinLnBrk="0" hangingPunct="1">
        <a:lnSpc>
          <a:spcPct val="100000"/>
        </a:lnSpc>
        <a:spcBef>
          <a:spcPts val="1000"/>
        </a:spcBef>
        <a:buClr>
          <a:srgbClr val="C00000"/>
        </a:buClr>
        <a:buFont typeface="Arial" panose="020B0604020202020204" pitchFamily="34" charset="0"/>
        <a:buChar char="•"/>
        <a:tabLst/>
        <a:defRPr sz="2600" b="0" i="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44500" indent="-227013" algn="l" defTabSz="914400" rtl="0" eaLnBrk="1" latinLnBrk="0" hangingPunct="1">
        <a:lnSpc>
          <a:spcPct val="10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tabLst/>
        <a:defRPr sz="2200" b="0" i="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69925" indent="-225425" algn="l" defTabSz="914400" rtl="0" eaLnBrk="1" latinLnBrk="0" hangingPunct="1">
        <a:lnSpc>
          <a:spcPct val="10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tabLst/>
        <a:defRPr sz="1800" b="0" i="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889000" indent="-227013" algn="l" defTabSz="914400" rtl="0" eaLnBrk="1" latinLnBrk="0" hangingPunct="1">
        <a:lnSpc>
          <a:spcPct val="10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tabLst/>
        <a:defRPr sz="1600" b="0" i="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16013" indent="-227013" algn="l" defTabSz="914400" rtl="0" eaLnBrk="1" latinLnBrk="0" hangingPunct="1">
        <a:lnSpc>
          <a:spcPct val="10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tabLst/>
        <a:defRPr sz="1600" b="0" i="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6" orient="horz" pos="3808" userDrawn="1">
          <p15:clr>
            <a:srgbClr val="F26B43"/>
          </p15:clr>
        </p15:guide>
        <p15:guide id="7" orient="horz" pos="2160" userDrawn="1">
          <p15:clr>
            <a:srgbClr val="F26B43"/>
          </p15:clr>
        </p15:guide>
        <p15:guide id="8" orient="horz" pos="232" userDrawn="1">
          <p15:clr>
            <a:srgbClr val="F26B43"/>
          </p15:clr>
        </p15:guide>
        <p15:guide id="11" pos="506" userDrawn="1">
          <p15:clr>
            <a:srgbClr val="F26B43"/>
          </p15:clr>
        </p15:guide>
        <p15:guide id="12" pos="7174" userDrawn="1">
          <p15:clr>
            <a:srgbClr val="F26B43"/>
          </p15:clr>
        </p15:guide>
        <p15:guide id="14" pos="3840" userDrawn="1">
          <p15:clr>
            <a:srgbClr val="F26B43"/>
          </p15:clr>
        </p15:guide>
        <p15:guide id="15" orient="horz" pos="572" userDrawn="1">
          <p15:clr>
            <a:srgbClr val="F26B43"/>
          </p15:clr>
        </p15:guide>
        <p15:guide id="17" orient="horz" pos="420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tairseachcogg.ie/" TargetMode="External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hyperlink" Target="https://www.cogg.ie/tairseach/" TargetMode="Externa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ZiIgfYGSG8" TargetMode="External"/><Relationship Id="rId2" Type="http://schemas.openxmlformats.org/officeDocument/2006/relationships/hyperlink" Target="http://www.saoloibre.ie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783AE-224A-D64B-B231-CB03FAEF1C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058" y="3259777"/>
            <a:ext cx="8878774" cy="2777052"/>
          </a:xfrm>
        </p:spPr>
        <p:txBody>
          <a:bodyPr>
            <a:normAutofit fontScale="90000"/>
          </a:bodyPr>
          <a:lstStyle/>
          <a:p>
            <a:pPr lvl="1"/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r>
              <a:rPr lang="en-IE" sz="4000" dirty="0" err="1"/>
              <a:t>Tionól</a:t>
            </a:r>
            <a:r>
              <a:rPr lang="en-IE" sz="4000" dirty="0"/>
              <a:t> </a:t>
            </a:r>
            <a:r>
              <a:rPr lang="en-IE" sz="4000" dirty="0" err="1"/>
              <a:t>Forbartha</a:t>
            </a:r>
            <a:r>
              <a:rPr lang="en-IE" sz="4000" dirty="0"/>
              <a:t>, </a:t>
            </a:r>
            <a:r>
              <a:rPr lang="en-IE" sz="4000" dirty="0" err="1"/>
              <a:t>Gaeloideachas</a:t>
            </a:r>
            <a:r>
              <a:rPr lang="en-IE" sz="4000" dirty="0"/>
              <a:t>,</a:t>
            </a:r>
            <a:br>
              <a:rPr lang="en-IE" sz="4000" dirty="0"/>
            </a:br>
            <a:r>
              <a:rPr lang="en-IE" sz="4000" i="1" dirty="0"/>
              <a:t>10 Samhain 2023</a:t>
            </a: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endParaRPr lang="en-US" dirty="0">
              <a:latin typeface="+mn-lt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0C7C486-881D-5E40-A321-E0FC00A34427}"/>
              </a:ext>
            </a:extLst>
          </p:cNvPr>
          <p:cNvSpPr txBox="1">
            <a:spLocks/>
          </p:cNvSpPr>
          <p:nvPr/>
        </p:nvSpPr>
        <p:spPr>
          <a:xfrm>
            <a:off x="1621537" y="3116579"/>
            <a:ext cx="4276343" cy="262128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en-US" sz="1600" b="0" dirty="0"/>
              <a:t> </a:t>
            </a:r>
          </a:p>
          <a:p>
            <a:pPr>
              <a:lnSpc>
                <a:spcPct val="110000"/>
              </a:lnSpc>
            </a:pPr>
            <a:endParaRPr lang="en-US" sz="1600" b="0" dirty="0"/>
          </a:p>
          <a:p>
            <a:pPr>
              <a:lnSpc>
                <a:spcPct val="110000"/>
              </a:lnSpc>
            </a:pPr>
            <a:endParaRPr lang="en-US" sz="1600" b="0" dirty="0"/>
          </a:p>
          <a:p>
            <a:pPr>
              <a:lnSpc>
                <a:spcPct val="110000"/>
              </a:lnSpc>
            </a:pPr>
            <a:endParaRPr lang="en-US" sz="1600" b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8DB875-C05B-4781-98D1-C0C8CCD17D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8832" y="5438891"/>
            <a:ext cx="1352656" cy="5979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5F3D0C-D9D2-FD04-32BC-384FAC49DC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6971" y="3178628"/>
            <a:ext cx="5628245" cy="333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4035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39B39-5CA6-2EAD-ECB8-0E6185076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latin typeface="Arial"/>
                <a:cs typeface="Arial"/>
              </a:rPr>
              <a:t>An </a:t>
            </a:r>
            <a:r>
              <a:rPr lang="en-IE" err="1">
                <a:latin typeface="Arial"/>
                <a:cs typeface="Arial"/>
              </a:rPr>
              <a:t>Tairseach</a:t>
            </a:r>
            <a:r>
              <a:rPr lang="en-IE" dirty="0">
                <a:latin typeface="Arial"/>
                <a:cs typeface="Arial"/>
              </a:rPr>
              <a:t> - COGG</a:t>
            </a:r>
            <a:endParaRPr lang="en-US">
              <a:latin typeface="Arial"/>
              <a:cs typeface="Arial"/>
            </a:endParaRPr>
          </a:p>
        </p:txBody>
      </p:sp>
      <p:pic>
        <p:nvPicPr>
          <p:cNvPr id="8" name="Content Placeholder 7" descr="A screenshot of a computer&#10;&#10;Description automatically generated">
            <a:extLst>
              <a:ext uri="{FF2B5EF4-FFF2-40B4-BE49-F238E27FC236}">
                <a16:creationId xmlns:a16="http://schemas.microsoft.com/office/drawing/2014/main" id="{DBF58EBC-B361-72BB-4818-A4D075E879D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00088" y="1487055"/>
            <a:ext cx="10115694" cy="4673600"/>
          </a:xfr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868AB1-90D3-1A1B-6051-48D4499339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Tionól Forbartha, Gaeloideachas, 10.11.23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95EE08-240B-FB12-3264-24C0DD5810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701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7CB91-A9A7-9070-6D8D-108E51463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An Roinn Oideachais – Gov.ie agus Oide.ie</a:t>
            </a:r>
            <a:endParaRPr lang="en-US"/>
          </a:p>
        </p:txBody>
      </p:sp>
      <p:pic>
        <p:nvPicPr>
          <p:cNvPr id="7" name="Content Placeholder 6" descr="A screenshot of a computer&#10;&#10;Description automatically generated">
            <a:extLst>
              <a:ext uri="{FF2B5EF4-FFF2-40B4-BE49-F238E27FC236}">
                <a16:creationId xmlns:a16="http://schemas.microsoft.com/office/drawing/2014/main" id="{448999E4-0D4A-CB0E-9192-E3C4DD6766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87418" y="1839913"/>
            <a:ext cx="7934037" cy="4234962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2A1C97-9A99-59CA-5A37-4B7619875A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Tionól Forbartha, Gaeloideachas, 10.11.23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05ABE4-5110-4724-BEF2-C2F9DCA138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5305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ollage of images of people&#10;&#10;Description automatically generated">
            <a:extLst>
              <a:ext uri="{FF2B5EF4-FFF2-40B4-BE49-F238E27FC236}">
                <a16:creationId xmlns:a16="http://schemas.microsoft.com/office/drawing/2014/main" id="{73936FE5-8F37-CE53-77F2-0DEC150FB1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337" y="430219"/>
            <a:ext cx="5291666" cy="3069166"/>
          </a:xfrm>
          <a:prstGeom prst="rect">
            <a:avLst/>
          </a:prstGeom>
        </p:spPr>
      </p:pic>
      <p:pic>
        <p:nvPicPr>
          <p:cNvPr id="7" name="Picture 6" descr="A diagram of a diagram&#10;&#10;Description automatically generated">
            <a:extLst>
              <a:ext uri="{FF2B5EF4-FFF2-40B4-BE49-F238E27FC236}">
                <a16:creationId xmlns:a16="http://schemas.microsoft.com/office/drawing/2014/main" id="{E6766812-F688-1CAA-8E31-4A17FEA94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4767" y="3499386"/>
            <a:ext cx="8402284" cy="2646718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773CD5-33BA-0DFF-FAAE-0E3CC47EB4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Tionól Forbartha, Gaeloideachas, 10.11.23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0DDB804-C956-E65A-36F7-5696F703A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7EE9A3-999B-E43A-A951-BAC74A67EF2A}"/>
              </a:ext>
            </a:extLst>
          </p:cNvPr>
          <p:cNvSpPr txBox="1">
            <a:spLocks/>
          </p:cNvSpPr>
          <p:nvPr/>
        </p:nvSpPr>
        <p:spPr>
          <a:xfrm>
            <a:off x="3075170" y="1652042"/>
            <a:ext cx="10681493" cy="145732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i="0" kern="120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IE" sz="4000" dirty="0"/>
              <a:t>COGG </a:t>
            </a:r>
            <a:r>
              <a:rPr lang="en-IE" sz="4000" dirty="0" err="1"/>
              <a:t>i</a:t>
            </a:r>
            <a:r>
              <a:rPr lang="en-IE" sz="4000" dirty="0"/>
              <a:t> </a:t>
            </a:r>
            <a:r>
              <a:rPr lang="en-IE" sz="4000" dirty="0" err="1"/>
              <a:t>gcoitinne</a:t>
            </a:r>
            <a:endParaRPr lang="en-IE" sz="4000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5EC5B43-FBF8-79A9-3392-FFB072339911}"/>
              </a:ext>
            </a:extLst>
          </p:cNvPr>
          <p:cNvSpPr/>
          <p:nvPr/>
        </p:nvSpPr>
        <p:spPr>
          <a:xfrm>
            <a:off x="5991101" y="4822745"/>
            <a:ext cx="1080655" cy="1174294"/>
          </a:xfrm>
          <a:custGeom>
            <a:avLst/>
            <a:gdLst>
              <a:gd name="connsiteX0" fmla="*/ 0 w 1080655"/>
              <a:gd name="connsiteY0" fmla="*/ 180113 h 1174294"/>
              <a:gd name="connsiteX1" fmla="*/ 180113 w 1080655"/>
              <a:gd name="connsiteY1" fmla="*/ 0 h 1174294"/>
              <a:gd name="connsiteX2" fmla="*/ 518715 w 1080655"/>
              <a:gd name="connsiteY2" fmla="*/ 0 h 1174294"/>
              <a:gd name="connsiteX3" fmla="*/ 900542 w 1080655"/>
              <a:gd name="connsiteY3" fmla="*/ 0 h 1174294"/>
              <a:gd name="connsiteX4" fmla="*/ 1080655 w 1080655"/>
              <a:gd name="connsiteY4" fmla="*/ 180113 h 1174294"/>
              <a:gd name="connsiteX5" fmla="*/ 1080655 w 1080655"/>
              <a:gd name="connsiteY5" fmla="*/ 579006 h 1174294"/>
              <a:gd name="connsiteX6" fmla="*/ 1080655 w 1080655"/>
              <a:gd name="connsiteY6" fmla="*/ 994181 h 1174294"/>
              <a:gd name="connsiteX7" fmla="*/ 900542 w 1080655"/>
              <a:gd name="connsiteY7" fmla="*/ 1174294 h 1174294"/>
              <a:gd name="connsiteX8" fmla="*/ 547532 w 1080655"/>
              <a:gd name="connsiteY8" fmla="*/ 1174294 h 1174294"/>
              <a:gd name="connsiteX9" fmla="*/ 180113 w 1080655"/>
              <a:gd name="connsiteY9" fmla="*/ 1174294 h 1174294"/>
              <a:gd name="connsiteX10" fmla="*/ 0 w 1080655"/>
              <a:gd name="connsiteY10" fmla="*/ 994181 h 1174294"/>
              <a:gd name="connsiteX11" fmla="*/ 0 w 1080655"/>
              <a:gd name="connsiteY11" fmla="*/ 611569 h 1174294"/>
              <a:gd name="connsiteX12" fmla="*/ 0 w 1080655"/>
              <a:gd name="connsiteY12" fmla="*/ 180113 h 117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80655" h="1174294" extrusionOk="0">
                <a:moveTo>
                  <a:pt x="0" y="180113"/>
                </a:moveTo>
                <a:cubicBezTo>
                  <a:pt x="-15550" y="99300"/>
                  <a:pt x="72692" y="2678"/>
                  <a:pt x="180113" y="0"/>
                </a:cubicBezTo>
                <a:cubicBezTo>
                  <a:pt x="258144" y="-39053"/>
                  <a:pt x="443310" y="36884"/>
                  <a:pt x="518715" y="0"/>
                </a:cubicBezTo>
                <a:cubicBezTo>
                  <a:pt x="594120" y="-36884"/>
                  <a:pt x="716890" y="35723"/>
                  <a:pt x="900542" y="0"/>
                </a:cubicBezTo>
                <a:cubicBezTo>
                  <a:pt x="1010349" y="-4016"/>
                  <a:pt x="1103969" y="90842"/>
                  <a:pt x="1080655" y="180113"/>
                </a:cubicBezTo>
                <a:cubicBezTo>
                  <a:pt x="1086336" y="361090"/>
                  <a:pt x="1051960" y="423070"/>
                  <a:pt x="1080655" y="579006"/>
                </a:cubicBezTo>
                <a:cubicBezTo>
                  <a:pt x="1109350" y="734942"/>
                  <a:pt x="1055832" y="862408"/>
                  <a:pt x="1080655" y="994181"/>
                </a:cubicBezTo>
                <a:cubicBezTo>
                  <a:pt x="1097683" y="1098569"/>
                  <a:pt x="997610" y="1185783"/>
                  <a:pt x="900542" y="1174294"/>
                </a:cubicBezTo>
                <a:cubicBezTo>
                  <a:pt x="787835" y="1198659"/>
                  <a:pt x="636108" y="1156807"/>
                  <a:pt x="547532" y="1174294"/>
                </a:cubicBezTo>
                <a:cubicBezTo>
                  <a:pt x="458956" y="1191781"/>
                  <a:pt x="303872" y="1163826"/>
                  <a:pt x="180113" y="1174294"/>
                </a:cubicBezTo>
                <a:cubicBezTo>
                  <a:pt x="76691" y="1168521"/>
                  <a:pt x="-6516" y="1093253"/>
                  <a:pt x="0" y="994181"/>
                </a:cubicBezTo>
                <a:cubicBezTo>
                  <a:pt x="-2961" y="869835"/>
                  <a:pt x="38573" y="801563"/>
                  <a:pt x="0" y="611569"/>
                </a:cubicBezTo>
                <a:cubicBezTo>
                  <a:pt x="-38573" y="421575"/>
                  <a:pt x="48181" y="308374"/>
                  <a:pt x="0" y="180113"/>
                </a:cubicBezTo>
                <a:close/>
              </a:path>
            </a:pathLst>
          </a:custGeom>
          <a:noFill/>
          <a:ln w="5715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594301363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6076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5F316021-D3D8-97D8-40FF-318CA8537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ga-IE" sz="4000" i="0" u="none" strike="noStrike" baseline="0" dirty="0">
                <a:latin typeface="Arial"/>
                <a:cs typeface="Arial"/>
              </a:rPr>
              <a:t>Spriocanna Aontaithe an Bhoird agus na Foirne do Phlean Straitéiseach 2023 – 2027</a:t>
            </a:r>
            <a:b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E25C073-9721-81EE-EB97-CCDCB5D9E6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0087" y="1833245"/>
            <a:ext cx="9265715" cy="421957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ga-IE" sz="2800" b="0" i="0" u="none" strike="noStrike" baseline="0" dirty="0">
                <a:solidFill>
                  <a:schemeClr val="tx1"/>
                </a:solidFill>
                <a:latin typeface="+mn-lt"/>
                <a:cs typeface="Arial"/>
              </a:rPr>
              <a:t>Soláthar acmhainní teagaisc</a:t>
            </a:r>
          </a:p>
          <a:p>
            <a:r>
              <a:rPr lang="ga-IE" sz="2800" b="0" i="0" u="none" strike="noStrike" baseline="0" dirty="0">
                <a:solidFill>
                  <a:schemeClr val="tx1"/>
                </a:solidFill>
                <a:latin typeface="+mn-lt"/>
                <a:cs typeface="Arial"/>
              </a:rPr>
              <a:t>Seirbhísí taca a sholáthar do scoileanna</a:t>
            </a:r>
            <a:endParaRPr lang="ga-IE">
              <a:solidFill>
                <a:schemeClr val="tx1"/>
              </a:solidFill>
              <a:latin typeface="+mn-lt"/>
              <a:cs typeface="Arial"/>
            </a:endParaRPr>
          </a:p>
          <a:p>
            <a:r>
              <a:rPr lang="ga-IE" sz="2800" b="0" i="0" u="none" strike="noStrike" baseline="0" dirty="0">
                <a:solidFill>
                  <a:schemeClr val="tx1"/>
                </a:solidFill>
                <a:latin typeface="+mn-lt"/>
                <a:cs typeface="Arial"/>
              </a:rPr>
              <a:t>Forbairtí nua maidir le seirbhísí taca</a:t>
            </a:r>
          </a:p>
          <a:p>
            <a:r>
              <a:rPr lang="ga-IE" sz="2800" b="0" i="0" u="none" strike="noStrike" baseline="0" dirty="0">
                <a:solidFill>
                  <a:schemeClr val="tx1"/>
                </a:solidFill>
                <a:latin typeface="+mn-lt"/>
                <a:cs typeface="Arial"/>
              </a:rPr>
              <a:t>Taighde</a:t>
            </a:r>
            <a:endParaRPr lang="ga-IE">
              <a:solidFill>
                <a:schemeClr val="tx1"/>
              </a:solidFill>
              <a:latin typeface="+mn-lt"/>
              <a:cs typeface="Arial"/>
            </a:endParaRPr>
          </a:p>
          <a:p>
            <a:r>
              <a:rPr lang="ga-IE" sz="2800" b="0" i="0" u="none" strike="noStrike" baseline="0" dirty="0">
                <a:solidFill>
                  <a:schemeClr val="tx1"/>
                </a:solidFill>
                <a:latin typeface="+mn-lt"/>
                <a:cs typeface="Arial"/>
              </a:rPr>
              <a:t>Comhairle ar an Aire Oideachais agus ar an CNCM</a:t>
            </a:r>
          </a:p>
          <a:p>
            <a:pPr algn="l"/>
            <a:r>
              <a:rPr lang="ga-IE" sz="2800" b="0" i="0" u="none" strike="noStrike" baseline="0" dirty="0">
                <a:solidFill>
                  <a:schemeClr val="tx1"/>
                </a:solidFill>
                <a:latin typeface="+mn-lt"/>
                <a:cs typeface="Arial"/>
              </a:rPr>
              <a:t>An Polasaí don Oideachas Gaeltachta agus an Polasaí don Oideachas lán-Ghaeilge lasmuigh den Ghaeltacht</a:t>
            </a:r>
            <a:endParaRPr lang="ga-IE">
              <a:solidFill>
                <a:schemeClr val="tx1"/>
              </a:solidFill>
              <a:latin typeface="+mn-lt"/>
              <a:cs typeface="Arial"/>
            </a:endParaRPr>
          </a:p>
          <a:p>
            <a:pPr algn="l"/>
            <a:r>
              <a:rPr lang="ga-IE" sz="2800" b="0" i="0" u="none" strike="noStrike" baseline="0" dirty="0">
                <a:solidFill>
                  <a:schemeClr val="tx1"/>
                </a:solidFill>
                <a:latin typeface="+mn-lt"/>
                <a:cs typeface="Arial"/>
              </a:rPr>
              <a:t>Ardú Feasachta maidir le ról agus obair COGG</a:t>
            </a:r>
          </a:p>
          <a:p>
            <a:endParaRPr lang="en-GB" dirty="0">
              <a:latin typeface="+mn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773CD5-33BA-0DFF-FAAE-0E3CC47EB4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Tionól Forbartha, Gaeloideachas, 10.11.23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E9DCB832-BFC0-CFD4-9BD6-DC01D3580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59512B0-4D77-86D9-E995-CC203A86DC2A}"/>
              </a:ext>
            </a:extLst>
          </p:cNvPr>
          <p:cNvSpPr/>
          <p:nvPr/>
        </p:nvSpPr>
        <p:spPr>
          <a:xfrm>
            <a:off x="635330" y="2826327"/>
            <a:ext cx="5688280" cy="534390"/>
          </a:xfrm>
          <a:custGeom>
            <a:avLst/>
            <a:gdLst>
              <a:gd name="connsiteX0" fmla="*/ 0 w 5688280"/>
              <a:gd name="connsiteY0" fmla="*/ 0 h 534390"/>
              <a:gd name="connsiteX1" fmla="*/ 568828 w 5688280"/>
              <a:gd name="connsiteY1" fmla="*/ 0 h 534390"/>
              <a:gd name="connsiteX2" fmla="*/ 1023890 w 5688280"/>
              <a:gd name="connsiteY2" fmla="*/ 0 h 534390"/>
              <a:gd name="connsiteX3" fmla="*/ 1592718 w 5688280"/>
              <a:gd name="connsiteY3" fmla="*/ 0 h 534390"/>
              <a:gd name="connsiteX4" fmla="*/ 2047781 w 5688280"/>
              <a:gd name="connsiteY4" fmla="*/ 0 h 534390"/>
              <a:gd name="connsiteX5" fmla="*/ 2730374 w 5688280"/>
              <a:gd name="connsiteY5" fmla="*/ 0 h 534390"/>
              <a:gd name="connsiteX6" fmla="*/ 3356085 w 5688280"/>
              <a:gd name="connsiteY6" fmla="*/ 0 h 534390"/>
              <a:gd name="connsiteX7" fmla="*/ 3868030 w 5688280"/>
              <a:gd name="connsiteY7" fmla="*/ 0 h 534390"/>
              <a:gd name="connsiteX8" fmla="*/ 4379976 w 5688280"/>
              <a:gd name="connsiteY8" fmla="*/ 0 h 534390"/>
              <a:gd name="connsiteX9" fmla="*/ 5062569 w 5688280"/>
              <a:gd name="connsiteY9" fmla="*/ 0 h 534390"/>
              <a:gd name="connsiteX10" fmla="*/ 5688280 w 5688280"/>
              <a:gd name="connsiteY10" fmla="*/ 0 h 534390"/>
              <a:gd name="connsiteX11" fmla="*/ 5688280 w 5688280"/>
              <a:gd name="connsiteY11" fmla="*/ 534390 h 534390"/>
              <a:gd name="connsiteX12" fmla="*/ 5176335 w 5688280"/>
              <a:gd name="connsiteY12" fmla="*/ 534390 h 534390"/>
              <a:gd name="connsiteX13" fmla="*/ 4607507 w 5688280"/>
              <a:gd name="connsiteY13" fmla="*/ 534390 h 534390"/>
              <a:gd name="connsiteX14" fmla="*/ 4152444 w 5688280"/>
              <a:gd name="connsiteY14" fmla="*/ 534390 h 534390"/>
              <a:gd name="connsiteX15" fmla="*/ 3697382 w 5688280"/>
              <a:gd name="connsiteY15" fmla="*/ 534390 h 534390"/>
              <a:gd name="connsiteX16" fmla="*/ 3071671 w 5688280"/>
              <a:gd name="connsiteY16" fmla="*/ 534390 h 534390"/>
              <a:gd name="connsiteX17" fmla="*/ 2559726 w 5688280"/>
              <a:gd name="connsiteY17" fmla="*/ 534390 h 534390"/>
              <a:gd name="connsiteX18" fmla="*/ 2161546 w 5688280"/>
              <a:gd name="connsiteY18" fmla="*/ 534390 h 534390"/>
              <a:gd name="connsiteX19" fmla="*/ 1649601 w 5688280"/>
              <a:gd name="connsiteY19" fmla="*/ 534390 h 534390"/>
              <a:gd name="connsiteX20" fmla="*/ 1251422 w 5688280"/>
              <a:gd name="connsiteY20" fmla="*/ 534390 h 534390"/>
              <a:gd name="connsiteX21" fmla="*/ 682594 w 5688280"/>
              <a:gd name="connsiteY21" fmla="*/ 534390 h 534390"/>
              <a:gd name="connsiteX22" fmla="*/ 0 w 5688280"/>
              <a:gd name="connsiteY22" fmla="*/ 534390 h 534390"/>
              <a:gd name="connsiteX23" fmla="*/ 0 w 5688280"/>
              <a:gd name="connsiteY23" fmla="*/ 0 h 534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688280" h="534390" extrusionOk="0">
                <a:moveTo>
                  <a:pt x="0" y="0"/>
                </a:moveTo>
                <a:cubicBezTo>
                  <a:pt x="225750" y="-46950"/>
                  <a:pt x="425282" y="6352"/>
                  <a:pt x="568828" y="0"/>
                </a:cubicBezTo>
                <a:cubicBezTo>
                  <a:pt x="712374" y="-6352"/>
                  <a:pt x="799031" y="52544"/>
                  <a:pt x="1023890" y="0"/>
                </a:cubicBezTo>
                <a:cubicBezTo>
                  <a:pt x="1248749" y="-52544"/>
                  <a:pt x="1445233" y="8402"/>
                  <a:pt x="1592718" y="0"/>
                </a:cubicBezTo>
                <a:cubicBezTo>
                  <a:pt x="1740203" y="-8402"/>
                  <a:pt x="1944497" y="1164"/>
                  <a:pt x="2047781" y="0"/>
                </a:cubicBezTo>
                <a:cubicBezTo>
                  <a:pt x="2151065" y="-1164"/>
                  <a:pt x="2572683" y="48106"/>
                  <a:pt x="2730374" y="0"/>
                </a:cubicBezTo>
                <a:cubicBezTo>
                  <a:pt x="2888065" y="-48106"/>
                  <a:pt x="3160270" y="18960"/>
                  <a:pt x="3356085" y="0"/>
                </a:cubicBezTo>
                <a:cubicBezTo>
                  <a:pt x="3551900" y="-18960"/>
                  <a:pt x="3707591" y="23557"/>
                  <a:pt x="3868030" y="0"/>
                </a:cubicBezTo>
                <a:cubicBezTo>
                  <a:pt x="4028470" y="-23557"/>
                  <a:pt x="4223419" y="58229"/>
                  <a:pt x="4379976" y="0"/>
                </a:cubicBezTo>
                <a:cubicBezTo>
                  <a:pt x="4536533" y="-58229"/>
                  <a:pt x="4875607" y="38846"/>
                  <a:pt x="5062569" y="0"/>
                </a:cubicBezTo>
                <a:cubicBezTo>
                  <a:pt x="5249531" y="-38846"/>
                  <a:pt x="5449531" y="31055"/>
                  <a:pt x="5688280" y="0"/>
                </a:cubicBezTo>
                <a:cubicBezTo>
                  <a:pt x="5689688" y="224800"/>
                  <a:pt x="5665572" y="401137"/>
                  <a:pt x="5688280" y="534390"/>
                </a:cubicBezTo>
                <a:cubicBezTo>
                  <a:pt x="5538958" y="569766"/>
                  <a:pt x="5325593" y="502134"/>
                  <a:pt x="5176335" y="534390"/>
                </a:cubicBezTo>
                <a:cubicBezTo>
                  <a:pt x="5027077" y="566646"/>
                  <a:pt x="4755254" y="532007"/>
                  <a:pt x="4607507" y="534390"/>
                </a:cubicBezTo>
                <a:cubicBezTo>
                  <a:pt x="4459760" y="536773"/>
                  <a:pt x="4307328" y="513953"/>
                  <a:pt x="4152444" y="534390"/>
                </a:cubicBezTo>
                <a:cubicBezTo>
                  <a:pt x="3997560" y="554827"/>
                  <a:pt x="3857979" y="486006"/>
                  <a:pt x="3697382" y="534390"/>
                </a:cubicBezTo>
                <a:cubicBezTo>
                  <a:pt x="3536785" y="582774"/>
                  <a:pt x="3381313" y="466493"/>
                  <a:pt x="3071671" y="534390"/>
                </a:cubicBezTo>
                <a:cubicBezTo>
                  <a:pt x="2762029" y="602287"/>
                  <a:pt x="2755655" y="494474"/>
                  <a:pt x="2559726" y="534390"/>
                </a:cubicBezTo>
                <a:cubicBezTo>
                  <a:pt x="2363798" y="574306"/>
                  <a:pt x="2283146" y="512687"/>
                  <a:pt x="2161546" y="534390"/>
                </a:cubicBezTo>
                <a:cubicBezTo>
                  <a:pt x="2039946" y="556093"/>
                  <a:pt x="1864380" y="502295"/>
                  <a:pt x="1649601" y="534390"/>
                </a:cubicBezTo>
                <a:cubicBezTo>
                  <a:pt x="1434823" y="566485"/>
                  <a:pt x="1382070" y="504458"/>
                  <a:pt x="1251422" y="534390"/>
                </a:cubicBezTo>
                <a:cubicBezTo>
                  <a:pt x="1120774" y="564322"/>
                  <a:pt x="826073" y="480308"/>
                  <a:pt x="682594" y="534390"/>
                </a:cubicBezTo>
                <a:cubicBezTo>
                  <a:pt x="539115" y="588472"/>
                  <a:pt x="291770" y="471032"/>
                  <a:pt x="0" y="534390"/>
                </a:cubicBezTo>
                <a:cubicBezTo>
                  <a:pt x="-35156" y="309016"/>
                  <a:pt x="29703" y="239280"/>
                  <a:pt x="0" y="0"/>
                </a:cubicBezTo>
                <a:close/>
              </a:path>
            </a:pathLst>
          </a:custGeom>
          <a:noFill/>
          <a:ln w="3810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11770164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934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build="p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773CD5-33BA-0DFF-FAAE-0E3CC47EB4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Tionól Forbartha, Gaeloideachas, 10.11.23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E9DCB832-BFC0-CFD4-9BD6-DC01D3580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2A4FA00-485E-4D0E-8F81-FBBF44FFD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243" y="1165395"/>
            <a:ext cx="8591992" cy="4610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8054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051" y="431574"/>
            <a:ext cx="6998494" cy="1457325"/>
          </a:xfrm>
        </p:spPr>
        <p:txBody>
          <a:bodyPr>
            <a:normAutofit/>
          </a:bodyPr>
          <a:lstStyle/>
          <a:p>
            <a:r>
              <a:rPr lang="ga-IE" sz="4000">
                <a:latin typeface="Arial"/>
                <a:cs typeface="Arial"/>
              </a:rPr>
              <a:t>Pacáiste nua </a:t>
            </a:r>
            <a:endParaRPr lang="ga-IE" sz="40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72" y="1939165"/>
            <a:ext cx="8036224" cy="42195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ga-IE" i="1" dirty="0">
                <a:solidFill>
                  <a:schemeClr val="tx1"/>
                </a:solidFill>
                <a:latin typeface="+mn-lt"/>
                <a:cs typeface="Arial"/>
              </a:rPr>
              <a:t>Pacáiste um Threoir: Deiseanna Gairmeacha le Gaeilge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ga-IE" dirty="0">
                <a:solidFill>
                  <a:schemeClr val="tx1"/>
                </a:solidFill>
                <a:latin typeface="+mn-lt"/>
                <a:cs typeface="Arial"/>
              </a:rPr>
              <a:t>Réimse féidearthachtaí oiliúna &amp; oideachais</a:t>
            </a:r>
          </a:p>
          <a:p>
            <a:r>
              <a:rPr lang="ga-IE" dirty="0">
                <a:solidFill>
                  <a:schemeClr val="tx1"/>
                </a:solidFill>
                <a:latin typeface="+mn-lt"/>
                <a:cs typeface="Arial"/>
              </a:rPr>
              <a:t>Réimse Gairmeacha</a:t>
            </a:r>
          </a:p>
          <a:p>
            <a:r>
              <a:rPr lang="ga-IE" dirty="0">
                <a:solidFill>
                  <a:schemeClr val="tx1"/>
                </a:solidFill>
                <a:latin typeface="+mn-lt"/>
                <a:cs typeface="Arial"/>
              </a:rPr>
              <a:t>Cóid QR do chúrsaí agus fhíseáin</a:t>
            </a:r>
          </a:p>
          <a:p>
            <a:r>
              <a:rPr lang="ga-IE" dirty="0">
                <a:solidFill>
                  <a:schemeClr val="tx1"/>
                </a:solidFill>
                <a:latin typeface="+mn-lt"/>
                <a:cs typeface="Arial"/>
              </a:rPr>
              <a:t>Agallaimh agus cur síos ó dhaoine óga</a:t>
            </a:r>
          </a:p>
          <a:p>
            <a:r>
              <a:rPr lang="ga-IE" dirty="0">
                <a:solidFill>
                  <a:schemeClr val="tx1"/>
                </a:solidFill>
                <a:latin typeface="+mn-lt"/>
                <a:cs typeface="Arial"/>
              </a:rPr>
              <a:t>Ar fáil ar scoil/ COGG/</a:t>
            </a:r>
            <a:r>
              <a:rPr lang="ga-IE" dirty="0" err="1">
                <a:solidFill>
                  <a:schemeClr val="tx1"/>
                </a:solidFill>
                <a:latin typeface="+mn-lt"/>
                <a:cs typeface="Arial"/>
              </a:rPr>
              <a:t>Careersportal</a:t>
            </a:r>
            <a:endParaRPr lang="ga-IE">
              <a:solidFill>
                <a:schemeClr val="tx1"/>
              </a:solidFill>
              <a:latin typeface="+mn-lt"/>
              <a:cs typeface="Arial"/>
            </a:endParaRPr>
          </a:p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8DB875-C05B-4781-98D1-C0C8CCD17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928" y="6259274"/>
            <a:ext cx="1352656" cy="597938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5D6257-AEBC-3E91-E37E-213ED6FF78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Tionól Forbartha, Gaeloideachas, 10.11.23</a:t>
            </a:r>
            <a:endParaRPr lang="en-US" dirty="0"/>
          </a:p>
        </p:txBody>
      </p:sp>
      <p:pic>
        <p:nvPicPr>
          <p:cNvPr id="8" name="Content Placeholder 5" descr="A poster with people raising their hands&#10;&#10;Description automatically generated">
            <a:extLst>
              <a:ext uri="{FF2B5EF4-FFF2-40B4-BE49-F238E27FC236}">
                <a16:creationId xmlns:a16="http://schemas.microsoft.com/office/drawing/2014/main" id="{BA39DB38-967F-52EC-D8E6-283241E589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9423" y="1785661"/>
            <a:ext cx="2962384" cy="3879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1918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A471C-F2AE-3AD9-3ABF-F21F60F8D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Printíseachtaí</a:t>
            </a:r>
            <a:r>
              <a:rPr lang="en-GB" dirty="0"/>
              <a:t> </a:t>
            </a:r>
            <a:r>
              <a:rPr lang="en-GB" dirty="0" err="1"/>
              <a:t>agus</a:t>
            </a:r>
            <a:r>
              <a:rPr lang="en-GB" dirty="0"/>
              <a:t> </a:t>
            </a:r>
            <a:r>
              <a:rPr lang="en-GB" dirty="0" err="1"/>
              <a:t>Cúrsaí</a:t>
            </a:r>
            <a:r>
              <a:rPr lang="en-GB" dirty="0"/>
              <a:t> </a:t>
            </a:r>
            <a:r>
              <a:rPr lang="en-GB" dirty="0" err="1"/>
              <a:t>Breisoideachais</a:t>
            </a:r>
            <a:endParaRPr lang="en-GB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E4DDF49-B947-18FE-EE96-D3C2AB0F79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87288" y="1839913"/>
            <a:ext cx="4098017" cy="4219575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82479-8B5C-B6A2-043D-7B8D6A19C8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Tionól Forbartha, Gaeloideachas, 10.11.23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D92855-71C4-EF7E-09D9-E641A9484F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715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007D8-03CC-7B44-8798-AD1C53071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dirty="0"/>
              <a:t>An Tairseach</a:t>
            </a:r>
            <a:endParaRPr lang="en-US" dirty="0"/>
          </a:p>
        </p:txBody>
      </p:sp>
      <p:pic>
        <p:nvPicPr>
          <p:cNvPr id="7" name="Content Placeholder 6" descr="Text&#10;&#10;Description automatically generated">
            <a:hlinkClick r:id="rId3"/>
            <a:extLst>
              <a:ext uri="{FF2B5EF4-FFF2-40B4-BE49-F238E27FC236}">
                <a16:creationId xmlns:a16="http://schemas.microsoft.com/office/drawing/2014/main" id="{A3CE57B6-09B0-46BF-B0F7-A38A542BB2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67932" y="898452"/>
            <a:ext cx="9122720" cy="4172800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A6A1AA-6205-E44E-80FE-F7384874A5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C0BBBA-A66F-4524-B20E-A58618CFBE61}"/>
              </a:ext>
            </a:extLst>
          </p:cNvPr>
          <p:cNvSpPr txBox="1"/>
          <p:nvPr/>
        </p:nvSpPr>
        <p:spPr>
          <a:xfrm>
            <a:off x="3504179" y="5774670"/>
            <a:ext cx="61246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ga-IE" sz="4000" dirty="0">
                <a:hlinkClick r:id="rId3"/>
              </a:rPr>
              <a:t>https://tairseachcogg.ie/</a:t>
            </a:r>
            <a:r>
              <a:rPr lang="ga-IE" sz="4000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DC9E8F-D32A-40E4-AE7A-0A45085B0B3A}"/>
              </a:ext>
            </a:extLst>
          </p:cNvPr>
          <p:cNvSpPr txBox="1"/>
          <p:nvPr/>
        </p:nvSpPr>
        <p:spPr>
          <a:xfrm>
            <a:off x="2822979" y="4696036"/>
            <a:ext cx="6713783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ga-IE" sz="4000" dirty="0">
                <a:hlinkClick r:id="rId5"/>
              </a:rPr>
              <a:t>https://www.cogg.ie/tairseach/</a:t>
            </a:r>
            <a:endParaRPr lang="ga-IE" sz="4000" dirty="0"/>
          </a:p>
          <a:p>
            <a:endParaRPr lang="ga-IE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602" y="6261100"/>
            <a:ext cx="1354138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7E0E7F-D0E1-826C-08EA-D475730A67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Tionól Forbartha, Gaeloideachas, 10.11.23</a:t>
            </a:r>
            <a:endParaRPr lang="en-US" dirty="0"/>
          </a:p>
        </p:txBody>
      </p:sp>
      <p:pic>
        <p:nvPicPr>
          <p:cNvPr id="4" name="Content Placeholder 5" descr="A poster with people raising their hands&#10;&#10;Description automatically generated">
            <a:extLst>
              <a:ext uri="{FF2B5EF4-FFF2-40B4-BE49-F238E27FC236}">
                <a16:creationId xmlns:a16="http://schemas.microsoft.com/office/drawing/2014/main" id="{79C7B2E9-9417-D876-56E3-3BE5C4CFA8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61068" y="1323923"/>
            <a:ext cx="2303777" cy="300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897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457879-0383-EBC4-A879-83F53F21DB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Tionól Forbartha, Gaeloideachas, 10.11.23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FC9115-C78A-F4B4-1911-AC6EA06A1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|    </a:t>
            </a:r>
            <a:fld id="{C735588B-D5E0-1F4B-8A34-91B7720C8E1F}" type="slidenum">
              <a:rPr lang="en-US"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>
                <a:spcAft>
                  <a:spcPts val="600"/>
                </a:spcAft>
              </a:pPr>
              <a:t>18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8E196C-30F5-1ED9-01A9-4A7F9542B21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62000" y="257175"/>
            <a:ext cx="7173913" cy="11103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kern="1200" err="1">
                <a:latin typeface="+mj-lt"/>
                <a:ea typeface="+mj-ea"/>
                <a:cs typeface="+mj-cs"/>
              </a:rPr>
              <a:t>Bileog</a:t>
            </a:r>
            <a:r>
              <a:rPr lang="en-US" sz="4600" kern="1200" dirty="0">
                <a:latin typeface="+mj-lt"/>
                <a:ea typeface="+mj-ea"/>
                <a:cs typeface="+mj-cs"/>
              </a:rPr>
              <a:t> 1: Gairm </a:t>
            </a:r>
            <a:r>
              <a:rPr lang="en-US" sz="4600" kern="1200" err="1">
                <a:latin typeface="+mj-lt"/>
                <a:ea typeface="+mj-ea"/>
                <a:cs typeface="+mj-cs"/>
              </a:rPr>
              <a:t>sna</a:t>
            </a:r>
            <a:r>
              <a:rPr lang="en-US" sz="46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4600" err="1">
                <a:latin typeface="+mj-lt"/>
                <a:cs typeface="+mj-cs"/>
              </a:rPr>
              <a:t>M</a:t>
            </a:r>
            <a:r>
              <a:rPr lang="en-US" sz="4600" kern="1200" err="1">
                <a:latin typeface="+mj-lt"/>
                <a:ea typeface="+mj-ea"/>
                <a:cs typeface="+mj-cs"/>
              </a:rPr>
              <a:t>eáin</a:t>
            </a:r>
            <a:endParaRPr lang="en-US" sz="4600" kern="1200">
              <a:latin typeface="+mj-lt"/>
              <a:ea typeface="+mj-ea"/>
              <a:cs typeface="+mj-cs"/>
            </a:endParaRPr>
          </a:p>
        </p:txBody>
      </p:sp>
      <p:pic>
        <p:nvPicPr>
          <p:cNvPr id="7" name="Content Placeholder 6" descr="A screenshot of a document&#10;&#10;Description automatically generated">
            <a:extLst>
              <a:ext uri="{FF2B5EF4-FFF2-40B4-BE49-F238E27FC236}">
                <a16:creationId xmlns:a16="http://schemas.microsoft.com/office/drawing/2014/main" id="{20E73C9F-9D7B-E7D1-AD98-03F8191D11A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l="7869" r="-3" b="-3"/>
          <a:stretch/>
        </p:blipFill>
        <p:spPr>
          <a:xfrm>
            <a:off x="6283150" y="1719438"/>
            <a:ext cx="2945517" cy="4370917"/>
          </a:xfrm>
          <a:prstGeom prst="rect">
            <a:avLst/>
          </a:prstGeom>
        </p:spPr>
      </p:pic>
      <p:pic>
        <p:nvPicPr>
          <p:cNvPr id="9" name="Picture 8" descr="A screenshot of a website&#10;&#10;Description automatically generated">
            <a:extLst>
              <a:ext uri="{FF2B5EF4-FFF2-40B4-BE49-F238E27FC236}">
                <a16:creationId xmlns:a16="http://schemas.microsoft.com/office/drawing/2014/main" id="{222B2630-B5D7-27B3-DA88-25BFD3A274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4342" b="-3"/>
          <a:stretch/>
        </p:blipFill>
        <p:spPr>
          <a:xfrm>
            <a:off x="1726191" y="1621347"/>
            <a:ext cx="3016391" cy="451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9880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EF6254-9025-7C8B-1355-CCBB54C67A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Tionól Forbartha, Gaeloideachas, 10.11.23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182BA5-C497-9223-1E40-7C4FCA59F6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|    </a:t>
            </a:r>
            <a:fld id="{C735588B-D5E0-1F4B-8A34-91B7720C8E1F}" type="slidenum">
              <a:rPr lang="en-US"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>
                <a:spcAft>
                  <a:spcPts val="600"/>
                </a:spcAft>
              </a:pPr>
              <a:t>19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B75093-7E71-16F6-2A43-97068400B8D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61295" y="103364"/>
            <a:ext cx="8298038" cy="167516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kern="1200" err="1">
                <a:latin typeface="+mj-lt"/>
                <a:ea typeface="+mj-ea"/>
                <a:cs typeface="+mj-cs"/>
              </a:rPr>
              <a:t>Bileog</a:t>
            </a:r>
            <a:r>
              <a:rPr lang="en-US" sz="37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3700" kern="1200" err="1">
                <a:latin typeface="+mj-lt"/>
                <a:ea typeface="+mj-ea"/>
                <a:cs typeface="+mj-cs"/>
              </a:rPr>
              <a:t>san</a:t>
            </a:r>
            <a:r>
              <a:rPr lang="en-US" sz="37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3700" kern="1200" err="1">
                <a:latin typeface="+mj-lt"/>
                <a:ea typeface="+mj-ea"/>
                <a:cs typeface="+mj-cs"/>
              </a:rPr>
              <a:t>Oideachas</a:t>
            </a:r>
            <a:endParaRPr lang="en-US" sz="3700" kern="1200" err="1">
              <a:latin typeface="+mj-lt"/>
              <a:cs typeface="Calibri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DB0CE11-3E7F-4A96-A9EC-25FDC494B97B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483555" y="1338616"/>
            <a:ext cx="6272037" cy="466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023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783AE-224A-D64B-B231-CB03FAEF1C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058" y="2084119"/>
            <a:ext cx="8878774" cy="3952710"/>
          </a:xfrm>
        </p:spPr>
        <p:txBody>
          <a:bodyPr>
            <a:normAutofit fontScale="90000"/>
          </a:bodyPr>
          <a:lstStyle/>
          <a:p>
            <a:pPr lvl="1"/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br>
              <a:rPr lang="en-IE" sz="4000" dirty="0"/>
            </a:br>
            <a:r>
              <a:rPr lang="en-IE" sz="4000" i="1" dirty="0" err="1">
                <a:solidFill>
                  <a:schemeClr val="bg1"/>
                </a:solidFill>
              </a:rPr>
              <a:t>Gairmeacha</a:t>
            </a:r>
            <a:r>
              <a:rPr lang="en-IE" sz="4000" i="1" dirty="0">
                <a:solidFill>
                  <a:schemeClr val="bg1"/>
                </a:solidFill>
              </a:rPr>
              <a:t> le </a:t>
            </a:r>
            <a:r>
              <a:rPr lang="en-IE" sz="4000" i="1" dirty="0" err="1">
                <a:solidFill>
                  <a:schemeClr val="bg1"/>
                </a:solidFill>
              </a:rPr>
              <a:t>Gaeilge</a:t>
            </a:r>
            <a:r>
              <a:rPr lang="en-IE" sz="4000" i="1" dirty="0">
                <a:solidFill>
                  <a:schemeClr val="bg1"/>
                </a:solidFill>
              </a:rPr>
              <a:t>: </a:t>
            </a:r>
            <a:r>
              <a:rPr lang="en-IE" sz="4000" i="1" dirty="0" err="1">
                <a:solidFill>
                  <a:schemeClr val="bg1"/>
                </a:solidFill>
              </a:rPr>
              <a:t>Deiseanna</a:t>
            </a:r>
            <a:r>
              <a:rPr lang="en-IE" sz="4000" i="1" dirty="0">
                <a:solidFill>
                  <a:schemeClr val="bg1"/>
                </a:solidFill>
              </a:rPr>
              <a:t> </a:t>
            </a:r>
            <a:r>
              <a:rPr lang="en-IE" sz="4000" i="1" dirty="0" err="1">
                <a:solidFill>
                  <a:schemeClr val="bg1"/>
                </a:solidFill>
              </a:rPr>
              <a:t>agus</a:t>
            </a:r>
            <a:r>
              <a:rPr lang="en-IE" sz="4000" i="1" dirty="0">
                <a:solidFill>
                  <a:schemeClr val="bg1"/>
                </a:solidFill>
              </a:rPr>
              <a:t> Cur </a:t>
            </a:r>
            <a:r>
              <a:rPr lang="en-IE" sz="4000" i="1" dirty="0" err="1">
                <a:solidFill>
                  <a:schemeClr val="bg1"/>
                </a:solidFill>
              </a:rPr>
              <a:t>Chuige</a:t>
            </a:r>
            <a:br>
              <a:rPr lang="en-IE" sz="4000" i="1" dirty="0">
                <a:solidFill>
                  <a:schemeClr val="bg1"/>
                </a:solidFill>
              </a:rPr>
            </a:br>
            <a:br>
              <a:rPr lang="en-IE" sz="4000" dirty="0">
                <a:solidFill>
                  <a:schemeClr val="bg1"/>
                </a:solidFill>
              </a:rPr>
            </a:br>
            <a:r>
              <a:rPr lang="ga-IE" sz="3200" dirty="0"/>
              <a:t> </a:t>
            </a:r>
            <a:r>
              <a:rPr lang="en-US" sz="3100" dirty="0">
                <a:solidFill>
                  <a:schemeClr val="bg1"/>
                </a:solidFill>
              </a:rPr>
              <a:t>Seán P Ó Briain </a:t>
            </a:r>
            <a:r>
              <a:rPr lang="en-US" sz="3100" dirty="0" err="1">
                <a:solidFill>
                  <a:schemeClr val="bg1"/>
                </a:solidFill>
              </a:rPr>
              <a:t>agus</a:t>
            </a:r>
            <a:r>
              <a:rPr lang="en-US" sz="3100" dirty="0">
                <a:solidFill>
                  <a:schemeClr val="bg1"/>
                </a:solidFill>
              </a:rPr>
              <a:t> Aoife Ní Shéaghdha</a:t>
            </a:r>
            <a:br>
              <a:rPr lang="en-US" sz="4000" dirty="0">
                <a:solidFill>
                  <a:schemeClr val="bg1"/>
                </a:solidFill>
              </a:rPr>
            </a:br>
            <a:br>
              <a:rPr lang="en-US" sz="4000" dirty="0">
                <a:solidFill>
                  <a:schemeClr val="bg1"/>
                </a:solidFill>
              </a:rPr>
            </a:br>
            <a:r>
              <a:rPr lang="en-US" sz="4000" dirty="0">
                <a:solidFill>
                  <a:schemeClr val="bg1"/>
                </a:solidFill>
              </a:rPr>
              <a:t>aoife@cogg.ie</a:t>
            </a:r>
            <a:br>
              <a:rPr lang="en-US" sz="4000" dirty="0">
                <a:solidFill>
                  <a:schemeClr val="bg1"/>
                </a:solidFill>
              </a:rPr>
            </a:br>
            <a:endParaRPr lang="en-US" dirty="0">
              <a:latin typeface="+mn-lt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0C7C486-881D-5E40-A321-E0FC00A34427}"/>
              </a:ext>
            </a:extLst>
          </p:cNvPr>
          <p:cNvSpPr txBox="1">
            <a:spLocks/>
          </p:cNvSpPr>
          <p:nvPr/>
        </p:nvSpPr>
        <p:spPr>
          <a:xfrm>
            <a:off x="1621537" y="3116579"/>
            <a:ext cx="4276343" cy="262128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8DB875-C05B-4781-98D1-C0C8CCD17D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8832" y="5438891"/>
            <a:ext cx="1352656" cy="59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3523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B05E4-733D-F26F-BF2D-F0B3D4A79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Gairm</a:t>
            </a:r>
            <a:r>
              <a:rPr lang="en-GB" dirty="0"/>
              <a:t> </a:t>
            </a:r>
            <a:r>
              <a:rPr lang="en-GB" dirty="0" err="1"/>
              <a:t>san</a:t>
            </a:r>
            <a:r>
              <a:rPr lang="en-GB" dirty="0"/>
              <a:t> </a:t>
            </a:r>
            <a:r>
              <a:rPr lang="en-GB" dirty="0" err="1"/>
              <a:t>Aistriúchán</a:t>
            </a:r>
            <a:endParaRPr lang="en-GB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86E0F2F-FB71-2F2E-4A69-47A62D4687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3179" y="1839913"/>
            <a:ext cx="3889170" cy="4219575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9847D0-5092-52BE-88D9-9848B0C525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Tionól Forbartha, Gaeloideachas, 10.11.23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3134CD-C835-FFA7-AA99-44D46BF92E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5B84DC5-EC10-4654-169F-2CD7B216C0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3430" y="1839912"/>
            <a:ext cx="3091542" cy="407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958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D40C0-1713-778A-53E0-9EB71ED4B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Gairm</a:t>
            </a:r>
            <a:r>
              <a:rPr lang="en-GB" dirty="0"/>
              <a:t> </a:t>
            </a:r>
            <a:r>
              <a:rPr lang="en-GB" dirty="0" err="1"/>
              <a:t>sa</a:t>
            </a:r>
            <a:r>
              <a:rPr lang="en-GB" dirty="0"/>
              <a:t> </a:t>
            </a:r>
            <a:r>
              <a:rPr lang="en-GB" dirty="0" err="1"/>
              <a:t>Ghnó</a:t>
            </a:r>
            <a:endParaRPr lang="en-GB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EBE59D2-3EDA-6D57-68F3-C2E3F04040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1238" y="1769358"/>
            <a:ext cx="3538848" cy="4219575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E7A498-ED3B-E703-85FB-EB7BE4E3F8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Tionól Forbartha, Gaeloideachas, 10.11.23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ECE453-EB58-5611-17CD-C876385743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80C431B-5026-EB49-0235-9DD0B8A63C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5413" y="1698170"/>
            <a:ext cx="3390404" cy="4361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4827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EBFA723-5A7B-472D-ABD7-1526B8D3A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33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6B27065-399A-4CF7-BF70-CF79B9848F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3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F22986C-DDF7-4109-9D6A-006800D6B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636" y="52996"/>
            <a:ext cx="6093363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C025298-F835-4B83-A3A3-6555157E01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7106C81-A3F0-4DA0-9368-6BBCDB9648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B3B35E8-1AF4-4D76-93A5-B0B0884083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98E8879-E2E9-5F94-47ED-9E889421B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3121701"/>
            <a:ext cx="3658053" cy="178651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ga-IE" sz="3700" kern="1200" dirty="0">
                <a:latin typeface="+mj-lt"/>
                <a:ea typeface="+mj-ea"/>
                <a:cs typeface="+mj-cs"/>
              </a:rPr>
              <a:t>Scoláireachtaí agus Scéimeanna Cónaithe</a:t>
            </a:r>
            <a:endParaRPr lang="ga-IE" sz="3700" kern="1200" dirty="0">
              <a:latin typeface="+mj-lt"/>
              <a:cs typeface="Calibri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21CB08E-A18F-C221-6F1E-4D867D81E3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17017" y="743798"/>
            <a:ext cx="3753847" cy="5362640"/>
          </a:xfrm>
          <a:prstGeom prst="rect">
            <a:avLst/>
          </a:prstGeom>
          <a:ln w="9525">
            <a:noFill/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87661E-A2EC-E2C6-9A17-5D2E3570BB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Tionól Forbartha, Gaeloideachas, 10.11.23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1867BF-B5F5-853B-405C-06AC15523E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|    </a:t>
            </a:r>
            <a:fld id="{C735588B-D5E0-1F4B-8A34-91B7720C8E1F}" type="slidenum">
              <a:rPr lang="en-US"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>
                <a:spcAft>
                  <a:spcPts val="600"/>
                </a:spcAft>
              </a:pPr>
              <a:t>22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08316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1735BF-FAB5-16A9-82DC-0A2F40EA2B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77250" y="6387482"/>
            <a:ext cx="9722419" cy="373489"/>
          </a:xfrm>
        </p:spPr>
        <p:txBody>
          <a:bodyPr/>
          <a:lstStyle/>
          <a:p>
            <a:r>
              <a:rPr lang="en-US" sz="900"/>
              <a:t>Tionól Forbartha, Gaeloideachas, 10.11.23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9912FC-B15B-6D68-D218-4EF8206D07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8844" y="6387779"/>
            <a:ext cx="736625" cy="373192"/>
          </a:xfrm>
        </p:spPr>
        <p:txBody>
          <a:bodyPr/>
          <a:lstStyle/>
          <a:p>
            <a:r>
              <a:rPr lang="en-US" sz="900" dirty="0"/>
              <a:t>|    </a:t>
            </a:r>
            <a:fld id="{C735588B-D5E0-1F4B-8A34-91B7720C8E1F}" type="slidenum">
              <a:rPr lang="en-US" sz="900" dirty="0" smtClean="0"/>
              <a:pPr/>
              <a:t>23</a:t>
            </a:fld>
            <a:endParaRPr lang="en-US" sz="9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0A2E92-8745-3699-F49D-36A16009120A}"/>
              </a:ext>
            </a:extLst>
          </p:cNvPr>
          <p:cNvSpPr txBox="1"/>
          <p:nvPr/>
        </p:nvSpPr>
        <p:spPr>
          <a:xfrm>
            <a:off x="788342" y="1126089"/>
            <a:ext cx="7267200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ga-IE" sz="3600" b="1" dirty="0">
                <a:solidFill>
                  <a:srgbClr val="C00000"/>
                </a:solidFill>
                <a:ea typeface="+mn-lt"/>
                <a:cs typeface="+mn-lt"/>
              </a:rPr>
              <a:t>Bearna aitheanta sa soláthar</a:t>
            </a:r>
          </a:p>
          <a:p>
            <a:pPr marL="457200" indent="-457200">
              <a:buFont typeface="Arial"/>
              <a:buChar char="•"/>
            </a:pPr>
            <a:r>
              <a:rPr lang="ga-IE" sz="3600" dirty="0">
                <a:ea typeface="+mn-lt"/>
                <a:cs typeface="+mn-lt"/>
              </a:rPr>
              <a:t>Na roghanna go léir luaite</a:t>
            </a:r>
          </a:p>
          <a:p>
            <a:pPr marL="457200" indent="-457200">
              <a:buFont typeface="Arial"/>
              <a:buChar char="•"/>
            </a:pPr>
            <a:r>
              <a:rPr lang="ga-IE" sz="3600" dirty="0">
                <a:ea typeface="+mn-lt"/>
                <a:cs typeface="+mn-lt"/>
              </a:rPr>
              <a:t>Roghanna eile seachas???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C6CA989-E003-C396-6C33-6136B843E4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115" y="1127666"/>
            <a:ext cx="4425294" cy="446077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90379AA-B5A9-278B-5CB0-DEC04515CE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69590">
            <a:off x="884063" y="3916529"/>
            <a:ext cx="5824629" cy="109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586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1735BF-FAB5-16A9-82DC-0A2F40EA2B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77250" y="6387482"/>
            <a:ext cx="9722419" cy="373489"/>
          </a:xfrm>
        </p:spPr>
        <p:txBody>
          <a:bodyPr/>
          <a:lstStyle/>
          <a:p>
            <a:r>
              <a:rPr lang="en-US" sz="900"/>
              <a:t>Tionól Forbartha, Gaeloideachas, 10.11.23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9912FC-B15B-6D68-D218-4EF8206D07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8844" y="6387779"/>
            <a:ext cx="736625" cy="373192"/>
          </a:xfrm>
        </p:spPr>
        <p:txBody>
          <a:bodyPr/>
          <a:lstStyle/>
          <a:p>
            <a:r>
              <a:rPr lang="en-US" sz="900" dirty="0"/>
              <a:t>|    </a:t>
            </a:r>
            <a:fld id="{C735588B-D5E0-1F4B-8A34-91B7720C8E1F}" type="slidenum">
              <a:rPr lang="en-US" sz="900" dirty="0" smtClean="0"/>
              <a:pPr/>
              <a:t>24</a:t>
            </a:fld>
            <a:endParaRPr lang="en-US" sz="9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0A2E92-8745-3699-F49D-36A16009120A}"/>
              </a:ext>
            </a:extLst>
          </p:cNvPr>
          <p:cNvSpPr txBox="1"/>
          <p:nvPr/>
        </p:nvSpPr>
        <p:spPr>
          <a:xfrm>
            <a:off x="421454" y="1196645"/>
            <a:ext cx="7267200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ga-IE" sz="2800" b="1">
                <a:solidFill>
                  <a:srgbClr val="C00000"/>
                </a:solidFill>
                <a:ea typeface="+mn-lt"/>
                <a:cs typeface="+mn-lt"/>
              </a:rPr>
              <a:t>Bain triail as anois!</a:t>
            </a:r>
          </a:p>
          <a:p>
            <a:pPr marL="457200" indent="-457200">
              <a:buFont typeface="Arial"/>
              <a:buChar char="•"/>
            </a:pPr>
            <a:r>
              <a:rPr lang="ga-IE" sz="2800" dirty="0">
                <a:ea typeface="+mn-lt"/>
                <a:cs typeface="+mn-lt"/>
              </a:rPr>
              <a:t>Aimsigh gairm.</a:t>
            </a:r>
          </a:p>
          <a:p>
            <a:pPr marL="457200" indent="-457200">
              <a:buFont typeface="Arial"/>
              <a:buChar char="•"/>
            </a:pPr>
            <a:r>
              <a:rPr lang="ga-IE" sz="2800" dirty="0">
                <a:ea typeface="+mn-lt"/>
                <a:cs typeface="+mn-lt"/>
              </a:rPr>
              <a:t>Déan achoimre- an bhfuil go leor ann?</a:t>
            </a:r>
          </a:p>
          <a:p>
            <a:pPr marL="457200" indent="-457200">
              <a:buFont typeface="Arial"/>
              <a:buChar char="•"/>
            </a:pPr>
            <a:endParaRPr lang="ga-IE" sz="2800" dirty="0">
              <a:ea typeface="+mn-lt"/>
              <a:cs typeface="+mn-lt"/>
            </a:endParaRPr>
          </a:p>
          <a:p>
            <a:pPr marL="457200" indent="-457200">
              <a:buFont typeface="Arial"/>
              <a:buChar char="•"/>
            </a:pPr>
            <a:r>
              <a:rPr lang="ga-IE" sz="2800" dirty="0">
                <a:ea typeface="+mn-lt"/>
                <a:cs typeface="+mn-lt"/>
              </a:rPr>
              <a:t>Aon mholtaí breise?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C6CA989-E003-C396-6C33-6136B843E4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6448" y="930111"/>
            <a:ext cx="4961516" cy="5011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628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oster with people raising their hands&#10;&#10;Description automatically generated">
            <a:extLst>
              <a:ext uri="{FF2B5EF4-FFF2-40B4-BE49-F238E27FC236}">
                <a16:creationId xmlns:a16="http://schemas.microsoft.com/office/drawing/2014/main" id="{0E58D91A-A1C6-8161-DC44-ED74A7F496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94562" y="826106"/>
            <a:ext cx="3879586" cy="5059108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1735BF-FAB5-16A9-82DC-0A2F40EA2B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77250" y="6387482"/>
            <a:ext cx="9722419" cy="373489"/>
          </a:xfrm>
        </p:spPr>
        <p:txBody>
          <a:bodyPr/>
          <a:lstStyle/>
          <a:p>
            <a:r>
              <a:rPr lang="en-US" sz="900"/>
              <a:t>Tionól Forbartha, Gaeloideachas, 10.11.23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9912FC-B15B-6D68-D218-4EF8206D07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8844" y="6387779"/>
            <a:ext cx="736625" cy="373192"/>
          </a:xfrm>
        </p:spPr>
        <p:txBody>
          <a:bodyPr/>
          <a:lstStyle/>
          <a:p>
            <a:r>
              <a:rPr lang="en-US" sz="900" dirty="0"/>
              <a:t>|    </a:t>
            </a:r>
            <a:fld id="{C735588B-D5E0-1F4B-8A34-91B7720C8E1F}" type="slidenum">
              <a:rPr lang="en-US" sz="900" dirty="0" smtClean="0"/>
              <a:pPr/>
              <a:t>25</a:t>
            </a:fld>
            <a:endParaRPr lang="en-US" sz="9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0A2E92-8745-3699-F49D-36A16009120A}"/>
              </a:ext>
            </a:extLst>
          </p:cNvPr>
          <p:cNvSpPr txBox="1"/>
          <p:nvPr/>
        </p:nvSpPr>
        <p:spPr>
          <a:xfrm>
            <a:off x="308532" y="586217"/>
            <a:ext cx="7267200" cy="52014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ga-IE" sz="4400" b="1">
                <a:solidFill>
                  <a:srgbClr val="C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Achoimre</a:t>
            </a:r>
          </a:p>
          <a:p>
            <a:endParaRPr lang="ga-I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r>
              <a:rPr lang="ga-IE" sz="2800" dirty="0">
                <a:effectLst/>
                <a:latin typeface="Calibri"/>
                <a:ea typeface="Calibri" panose="020F0502020204030204" pitchFamily="34" charset="0"/>
                <a:cs typeface="Calibri"/>
              </a:rPr>
              <a:t>“Táimid an-bhródúil as an obair seo mar is iarracht atá ann a lán eolais a bhí scaipthe agus deacair le teacht air faoi chúrsaí tríú leibhéal, faoin éagsúlacht </a:t>
            </a:r>
            <a:r>
              <a:rPr lang="ga-IE" sz="2800" dirty="0" err="1">
                <a:effectLst/>
                <a:latin typeface="Calibri"/>
                <a:ea typeface="Calibri" panose="020F0502020204030204" pitchFamily="34" charset="0"/>
                <a:cs typeface="Calibri"/>
              </a:rPr>
              <a:t>fóstaíochta</a:t>
            </a:r>
            <a:r>
              <a:rPr lang="ga-IE" sz="2800" dirty="0">
                <a:effectLst/>
                <a:latin typeface="Calibri"/>
                <a:ea typeface="Calibri" panose="020F0502020204030204" pitchFamily="34" charset="0"/>
                <a:cs typeface="Calibri"/>
              </a:rPr>
              <a:t> le Gaeilge, faoi dheiseanna oiliúna ar nós printíseachtaí do Ghaeilgeoirí, a thabhairt le chéile in aon áit amháin</a:t>
            </a:r>
            <a:r>
              <a:rPr lang="ga-IE" sz="2800" dirty="0">
                <a:latin typeface="Calibri"/>
                <a:ea typeface="Calibri" panose="020F0502020204030204" pitchFamily="34" charset="0"/>
                <a:cs typeface="Calibri"/>
              </a:rPr>
              <a:t>.”</a:t>
            </a:r>
          </a:p>
          <a:p>
            <a:endParaRPr lang="ga-I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r>
              <a:rPr lang="ga-IE" sz="2000" dirty="0">
                <a:effectLst/>
                <a:latin typeface="Calibri"/>
                <a:ea typeface="Calibri" panose="020F0502020204030204" pitchFamily="34" charset="0"/>
                <a:cs typeface="Calibri"/>
              </a:rPr>
              <a:t>Aoife Ní Shéaghdha, Oifigeach Oideachais Iar-bhunscoile le COGG.</a:t>
            </a:r>
          </a:p>
          <a:p>
            <a:pPr marL="457200" indent="-457200">
              <a:buFont typeface="Arial"/>
              <a:buChar char="•"/>
            </a:pPr>
            <a:endParaRPr lang="en-US" sz="32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05698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BEE12-766E-42AF-3100-85AE529EF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>
                <a:latin typeface="Arial"/>
                <a:cs typeface="Arial"/>
              </a:rPr>
              <a:t>Meitheal na nGairmeacha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50B0220-FA83-0284-A5B7-86D6754586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7564" y="1509602"/>
            <a:ext cx="10690225" cy="1052169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4CC7AF-1741-DF85-1BBD-C43EA314BB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Tionól Forbartha, Gaeloideachas, 10.11.23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AAE5DD-DE72-A706-7EA8-651A7A67CA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9" name="Picture 8" descr="A blue and green logo&#10;&#10;Description automatically generated">
            <a:extLst>
              <a:ext uri="{FF2B5EF4-FFF2-40B4-BE49-F238E27FC236}">
                <a16:creationId xmlns:a16="http://schemas.microsoft.com/office/drawing/2014/main" id="{C0195F76-6A03-7C9A-2725-C9E5CFC7D1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800" y="2796889"/>
            <a:ext cx="4093029" cy="12671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BF577C0-8AA8-CDC1-B080-C32984851C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4971" y="2888343"/>
            <a:ext cx="3265715" cy="94342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AED2071-1F4E-48A4-657D-AD1D1C3BD2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8556" y="4354287"/>
            <a:ext cx="2782073" cy="1267112"/>
          </a:xfrm>
          <a:prstGeom prst="rect">
            <a:avLst/>
          </a:prstGeom>
        </p:spPr>
      </p:pic>
      <p:pic>
        <p:nvPicPr>
          <p:cNvPr id="15" name="Picture 14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0579E1DE-F16D-8712-FE16-20AAA4B353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0080" y="4296230"/>
            <a:ext cx="2782073" cy="13622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25A254C-71D3-FB80-07F2-5475F8071F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63543" y="4296230"/>
            <a:ext cx="2997200" cy="132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4312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FBC92B-3F7E-1F7B-4122-AF28C5D275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Tionól Forbartha, Gaeloideachas, 10.11.23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F49A3B-62FA-D89B-179B-C4CBED6AE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|    </a:t>
            </a:r>
            <a:fld id="{C735588B-D5E0-1F4B-8A34-91B7720C8E1F}" type="slidenum">
              <a:rPr lang="en-US"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>
                <a:spcAft>
                  <a:spcPts val="600"/>
                </a:spcAft>
              </a:pPr>
              <a:t>27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E0CB56E-A258-CFA6-6A06-0E45686AE9C9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230152368"/>
              </p:ext>
            </p:extLst>
          </p:nvPr>
        </p:nvGraphicFramePr>
        <p:xfrm>
          <a:off x="465666" y="1650999"/>
          <a:ext cx="5484368" cy="3161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0350">
                  <a:extLst>
                    <a:ext uri="{9D8B030D-6E8A-4147-A177-3AD203B41FA5}">
                      <a16:colId xmlns:a16="http://schemas.microsoft.com/office/drawing/2014/main" val="1334582815"/>
                    </a:ext>
                  </a:extLst>
                </a:gridCol>
                <a:gridCol w="2754018">
                  <a:extLst>
                    <a:ext uri="{9D8B030D-6E8A-4147-A177-3AD203B41FA5}">
                      <a16:colId xmlns:a16="http://schemas.microsoft.com/office/drawing/2014/main" val="697557037"/>
                    </a:ext>
                  </a:extLst>
                </a:gridCol>
              </a:tblGrid>
              <a:tr h="536222">
                <a:tc>
                  <a:txBody>
                    <a:bodyPr/>
                    <a:lstStyle/>
                    <a:p>
                      <a:r>
                        <a:rPr lang="en-GB" sz="2400" err="1"/>
                        <a:t>Ceist</a:t>
                      </a:r>
                      <a:r>
                        <a:rPr lang="en-GB" sz="2400" dirty="0"/>
                        <a:t> A:</a:t>
                      </a:r>
                    </a:p>
                  </a:txBody>
                  <a:tcPr marL="85684" marR="85684" marT="42842" marB="42842"/>
                </a:tc>
                <a:tc>
                  <a:txBody>
                    <a:bodyPr/>
                    <a:lstStyle/>
                    <a:p>
                      <a:r>
                        <a:rPr lang="en-GB" sz="2400" err="1"/>
                        <a:t>Ceist</a:t>
                      </a:r>
                      <a:r>
                        <a:rPr lang="en-GB" sz="2400" dirty="0"/>
                        <a:t> B</a:t>
                      </a:r>
                    </a:p>
                  </a:txBody>
                  <a:tcPr marL="85684" marR="85684" marT="42842" marB="42842"/>
                </a:tc>
                <a:extLst>
                  <a:ext uri="{0D108BD9-81ED-4DB2-BD59-A6C34878D82A}">
                    <a16:rowId xmlns:a16="http://schemas.microsoft.com/office/drawing/2014/main" val="3536485655"/>
                  </a:ext>
                </a:extLst>
              </a:tr>
              <a:tr h="1404497">
                <a:tc>
                  <a:txBody>
                    <a:bodyPr/>
                    <a:lstStyle/>
                    <a:p>
                      <a:r>
                        <a:rPr lang="ga-IE" sz="2400" noProof="0"/>
                        <a:t>Pléigí cén leas is fearr atá le baint as an bpacáiste seo sa rang?</a:t>
                      </a:r>
                    </a:p>
                    <a:p>
                      <a:endParaRPr lang="en-GB" sz="1700" dirty="0"/>
                    </a:p>
                  </a:txBody>
                  <a:tcPr marL="85684" marR="85684" marT="42842" marB="42842"/>
                </a:tc>
                <a:tc>
                  <a:txBody>
                    <a:bodyPr/>
                    <a:lstStyle/>
                    <a:p>
                      <a:r>
                        <a:rPr lang="ga-IE" sz="2400" noProof="0"/>
                        <a:t>Pléigí láidreachtaí agus laigí an phacáiste?</a:t>
                      </a:r>
                    </a:p>
                  </a:txBody>
                  <a:tcPr marL="85684" marR="85684" marT="42842" marB="42842"/>
                </a:tc>
                <a:extLst>
                  <a:ext uri="{0D108BD9-81ED-4DB2-BD59-A6C34878D82A}">
                    <a16:rowId xmlns:a16="http://schemas.microsoft.com/office/drawing/2014/main" val="4001577200"/>
                  </a:ext>
                </a:extLst>
              </a:tr>
              <a:tr h="780276">
                <a:tc>
                  <a:txBody>
                    <a:bodyPr/>
                    <a:lstStyle/>
                    <a:p>
                      <a:r>
                        <a:rPr lang="ga-IE" sz="2400" noProof="0"/>
                        <a:t>Aiseolas ó ghrúpaí A agus B</a:t>
                      </a:r>
                    </a:p>
                  </a:txBody>
                  <a:tcPr marL="85684" marR="85684" marT="42842" marB="42842"/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85684" marR="85684" marT="42842" marB="42842"/>
                </a:tc>
                <a:extLst>
                  <a:ext uri="{0D108BD9-81ED-4DB2-BD59-A6C34878D82A}">
                    <a16:rowId xmlns:a16="http://schemas.microsoft.com/office/drawing/2014/main" val="224173718"/>
                  </a:ext>
                </a:extLst>
              </a:tr>
            </a:tbl>
          </a:graphicData>
        </a:graphic>
      </p:graphicFrame>
      <p:pic>
        <p:nvPicPr>
          <p:cNvPr id="7" name="Picture 6" descr="A group of people on a poster&#10;&#10;Description automatically generated">
            <a:extLst>
              <a:ext uri="{FF2B5EF4-FFF2-40B4-BE49-F238E27FC236}">
                <a16:creationId xmlns:a16="http://schemas.microsoft.com/office/drawing/2014/main" id="{C8E6F09C-F16D-D773-B446-D0ED7C6B9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5896" y="951896"/>
            <a:ext cx="4804227" cy="464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7530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1735BF-FAB5-16A9-82DC-0A2F40EA2B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77250" y="6387482"/>
            <a:ext cx="9722419" cy="373489"/>
          </a:xfrm>
        </p:spPr>
        <p:txBody>
          <a:bodyPr/>
          <a:lstStyle/>
          <a:p>
            <a:r>
              <a:rPr lang="en-US" sz="900"/>
              <a:t>Tionól Forbartha, Gaeloideachas, 10.11.23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9912FC-B15B-6D68-D218-4EF8206D07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8844" y="6387779"/>
            <a:ext cx="736625" cy="373192"/>
          </a:xfrm>
        </p:spPr>
        <p:txBody>
          <a:bodyPr/>
          <a:lstStyle/>
          <a:p>
            <a:r>
              <a:rPr lang="en-US" sz="900" dirty="0"/>
              <a:t>|    </a:t>
            </a:r>
            <a:fld id="{C735588B-D5E0-1F4B-8A34-91B7720C8E1F}" type="slidenum">
              <a:rPr lang="en-US" sz="900" dirty="0" smtClean="0"/>
              <a:pPr/>
              <a:t>28</a:t>
            </a:fld>
            <a:endParaRPr lang="en-US" sz="9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0A2E92-8745-3699-F49D-36A16009120A}"/>
              </a:ext>
            </a:extLst>
          </p:cNvPr>
          <p:cNvSpPr txBox="1"/>
          <p:nvPr/>
        </p:nvSpPr>
        <p:spPr>
          <a:xfrm>
            <a:off x="405111" y="1825889"/>
            <a:ext cx="7267200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ga-IE" sz="2800" dirty="0">
                <a:cs typeface="Calibri"/>
              </a:rPr>
              <a:t>Ar fáil ar scoil agus ar </a:t>
            </a:r>
            <a:r>
              <a:rPr lang="ga-IE" sz="2800" dirty="0">
                <a:cs typeface="Calibri"/>
                <a:hlinkClick r:id="rId2"/>
              </a:rPr>
              <a:t>www.saoloibre.ie</a:t>
            </a:r>
            <a:r>
              <a:rPr lang="ga-IE" sz="2800" dirty="0">
                <a:cs typeface="Calibri"/>
              </a:rPr>
              <a:t>/ </a:t>
            </a:r>
            <a:r>
              <a:rPr lang="ga-IE" sz="2800" dirty="0" err="1">
                <a:cs typeface="Calibri"/>
              </a:rPr>
              <a:t>Careers</a:t>
            </a:r>
            <a:r>
              <a:rPr lang="ga-IE" sz="2800" dirty="0">
                <a:cs typeface="Calibri"/>
              </a:rPr>
              <a:t> </a:t>
            </a:r>
            <a:r>
              <a:rPr lang="ga-IE" sz="2800" dirty="0" err="1">
                <a:cs typeface="Calibri"/>
              </a:rPr>
              <a:t>Portal</a:t>
            </a:r>
          </a:p>
          <a:p>
            <a:pPr marL="457200" indent="-457200">
              <a:buFont typeface="Arial"/>
              <a:buChar char="•"/>
            </a:pPr>
            <a:r>
              <a:rPr lang="ga-IE" sz="2800" dirty="0">
                <a:solidFill>
                  <a:srgbClr val="C00000"/>
                </a:solidFill>
                <a:cs typeface="Calibri"/>
              </a:rPr>
              <a:t>Comórtas Scileanna Gairme</a:t>
            </a:r>
          </a:p>
          <a:p>
            <a:pPr marL="457200" indent="-457200">
              <a:buFont typeface="Arial"/>
              <a:buChar char="•"/>
            </a:pPr>
            <a:r>
              <a:rPr lang="ga-IE" sz="2800" dirty="0">
                <a:solidFill>
                  <a:srgbClr val="C00000"/>
                </a:solidFill>
                <a:cs typeface="Calibri"/>
                <a:hlinkClick r:id="rId3"/>
              </a:rPr>
              <a:t>https://www.youtube.com/watch?v=KZiIgfYGSG8</a:t>
            </a:r>
            <a:endParaRPr lang="ga-IE" sz="2800">
              <a:solidFill>
                <a:srgbClr val="C00000"/>
              </a:solidFill>
              <a:cs typeface="Calibri"/>
            </a:endParaRPr>
          </a:p>
        </p:txBody>
      </p:sp>
      <p:pic>
        <p:nvPicPr>
          <p:cNvPr id="1026" name="Picture 2" descr="Image">
            <a:extLst>
              <a:ext uri="{FF2B5EF4-FFF2-40B4-BE49-F238E27FC236}">
                <a16:creationId xmlns:a16="http://schemas.microsoft.com/office/drawing/2014/main" id="{E5E2E675-FEFA-2AF1-76FE-E25171266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737" y="366909"/>
            <a:ext cx="4147643" cy="5844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4758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1735BF-FAB5-16A9-82DC-0A2F40EA2B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77250" y="6387482"/>
            <a:ext cx="9722419" cy="373489"/>
          </a:xfrm>
        </p:spPr>
        <p:txBody>
          <a:bodyPr/>
          <a:lstStyle/>
          <a:p>
            <a:r>
              <a:rPr lang="en-US" sz="900"/>
              <a:t>Tionól Forbartha, Gaeloideachas, 10.11.23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9912FC-B15B-6D68-D218-4EF8206D07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8844" y="6387779"/>
            <a:ext cx="736625" cy="373192"/>
          </a:xfrm>
        </p:spPr>
        <p:txBody>
          <a:bodyPr/>
          <a:lstStyle/>
          <a:p>
            <a:r>
              <a:rPr lang="en-US" sz="900" dirty="0"/>
              <a:t>|    </a:t>
            </a:r>
            <a:fld id="{C735588B-D5E0-1F4B-8A34-91B7720C8E1F}" type="slidenum">
              <a:rPr lang="en-US" sz="900" dirty="0" smtClean="0"/>
              <a:pPr/>
              <a:t>29</a:t>
            </a:fld>
            <a:endParaRPr lang="en-US" sz="9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0A2E92-8745-3699-F49D-36A16009120A}"/>
              </a:ext>
            </a:extLst>
          </p:cNvPr>
          <p:cNvSpPr txBox="1"/>
          <p:nvPr/>
        </p:nvSpPr>
        <p:spPr>
          <a:xfrm>
            <a:off x="350976" y="1078514"/>
            <a:ext cx="5745498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ea typeface="+mn-lt"/>
                <a:cs typeface="+mn-lt"/>
              </a:rPr>
              <a:t>Ag </a:t>
            </a:r>
            <a:r>
              <a:rPr lang="en-US" sz="3600" b="1" err="1">
                <a:solidFill>
                  <a:srgbClr val="C00000"/>
                </a:solidFill>
                <a:ea typeface="+mn-lt"/>
                <a:cs typeface="+mn-lt"/>
              </a:rPr>
              <a:t>teacht</a:t>
            </a:r>
            <a:endParaRPr lang="en-US" sz="3600" b="1">
              <a:solidFill>
                <a:srgbClr val="C00000"/>
              </a:solidFill>
              <a:ea typeface="+mn-lt"/>
              <a:cs typeface="+mn-lt"/>
            </a:endParaRPr>
          </a:p>
          <a:p>
            <a:endParaRPr lang="en-US" sz="2800" dirty="0">
              <a:solidFill>
                <a:srgbClr val="C00000"/>
              </a:solidFill>
              <a:ea typeface="+mn-lt"/>
              <a:cs typeface="+mn-lt"/>
            </a:endParaRPr>
          </a:p>
          <a:p>
            <a:r>
              <a:rPr lang="ga-IE" sz="2800">
                <a:ea typeface="+mn-lt"/>
                <a:cs typeface="+mn-lt"/>
              </a:rPr>
              <a:t>Ceardlanna do: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ga-IE" sz="2800">
                <a:ea typeface="+mn-lt"/>
                <a:cs typeface="+mn-lt"/>
              </a:rPr>
              <a:t>Comhairleoirí Treorach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ga-IE" sz="2800" dirty="0">
                <a:ea typeface="+mn-lt"/>
                <a:cs typeface="+mn-lt"/>
              </a:rPr>
              <a:t>Mhúinteoirí atá ag tacú le Treoir trí Ghaeilge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ga-IE" sz="2800" dirty="0">
                <a:ea typeface="+mn-lt"/>
                <a:cs typeface="+mn-lt"/>
              </a:rPr>
              <a:t>An Pacáiste Eolais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ga-IE" sz="2800" dirty="0">
                <a:ea typeface="+mn-lt"/>
                <a:cs typeface="+mn-lt"/>
              </a:rPr>
              <a:t>Saoloibre.ie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ga-IE" sz="2800" dirty="0">
                <a:ea typeface="+mn-lt"/>
                <a:cs typeface="+mn-lt"/>
              </a:rPr>
              <a:t>Rang Eiseamláireach Treorach trí Ghaeilge</a:t>
            </a:r>
          </a:p>
        </p:txBody>
      </p:sp>
      <p:pic>
        <p:nvPicPr>
          <p:cNvPr id="2050" name="Picture 2" descr="Image">
            <a:extLst>
              <a:ext uri="{FF2B5EF4-FFF2-40B4-BE49-F238E27FC236}">
                <a16:creationId xmlns:a16="http://schemas.microsoft.com/office/drawing/2014/main" id="{75231B6A-EA79-9649-4228-216974B4A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236" y="1241778"/>
            <a:ext cx="5958539" cy="4366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6813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E8BD2-E8C3-3F7B-0F5B-AD8C2C9E0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500" y="2702525"/>
            <a:ext cx="3290887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ga-IE" sz="3600">
                <a:solidFill>
                  <a:schemeClr val="tx1"/>
                </a:solidFill>
                <a:latin typeface="+mj-lt"/>
                <a:cs typeface="+mj-cs"/>
              </a:rPr>
              <a:t>Comhthéacs na Treorach </a:t>
            </a:r>
            <a:br>
              <a:rPr lang="en-US" sz="3600" dirty="0">
                <a:latin typeface="+mj-lt"/>
                <a:cs typeface="+mj-cs"/>
              </a:rPr>
            </a:br>
            <a:endParaRPr lang="en-US" sz="3600">
              <a:solidFill>
                <a:schemeClr val="tx1"/>
              </a:solidFill>
              <a:latin typeface="+mj-lt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0534D1-788C-D0B2-E88E-33A80773C3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644" b="42891"/>
          <a:stretch/>
        </p:blipFill>
        <p:spPr>
          <a:xfrm>
            <a:off x="20" y="10"/>
            <a:ext cx="4252766" cy="1301037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05BE3A-D298-3FF4-8661-E211222DF0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3469" y="1786067"/>
            <a:ext cx="8195926" cy="4419470"/>
          </a:xfrm>
        </p:spPr>
        <p:txBody>
          <a:bodyPr vert="horz" lIns="91440" tIns="45720" rIns="91440" bIns="45720" rtlCol="0" anchor="ctr">
            <a:noAutofit/>
          </a:bodyPr>
          <a:lstStyle/>
          <a:p>
            <a:pPr indent="-228600">
              <a:lnSpc>
                <a:spcPct val="90000"/>
              </a:lnSpc>
            </a:pPr>
            <a:r>
              <a:rPr lang="ga-IE" sz="2400" dirty="0">
                <a:solidFill>
                  <a:schemeClr val="tx1"/>
                </a:solidFill>
                <a:latin typeface="+mn-lt"/>
                <a:cs typeface="+mn-cs"/>
              </a:rPr>
              <a:t>Gairmeacha le Gaeilge agus na hacmhainní as Gaeilge atá á bhforbairt don Treoir ag COGG agus Saoloibre.ie</a:t>
            </a:r>
            <a:endParaRPr lang="ga-IE" sz="2400">
              <a:solidFill>
                <a:schemeClr val="tx1"/>
              </a:solidFill>
              <a:latin typeface="+mn-lt"/>
              <a:ea typeface="Calibri"/>
              <a:cs typeface="Calibri"/>
            </a:endParaRPr>
          </a:p>
          <a:p>
            <a:pPr indent="-228600">
              <a:lnSpc>
                <a:spcPct val="90000"/>
              </a:lnSpc>
            </a:pPr>
            <a:r>
              <a:rPr lang="ga-IE" sz="2400" dirty="0">
                <a:solidFill>
                  <a:schemeClr val="tx1"/>
                </a:solidFill>
                <a:latin typeface="+mn-lt"/>
                <a:cs typeface="+mn-cs"/>
              </a:rPr>
              <a:t>Tá níos mó ná Gairmthreoir i gceist leis an téarma ‘Treoir’: tá trí ghné scartha ach </a:t>
            </a:r>
            <a:r>
              <a:rPr lang="ga-IE" sz="2400" err="1">
                <a:solidFill>
                  <a:schemeClr val="tx1"/>
                </a:solidFill>
                <a:latin typeface="+mn-lt"/>
                <a:cs typeface="+mn-cs"/>
              </a:rPr>
              <a:t>idirnasctha</a:t>
            </a:r>
            <a:r>
              <a:rPr lang="ga-IE" sz="2400" dirty="0">
                <a:solidFill>
                  <a:schemeClr val="tx1"/>
                </a:solidFill>
                <a:latin typeface="+mn-lt"/>
                <a:cs typeface="+mn-cs"/>
              </a:rPr>
              <a:t> i gceist:</a:t>
            </a:r>
            <a:endParaRPr lang="ga-IE" sz="2400">
              <a:solidFill>
                <a:schemeClr val="tx1"/>
              </a:solidFill>
              <a:latin typeface="+mn-lt"/>
              <a:ea typeface="Calibri"/>
              <a:cs typeface="Calibri"/>
            </a:endParaRPr>
          </a:p>
          <a:p>
            <a:pPr marL="514350" indent="-228600">
              <a:lnSpc>
                <a:spcPct val="90000"/>
              </a:lnSpc>
            </a:pPr>
            <a:r>
              <a:rPr lang="ga-IE" sz="2400" dirty="0">
                <a:solidFill>
                  <a:schemeClr val="tx1"/>
                </a:solidFill>
                <a:latin typeface="+mn-lt"/>
                <a:cs typeface="+mn-cs"/>
              </a:rPr>
              <a:t>Treoir oideachasúil    </a:t>
            </a:r>
            <a:endParaRPr lang="ga-IE" sz="2400">
              <a:solidFill>
                <a:schemeClr val="tx1"/>
              </a:solidFill>
              <a:latin typeface="+mn-lt"/>
              <a:ea typeface="Calibri"/>
              <a:cs typeface="Calibri"/>
            </a:endParaRPr>
          </a:p>
          <a:p>
            <a:pPr marL="514350" indent="-228600">
              <a:lnSpc>
                <a:spcPct val="90000"/>
              </a:lnSpc>
            </a:pPr>
            <a:r>
              <a:rPr lang="ga-IE" sz="2400" dirty="0">
                <a:solidFill>
                  <a:schemeClr val="tx1"/>
                </a:solidFill>
                <a:latin typeface="+mn-lt"/>
                <a:cs typeface="+mn-cs"/>
              </a:rPr>
              <a:t>Treoir phearsanta agus shóisialta</a:t>
            </a:r>
            <a:endParaRPr lang="ga-IE" sz="2400">
              <a:solidFill>
                <a:schemeClr val="tx1"/>
              </a:solidFill>
              <a:latin typeface="+mn-lt"/>
              <a:ea typeface="Calibri"/>
              <a:cs typeface="Calibri"/>
            </a:endParaRPr>
          </a:p>
          <a:p>
            <a:pPr marL="514350" indent="-228600">
              <a:lnSpc>
                <a:spcPct val="90000"/>
              </a:lnSpc>
            </a:pPr>
            <a:r>
              <a:rPr lang="ga-IE" sz="2400" dirty="0">
                <a:solidFill>
                  <a:schemeClr val="tx1"/>
                </a:solidFill>
                <a:latin typeface="+mn-lt"/>
                <a:cs typeface="+mn-cs"/>
              </a:rPr>
              <a:t>Gairmthreoir</a:t>
            </a:r>
            <a:endParaRPr lang="ga-IE" sz="2400">
              <a:solidFill>
                <a:schemeClr val="tx1"/>
              </a:solidFill>
              <a:latin typeface="+mn-lt"/>
              <a:ea typeface="Calibri"/>
              <a:cs typeface="Calibri"/>
            </a:endParaRPr>
          </a:p>
          <a:p>
            <a:pPr marL="0" indent="-228600">
              <a:lnSpc>
                <a:spcPct val="90000"/>
              </a:lnSpc>
            </a:pPr>
            <a:r>
              <a:rPr lang="ga-IE" sz="2400" dirty="0">
                <a:solidFill>
                  <a:schemeClr val="tx1"/>
                </a:solidFill>
                <a:latin typeface="+mn-lt"/>
                <a:cs typeface="+mn-cs"/>
              </a:rPr>
              <a:t>Sna </a:t>
            </a:r>
            <a:r>
              <a:rPr lang="ga-IE" sz="2400" dirty="0" err="1">
                <a:solidFill>
                  <a:schemeClr val="tx1"/>
                </a:solidFill>
                <a:latin typeface="+mn-lt"/>
                <a:cs typeface="+mn-cs"/>
              </a:rPr>
              <a:t>hiar</a:t>
            </a:r>
            <a:r>
              <a:rPr lang="ga-IE" sz="2400" dirty="0">
                <a:solidFill>
                  <a:schemeClr val="tx1"/>
                </a:solidFill>
                <a:latin typeface="+mn-lt"/>
                <a:cs typeface="+mn-cs"/>
              </a:rPr>
              <a:t>-bhunscoileanna bíonn treoir agus comhairleoireacht i gceist. Tugtar comhairleoireacht treorach (nó </a:t>
            </a:r>
            <a:r>
              <a:rPr lang="ga-IE" sz="2400" dirty="0" err="1">
                <a:solidFill>
                  <a:schemeClr val="tx1"/>
                </a:solidFill>
                <a:latin typeface="+mn-lt"/>
                <a:cs typeface="+mn-cs"/>
              </a:rPr>
              <a:t>guidance</a:t>
            </a:r>
            <a:r>
              <a:rPr lang="ga-IE" sz="24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ga-IE" sz="2400" dirty="0" err="1">
                <a:solidFill>
                  <a:schemeClr val="tx1"/>
                </a:solidFill>
                <a:latin typeface="+mn-lt"/>
                <a:cs typeface="+mn-cs"/>
              </a:rPr>
              <a:t>counselling</a:t>
            </a:r>
            <a:r>
              <a:rPr lang="ga-IE" sz="2400" dirty="0">
                <a:solidFill>
                  <a:schemeClr val="tx1"/>
                </a:solidFill>
                <a:latin typeface="+mn-lt"/>
                <a:cs typeface="+mn-cs"/>
              </a:rPr>
              <a:t>) air seo. Tugtar </a:t>
            </a:r>
            <a:r>
              <a:rPr lang="ga-IE" sz="2400" b="1" dirty="0">
                <a:solidFill>
                  <a:schemeClr val="tx1"/>
                </a:solidFill>
                <a:latin typeface="+mn-lt"/>
                <a:cs typeface="+mn-cs"/>
              </a:rPr>
              <a:t>Comhairleoirí Treorach </a:t>
            </a:r>
            <a:r>
              <a:rPr lang="ga-IE" sz="2400" dirty="0">
                <a:solidFill>
                  <a:schemeClr val="tx1"/>
                </a:solidFill>
                <a:latin typeface="+mn-lt"/>
                <a:cs typeface="+mn-cs"/>
              </a:rPr>
              <a:t>(agus ní </a:t>
            </a:r>
            <a:r>
              <a:rPr lang="ga-IE" sz="2400" dirty="0" err="1">
                <a:solidFill>
                  <a:schemeClr val="tx1"/>
                </a:solidFill>
                <a:latin typeface="+mn-lt"/>
                <a:cs typeface="+mn-cs"/>
              </a:rPr>
              <a:t>Gairmthreoraithe</a:t>
            </a:r>
            <a:r>
              <a:rPr lang="ga-IE" sz="2400" dirty="0">
                <a:solidFill>
                  <a:schemeClr val="tx1"/>
                </a:solidFill>
                <a:latin typeface="+mn-lt"/>
                <a:cs typeface="+mn-cs"/>
              </a:rPr>
              <a:t>) ar na daoine oilte cáilithe atá ag tabhairt faoin obair seo.</a:t>
            </a:r>
            <a:endParaRPr lang="ga-IE" sz="2400">
              <a:solidFill>
                <a:schemeClr val="tx1"/>
              </a:solidFill>
              <a:latin typeface="+mn-lt"/>
              <a:ea typeface="Calibri"/>
              <a:cs typeface="Calibri"/>
            </a:endParaRPr>
          </a:p>
          <a:p>
            <a:pPr marL="0" indent="-228600">
              <a:lnSpc>
                <a:spcPct val="90000"/>
              </a:lnSpc>
            </a:pPr>
            <a:endParaRPr lang="en-US" sz="1300">
              <a:solidFill>
                <a:schemeClr val="tx1"/>
              </a:solidFill>
              <a:latin typeface="+mn-lt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DA0E2C-5492-E1AF-3A03-712CE38554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en-US" sz="12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/>
                <a:ea typeface="+mn-ea"/>
                <a:cs typeface="+mn-cs"/>
              </a:rPr>
              <a:t>Tionól Forbartha, Gaeloideachas, 10.11.23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E9E249-7F09-6371-D45B-CA38C06C99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64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  <a:defRPr/>
            </a:pPr>
            <a:r>
              <a:rPr lang="en-US"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/>
                <a:cs typeface="+mn-cs"/>
              </a:rPr>
              <a:t>|    </a:t>
            </a:r>
            <a:fld id="{C735588B-D5E0-1F4B-8A34-91B7720C8E1F}" type="slidenum">
              <a:rPr lang="en-US"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/>
                <a:cs typeface="+mn-cs"/>
              </a:rPr>
              <a:pPr algn="r">
                <a:spcAft>
                  <a:spcPts val="600"/>
                </a:spcAft>
                <a:defRPr/>
              </a:pPr>
              <a:t>3</a:t>
            </a:fld>
            <a:endParaRPr lang="en-US" sz="1200" b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99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1735BF-FAB5-16A9-82DC-0A2F40EA2B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77250" y="6387482"/>
            <a:ext cx="9722419" cy="373489"/>
          </a:xfrm>
        </p:spPr>
        <p:txBody>
          <a:bodyPr/>
          <a:lstStyle/>
          <a:p>
            <a:r>
              <a:rPr lang="en-US" sz="900"/>
              <a:t>Tionól Forbartha, Gaeloideachas, 10.11.23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9912FC-B15B-6D68-D218-4EF8206D07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8844" y="6387779"/>
            <a:ext cx="736625" cy="373192"/>
          </a:xfrm>
        </p:spPr>
        <p:txBody>
          <a:bodyPr/>
          <a:lstStyle/>
          <a:p>
            <a:r>
              <a:rPr lang="en-US" sz="900" dirty="0"/>
              <a:t>|    </a:t>
            </a:r>
            <a:fld id="{C735588B-D5E0-1F4B-8A34-91B7720C8E1F}" type="slidenum">
              <a:rPr lang="en-US" sz="900" dirty="0" smtClean="0"/>
              <a:pPr/>
              <a:t>30</a:t>
            </a:fld>
            <a:endParaRPr lang="en-US" sz="9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0A2E92-8745-3699-F49D-36A16009120A}"/>
              </a:ext>
            </a:extLst>
          </p:cNvPr>
          <p:cNvSpPr txBox="1"/>
          <p:nvPr/>
        </p:nvSpPr>
        <p:spPr>
          <a:xfrm>
            <a:off x="449754" y="880959"/>
            <a:ext cx="5420942" cy="50167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ga-IE" sz="4000" b="1">
                <a:solidFill>
                  <a:srgbClr val="C00000"/>
                </a:solidFill>
                <a:ea typeface="+mn-lt"/>
                <a:cs typeface="+mn-lt"/>
              </a:rPr>
              <a:t>Fís don todhchaí</a:t>
            </a:r>
          </a:p>
          <a:p>
            <a:endParaRPr lang="en-US" sz="2800" dirty="0">
              <a:solidFill>
                <a:srgbClr val="C00000"/>
              </a:solidFill>
              <a:ea typeface="+mn-lt"/>
              <a:cs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ga-IE" sz="3200">
                <a:ea typeface="+mn-lt"/>
                <a:cs typeface="+mn-lt"/>
              </a:rPr>
              <a:t>Leagan dátheangach.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ga-IE" sz="3200" dirty="0">
                <a:ea typeface="+mn-lt"/>
                <a:cs typeface="+mn-lt"/>
              </a:rPr>
              <a:t>Suim a mhúscailt go forleathan.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ga-IE" sz="3200" dirty="0">
                <a:ea typeface="+mn-lt"/>
                <a:cs typeface="+mn-lt"/>
              </a:rPr>
              <a:t>Béim a chur ar na deiseanna agus ceiliúradh a dhéanamh orthu.</a:t>
            </a:r>
          </a:p>
          <a:p>
            <a:endParaRPr lang="en-US" sz="3200" dirty="0">
              <a:solidFill>
                <a:srgbClr val="C00000"/>
              </a:solidFill>
              <a:ea typeface="+mn-lt"/>
              <a:cs typeface="+mn-lt"/>
            </a:endParaRPr>
          </a:p>
          <a:p>
            <a:endParaRPr lang="en-US" sz="2800" dirty="0">
              <a:solidFill>
                <a:srgbClr val="C00000"/>
              </a:solidFill>
              <a:ea typeface="+mn-lt"/>
              <a:cs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E150F5-1605-D98F-BB82-285E7EC29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1871" y="1669912"/>
            <a:ext cx="5940804" cy="382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41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814285-0C51-37BF-74BA-DDBB5F75D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568" y="399342"/>
            <a:ext cx="6044443" cy="14954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ga-IE" sz="4000" dirty="0">
                <a:latin typeface="+mj-lt"/>
                <a:cs typeface="+mj-cs"/>
              </a:rPr>
              <a:t>Ceardlanna – Cláraigí anois!</a:t>
            </a:r>
          </a:p>
        </p:txBody>
      </p:sp>
      <p:sp>
        <p:nvSpPr>
          <p:cNvPr id="19" name="Content Placeholder 10">
            <a:extLst>
              <a:ext uri="{FF2B5EF4-FFF2-40B4-BE49-F238E27FC236}">
                <a16:creationId xmlns:a16="http://schemas.microsoft.com/office/drawing/2014/main" id="{15FB18EA-67A8-8A1A-D372-F9E4ED340E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569" y="1897067"/>
            <a:ext cx="6002110" cy="3729034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indent="-228600">
              <a:lnSpc>
                <a:spcPct val="90000"/>
              </a:lnSpc>
            </a:pPr>
            <a:r>
              <a:rPr lang="ga-IE" sz="3200" b="1" dirty="0">
                <a:solidFill>
                  <a:schemeClr val="tx1"/>
                </a:solidFill>
                <a:latin typeface="+mn-lt"/>
                <a:cs typeface="+mn-cs"/>
              </a:rPr>
              <a:t>21 Samhain, </a:t>
            </a:r>
            <a:r>
              <a:rPr lang="ga-IE" sz="3200" dirty="0">
                <a:solidFill>
                  <a:schemeClr val="tx1"/>
                </a:solidFill>
                <a:latin typeface="+mn-lt"/>
                <a:cs typeface="+mn-cs"/>
              </a:rPr>
              <a:t>Ionad Oideachais Chorcaí</a:t>
            </a:r>
            <a:endParaRPr lang="ga-IE" sz="3200" dirty="0">
              <a:solidFill>
                <a:schemeClr val="tx1"/>
              </a:solidFill>
              <a:latin typeface="+mn-lt"/>
              <a:cs typeface="Calibri"/>
            </a:endParaRPr>
          </a:p>
          <a:p>
            <a:pPr indent="-228600">
              <a:lnSpc>
                <a:spcPct val="90000"/>
              </a:lnSpc>
            </a:pPr>
            <a:r>
              <a:rPr lang="ga-IE" sz="3200" b="1" dirty="0">
                <a:solidFill>
                  <a:schemeClr val="tx1"/>
                </a:solidFill>
                <a:latin typeface="+mn-lt"/>
                <a:cs typeface="+mn-cs"/>
              </a:rPr>
              <a:t>5 Nollaig</a:t>
            </a:r>
            <a:r>
              <a:rPr lang="ga-IE" sz="3200" dirty="0">
                <a:solidFill>
                  <a:schemeClr val="tx1"/>
                </a:solidFill>
                <a:latin typeface="+mn-lt"/>
                <a:cs typeface="+mn-cs"/>
              </a:rPr>
              <a:t>, Óstán Galway </a:t>
            </a:r>
            <a:r>
              <a:rPr lang="ga-IE" sz="3200" dirty="0" err="1">
                <a:solidFill>
                  <a:schemeClr val="tx1"/>
                </a:solidFill>
                <a:latin typeface="+mn-lt"/>
                <a:cs typeface="+mn-cs"/>
              </a:rPr>
              <a:t>Bay</a:t>
            </a:r>
            <a:r>
              <a:rPr lang="ga-IE" sz="3200" dirty="0">
                <a:solidFill>
                  <a:schemeClr val="tx1"/>
                </a:solidFill>
                <a:latin typeface="+mn-lt"/>
                <a:cs typeface="+mn-cs"/>
              </a:rPr>
              <a:t>, Gaillimh</a:t>
            </a:r>
            <a:endParaRPr lang="ga-IE" sz="3200" dirty="0">
              <a:solidFill>
                <a:schemeClr val="tx1"/>
              </a:solidFill>
              <a:latin typeface="+mn-lt"/>
              <a:cs typeface="Calibri"/>
            </a:endParaRPr>
          </a:p>
          <a:p>
            <a:pPr indent="-228600">
              <a:lnSpc>
                <a:spcPct val="90000"/>
              </a:lnSpc>
            </a:pPr>
            <a:r>
              <a:rPr lang="ga-IE" sz="3200" b="1" dirty="0">
                <a:solidFill>
                  <a:schemeClr val="tx1"/>
                </a:solidFill>
                <a:latin typeface="+mn-lt"/>
                <a:cs typeface="+mn-cs"/>
              </a:rPr>
              <a:t>12 Nollaig</a:t>
            </a:r>
            <a:r>
              <a:rPr lang="ga-IE" sz="3200" dirty="0">
                <a:solidFill>
                  <a:schemeClr val="tx1"/>
                </a:solidFill>
                <a:latin typeface="+mn-lt"/>
                <a:cs typeface="+mn-cs"/>
              </a:rPr>
              <a:t>,  Ionad Oideachais na Carraige Duibhe, Baile Átha Cliath</a:t>
            </a:r>
            <a:endParaRPr lang="ga-IE" sz="3200" dirty="0">
              <a:solidFill>
                <a:schemeClr val="tx1"/>
              </a:solidFill>
              <a:latin typeface="+mn-lt"/>
              <a:cs typeface="Calibri"/>
            </a:endParaRPr>
          </a:p>
          <a:p>
            <a:pPr indent="-228600">
              <a:lnSpc>
                <a:spcPct val="90000"/>
              </a:lnSpc>
            </a:pPr>
            <a:r>
              <a:rPr lang="ga-IE" sz="3200" b="1" dirty="0">
                <a:solidFill>
                  <a:schemeClr val="tx1"/>
                </a:solidFill>
                <a:latin typeface="+mn-lt"/>
                <a:cs typeface="+mn-cs"/>
              </a:rPr>
              <a:t>6 Feabhra, </a:t>
            </a:r>
            <a:r>
              <a:rPr lang="ga-IE" sz="3200" dirty="0">
                <a:solidFill>
                  <a:schemeClr val="tx1"/>
                </a:solidFill>
                <a:latin typeface="+mn-lt"/>
                <a:cs typeface="+mn-cs"/>
              </a:rPr>
              <a:t>Óstán </a:t>
            </a:r>
            <a:r>
              <a:rPr lang="ga-IE" sz="3200" err="1">
                <a:solidFill>
                  <a:schemeClr val="tx1"/>
                </a:solidFill>
                <a:latin typeface="+mn-lt"/>
                <a:cs typeface="+mn-cs"/>
              </a:rPr>
              <a:t>Raidisson</a:t>
            </a:r>
            <a:r>
              <a:rPr lang="ga-IE" sz="32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ga-IE" sz="3200" err="1">
                <a:solidFill>
                  <a:schemeClr val="tx1"/>
                </a:solidFill>
                <a:latin typeface="+mn-lt"/>
                <a:cs typeface="+mn-cs"/>
              </a:rPr>
              <a:t>Blu</a:t>
            </a:r>
            <a:r>
              <a:rPr lang="ga-IE" sz="3200" dirty="0">
                <a:solidFill>
                  <a:schemeClr val="tx1"/>
                </a:solidFill>
                <a:latin typeface="+mn-lt"/>
                <a:cs typeface="+mn-cs"/>
              </a:rPr>
              <a:t>, Leitir Ceanainn</a:t>
            </a:r>
            <a:endParaRPr lang="ga-IE" sz="3200" dirty="0">
              <a:solidFill>
                <a:schemeClr val="tx1"/>
              </a:solidFill>
              <a:latin typeface="+mn-lt"/>
              <a:cs typeface="Calibri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2000" b="1" dirty="0">
              <a:solidFill>
                <a:schemeClr val="tx1"/>
              </a:solidFill>
              <a:latin typeface="+mn-lt"/>
              <a:cs typeface="Calibri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2800" b="1" dirty="0">
                <a:solidFill>
                  <a:schemeClr val="tx1"/>
                </a:solidFill>
                <a:latin typeface="+mn-lt"/>
                <a:cs typeface="Calibri"/>
              </a:rPr>
              <a:t>aoife@cogg.ie</a:t>
            </a:r>
            <a:endParaRPr lang="ga-IE" sz="2800" dirty="0">
              <a:solidFill>
                <a:schemeClr val="tx1"/>
              </a:solidFill>
              <a:latin typeface="+mn-lt"/>
              <a:cs typeface="Calibri"/>
            </a:endParaRPr>
          </a:p>
          <a:p>
            <a:pPr indent="-228600">
              <a:lnSpc>
                <a:spcPct val="90000"/>
              </a:lnSpc>
            </a:pPr>
            <a:endParaRPr lang="ga-IE" sz="3200" dirty="0">
              <a:solidFill>
                <a:schemeClr val="tx1"/>
              </a:solidFill>
              <a:latin typeface="+mn-lt"/>
              <a:cs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03FC4E-B3A7-6EC0-3B62-0A9AA26862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95473" y="6356350"/>
            <a:ext cx="381143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  <a:defRPr/>
            </a:pPr>
            <a:r>
              <a:rPr lang="en-US" sz="1200" b="0" kern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Tionól Forbartha, Gaeloideachas, 10.11.23</a:t>
            </a:r>
          </a:p>
        </p:txBody>
      </p:sp>
      <p:pic>
        <p:nvPicPr>
          <p:cNvPr id="7" name="Content Placeholder 6" descr="A poster with text and images&#10;&#10;Description automatically generated">
            <a:extLst>
              <a:ext uri="{FF2B5EF4-FFF2-40B4-BE49-F238E27FC236}">
                <a16:creationId xmlns:a16="http://schemas.microsoft.com/office/drawing/2014/main" id="{C4BF9B79-E56D-EC8C-A5C0-16D0641E22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3" b="4186"/>
          <a:stretch/>
        </p:blipFill>
        <p:spPr>
          <a:xfrm>
            <a:off x="7425217" y="338677"/>
            <a:ext cx="4484561" cy="6166546"/>
          </a:xfrm>
          <a:prstGeom prst="rect">
            <a:avLst/>
          </a:prstGeom>
          <a:effectLst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4B10CE-D977-E8EA-D87D-D6ECDED8C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  <a:defRPr/>
            </a:pPr>
            <a:r>
              <a:rPr lang="en-US" sz="1200" b="0">
                <a:solidFill>
                  <a:srgbClr val="FFFFFF"/>
                </a:solidFill>
                <a:latin typeface="Calibri" panose="020F0502020204030204"/>
                <a:cs typeface="+mn-cs"/>
              </a:rPr>
              <a:t>|    </a:t>
            </a:r>
            <a:fld id="{C735588B-D5E0-1F4B-8A34-91B7720C8E1F}" type="slidenum">
              <a:rPr lang="en-US" sz="1200" b="0">
                <a:solidFill>
                  <a:srgbClr val="FFFFFF"/>
                </a:solidFill>
                <a:latin typeface="Calibri" panose="020F0502020204030204"/>
                <a:cs typeface="+mn-cs"/>
              </a:rPr>
              <a:pPr algn="r">
                <a:spcAft>
                  <a:spcPts val="600"/>
                </a:spcAft>
                <a:defRPr/>
              </a:pPr>
              <a:t>31</a:t>
            </a:fld>
            <a:endParaRPr lang="en-US" sz="1200" b="0">
              <a:solidFill>
                <a:srgbClr val="FFFFFF"/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43878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4019E-31F3-A64A-BD11-8DD58D0AA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+mn-lt"/>
              </a:rPr>
              <a:t>Míle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buíochas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libh</a:t>
            </a:r>
            <a:r>
              <a:rPr lang="en-US" dirty="0">
                <a:latin typeface="+mn-lt"/>
              </a:rPr>
              <a:t>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F228E1-BD4A-144E-B5E6-13FBD9C02C6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800" b="1" dirty="0" err="1">
                <a:latin typeface="+mn-lt"/>
              </a:rPr>
              <a:t>Teagmháil</a:t>
            </a:r>
            <a:r>
              <a:rPr lang="en-US" sz="2800" b="1" dirty="0">
                <a:latin typeface="+mn-lt"/>
              </a:rPr>
              <a:t>:</a:t>
            </a:r>
          </a:p>
          <a:p>
            <a:endParaRPr lang="en-US" sz="1800" dirty="0"/>
          </a:p>
          <a:p>
            <a:pPr lvl="1"/>
            <a:endParaRPr lang="en-US" sz="1600" dirty="0">
              <a:solidFill>
                <a:schemeClr val="bg1"/>
              </a:solidFill>
            </a:endParaRPr>
          </a:p>
          <a:p>
            <a:pPr lvl="1"/>
            <a:r>
              <a:rPr lang="en-US" sz="1600" dirty="0">
                <a:solidFill>
                  <a:schemeClr val="bg1"/>
                </a:solidFill>
              </a:rPr>
              <a:t>Seán P Ó Briain </a:t>
            </a:r>
            <a:r>
              <a:rPr lang="en-US" sz="1600" dirty="0" err="1">
                <a:solidFill>
                  <a:schemeClr val="bg1"/>
                </a:solidFill>
              </a:rPr>
              <a:t>agus</a:t>
            </a:r>
            <a:r>
              <a:rPr lang="en-US" sz="1600" dirty="0">
                <a:solidFill>
                  <a:schemeClr val="bg1"/>
                </a:solidFill>
              </a:rPr>
              <a:t> Aoife Ní Shéaghdha</a:t>
            </a:r>
          </a:p>
          <a:p>
            <a:pPr lvl="1"/>
            <a:r>
              <a:rPr lang="en-US" sz="1600" dirty="0">
                <a:solidFill>
                  <a:schemeClr val="bg1"/>
                </a:solidFill>
              </a:rPr>
              <a:t>aoife@cogg.ie</a:t>
            </a:r>
          </a:p>
          <a:p>
            <a:pPr lvl="1"/>
            <a:endParaRPr lang="en-US" sz="1600" dirty="0">
              <a:solidFill>
                <a:schemeClr val="bg1"/>
              </a:solidFill>
            </a:endParaRPr>
          </a:p>
          <a:p>
            <a:endParaRPr lang="en-US" sz="1800" dirty="0">
              <a:latin typeface="+mn-lt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9367D-B033-A143-8DE0-907BBF003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Tionól Forbartha, Gaeloideachas, 10.11.23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4E1DDE-B355-454C-9454-D039492298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2A9B61-9CA3-433D-AE3A-A711F1AFDF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4777" y="6163033"/>
            <a:ext cx="1352656" cy="5979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090B8A8-FE4E-D1A0-3C83-C574CD321B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0858" y="812800"/>
            <a:ext cx="4866774" cy="4854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577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1AF977-6D8A-664A-65A4-15003C0EBE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33806" y="6345149"/>
            <a:ext cx="9014419" cy="3734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  <a:defRPr/>
            </a:pPr>
            <a:r>
              <a:rPr lang="en-US" sz="1200" b="0" kern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Tionól Forbartha, Gaeloideachas, 10.11.23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5F6DAD-9994-2433-9B9F-CE58DEC4CB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  <a:defRPr/>
            </a:pPr>
            <a:r>
              <a:rPr lang="en-US" sz="1200" b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t>|    </a:t>
            </a:r>
            <a:fld id="{C735588B-D5E0-1F4B-8A34-91B7720C8E1F}" type="slidenum">
              <a:rPr lang="en-US" sz="1200" b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algn="r">
                <a:spcAft>
                  <a:spcPts val="600"/>
                </a:spcAft>
                <a:defRPr/>
              </a:pPr>
              <a:t>4</a:t>
            </a:fld>
            <a:endParaRPr lang="en-US" sz="1200" b="0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25AA23-3136-A026-4AA5-2142689BE95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14777" y="150108"/>
            <a:ext cx="9471554" cy="11287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ga-IE" sz="3100" dirty="0">
                <a:solidFill>
                  <a:schemeClr val="tx1"/>
                </a:solidFill>
                <a:latin typeface="+mj-lt"/>
                <a:cs typeface="+mj-cs"/>
              </a:rPr>
              <a:t>Treoir chuí a chinntiú do scoláirí – Treoir Scoile Uile</a:t>
            </a:r>
            <a:endParaRPr lang="ga-IE" sz="3100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71565A-9E3E-D01A-CEB9-7C4C4311E61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4000" y="1272117"/>
            <a:ext cx="9201854" cy="465719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</a:pPr>
            <a:r>
              <a:rPr lang="en-US" sz="2000" dirty="0">
                <a:solidFill>
                  <a:schemeClr val="tx1"/>
                </a:solidFill>
                <a:latin typeface="+mn-lt"/>
                <a:cs typeface="+mn-cs"/>
              </a:rPr>
              <a:t> </a:t>
            </a:r>
            <a:r>
              <a:rPr lang="ga-IE" sz="2000" b="1" dirty="0">
                <a:solidFill>
                  <a:schemeClr val="tx1"/>
                </a:solidFill>
                <a:latin typeface="+mn-lt"/>
                <a:cs typeface="+mn-cs"/>
              </a:rPr>
              <a:t>Rochtain ar threoir ‘chuí’ In Alt 9c den Acht Oideachais (1998</a:t>
            </a:r>
            <a:r>
              <a:rPr lang="ga-IE" sz="2000" dirty="0">
                <a:solidFill>
                  <a:schemeClr val="tx1"/>
                </a:solidFill>
                <a:latin typeface="+mn-lt"/>
                <a:cs typeface="+mn-cs"/>
              </a:rPr>
              <a:t>) – ní mór do scoileanna na hacmhainní atá ar fáil aici chun rochtain ar threoir chuí </a:t>
            </a:r>
            <a:r>
              <a:rPr lang="ga-IE" sz="2000" b="1" dirty="0">
                <a:solidFill>
                  <a:schemeClr val="tx1"/>
                </a:solidFill>
                <a:latin typeface="+mn-lt"/>
                <a:cs typeface="+mn-cs"/>
              </a:rPr>
              <a:t>a chinntiú </a:t>
            </a:r>
            <a:r>
              <a:rPr lang="ga-IE" sz="2000" dirty="0">
                <a:solidFill>
                  <a:schemeClr val="tx1"/>
                </a:solidFill>
                <a:latin typeface="+mn-lt"/>
                <a:cs typeface="+mn-cs"/>
              </a:rPr>
              <a:t>do scoláirí chun cabhrú leo lena roghanna oideachais agus gairme. </a:t>
            </a:r>
            <a:endParaRPr lang="ga-IE" sz="2000">
              <a:solidFill>
                <a:schemeClr val="tx1"/>
              </a:solidFill>
              <a:latin typeface="+mn-lt"/>
              <a:ea typeface="Calibri"/>
              <a:cs typeface="Calibri"/>
            </a:endParaRPr>
          </a:p>
          <a:p>
            <a:pPr indent="-228600">
              <a:lnSpc>
                <a:spcPct val="90000"/>
              </a:lnSpc>
            </a:pPr>
            <a:r>
              <a:rPr lang="ga-IE" sz="2000" dirty="0">
                <a:solidFill>
                  <a:schemeClr val="tx1"/>
                </a:solidFill>
                <a:latin typeface="+mn-lt"/>
                <a:cs typeface="+mn-cs"/>
              </a:rPr>
              <a:t> Tagraíonn treoir i scoileanna do </a:t>
            </a:r>
            <a:r>
              <a:rPr lang="ga-IE" sz="2000" b="1" dirty="0">
                <a:solidFill>
                  <a:schemeClr val="tx1"/>
                </a:solidFill>
                <a:latin typeface="+mn-lt"/>
                <a:cs typeface="+mn-cs"/>
              </a:rPr>
              <a:t>raon </a:t>
            </a:r>
            <a:r>
              <a:rPr lang="ga-IE" sz="2000" b="1" err="1">
                <a:solidFill>
                  <a:schemeClr val="tx1"/>
                </a:solidFill>
                <a:latin typeface="+mn-lt"/>
                <a:cs typeface="+mn-cs"/>
              </a:rPr>
              <a:t>eispéiris</a:t>
            </a:r>
            <a:r>
              <a:rPr lang="ga-IE" sz="2000" b="1" dirty="0">
                <a:solidFill>
                  <a:schemeClr val="tx1"/>
                </a:solidFill>
                <a:latin typeface="+mn-lt"/>
                <a:cs typeface="+mn-cs"/>
              </a:rPr>
              <a:t> foghlama </a:t>
            </a:r>
            <a:r>
              <a:rPr lang="ga-IE" sz="2000" dirty="0">
                <a:solidFill>
                  <a:schemeClr val="tx1"/>
                </a:solidFill>
                <a:latin typeface="+mn-lt"/>
                <a:cs typeface="+mn-cs"/>
              </a:rPr>
              <a:t>a chuirtear ar fáil agus a chuidíonn le scoláirí </a:t>
            </a:r>
            <a:r>
              <a:rPr lang="ga-IE" sz="2000" b="1" dirty="0">
                <a:solidFill>
                  <a:schemeClr val="tx1"/>
                </a:solidFill>
                <a:latin typeface="+mn-lt"/>
                <a:cs typeface="+mn-cs"/>
              </a:rPr>
              <a:t>scileanna </a:t>
            </a:r>
            <a:r>
              <a:rPr lang="ga-IE" sz="2000" b="1" err="1">
                <a:solidFill>
                  <a:schemeClr val="tx1"/>
                </a:solidFill>
                <a:latin typeface="+mn-lt"/>
                <a:cs typeface="+mn-cs"/>
              </a:rPr>
              <a:t>féinbhainistíochta</a:t>
            </a:r>
            <a:r>
              <a:rPr lang="ga-IE" sz="20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ga-IE" sz="2000" dirty="0">
                <a:solidFill>
                  <a:schemeClr val="tx1"/>
                </a:solidFill>
                <a:latin typeface="+mn-lt"/>
                <a:cs typeface="+mn-cs"/>
              </a:rPr>
              <a:t>a fhorbairt as a dtiocfaidh </a:t>
            </a:r>
            <a:r>
              <a:rPr lang="ga-IE" sz="2000" b="1" dirty="0">
                <a:solidFill>
                  <a:schemeClr val="tx1"/>
                </a:solidFill>
                <a:latin typeface="+mn-lt"/>
                <a:cs typeface="+mn-cs"/>
              </a:rPr>
              <a:t>roghanna agus cinntí éifeachtacha </a:t>
            </a:r>
            <a:r>
              <a:rPr lang="ga-IE" sz="2000" dirty="0">
                <a:solidFill>
                  <a:schemeClr val="tx1"/>
                </a:solidFill>
                <a:latin typeface="+mn-lt"/>
                <a:cs typeface="+mn-cs"/>
              </a:rPr>
              <a:t>faoina saol.</a:t>
            </a:r>
            <a:endParaRPr lang="ga-IE" sz="2000">
              <a:solidFill>
                <a:schemeClr val="tx1"/>
              </a:solidFill>
              <a:latin typeface="+mn-lt"/>
              <a:ea typeface="Calibri"/>
              <a:cs typeface="Calibri"/>
            </a:endParaRPr>
          </a:p>
          <a:p>
            <a:pPr indent="-228600">
              <a:lnSpc>
                <a:spcPct val="90000"/>
              </a:lnSpc>
            </a:pPr>
            <a:r>
              <a:rPr lang="ga-IE" sz="2000" b="1" dirty="0">
                <a:solidFill>
                  <a:schemeClr val="tx1"/>
                </a:solidFill>
                <a:latin typeface="+mn-lt"/>
                <a:cs typeface="+mn-cs"/>
              </a:rPr>
              <a:t>Treoir Scoile Uile: De ghnáth ní bhíonn ach comhairleoir treorach amháin i ngach scoil. </a:t>
            </a:r>
            <a:r>
              <a:rPr lang="ga-IE" sz="2000" dirty="0">
                <a:solidFill>
                  <a:schemeClr val="tx1"/>
                </a:solidFill>
                <a:latin typeface="+mn-lt"/>
                <a:cs typeface="+mn-cs"/>
              </a:rPr>
              <a:t>Ní féidir léi/leis freastal ar riachtanais gach scoláire. Tá gá le tacaíocht agus comhoibriú. Is gníomhaíocht scoile uile í an treoir. Ní mór foireann a chur le chéile chun </a:t>
            </a:r>
            <a:r>
              <a:rPr lang="ga-IE" sz="2000" b="1" dirty="0">
                <a:solidFill>
                  <a:schemeClr val="tx1"/>
                </a:solidFill>
                <a:latin typeface="+mn-lt"/>
                <a:cs typeface="+mn-cs"/>
              </a:rPr>
              <a:t>plean Treorach Scoile Uile </a:t>
            </a:r>
            <a:r>
              <a:rPr lang="ga-IE" sz="2000" dirty="0">
                <a:solidFill>
                  <a:schemeClr val="tx1"/>
                </a:solidFill>
                <a:latin typeface="+mn-lt"/>
                <a:cs typeface="+mn-cs"/>
              </a:rPr>
              <a:t>a dhearadh go </a:t>
            </a:r>
            <a:r>
              <a:rPr lang="ga-IE" sz="2000" err="1">
                <a:solidFill>
                  <a:schemeClr val="tx1"/>
                </a:solidFill>
                <a:latin typeface="+mn-lt"/>
                <a:cs typeface="+mn-cs"/>
              </a:rPr>
              <a:t>comhoibríoch</a:t>
            </a:r>
            <a:r>
              <a:rPr lang="ga-IE" sz="2000" dirty="0">
                <a:solidFill>
                  <a:schemeClr val="tx1"/>
                </a:solidFill>
                <a:latin typeface="+mn-lt"/>
                <a:cs typeface="+mn-cs"/>
              </a:rPr>
              <a:t>. </a:t>
            </a:r>
            <a:endParaRPr lang="ga-IE" sz="2000">
              <a:solidFill>
                <a:schemeClr val="tx1"/>
              </a:solidFill>
              <a:latin typeface="+mn-lt"/>
              <a:ea typeface="Calibri"/>
              <a:cs typeface="Calibri"/>
            </a:endParaRPr>
          </a:p>
          <a:p>
            <a:pPr indent="-228600">
              <a:lnSpc>
                <a:spcPct val="90000"/>
              </a:lnSpc>
            </a:pPr>
            <a:r>
              <a:rPr lang="ga-IE" sz="2000" dirty="0">
                <a:solidFill>
                  <a:schemeClr val="tx1"/>
                </a:solidFill>
                <a:latin typeface="+mn-lt"/>
                <a:cs typeface="+mn-cs"/>
              </a:rPr>
              <a:t>Tá sé tábhachtach go n-aithníonn gach ball foirne go bhfuil an treoir fite fuaite i ngach gné de shaol na scoile. </a:t>
            </a:r>
            <a:endParaRPr lang="ga-IE" sz="2000">
              <a:solidFill>
                <a:schemeClr val="tx1"/>
              </a:solidFill>
              <a:latin typeface="+mn-lt"/>
              <a:ea typeface="Calibri"/>
              <a:cs typeface="Calibri"/>
            </a:endParaRPr>
          </a:p>
          <a:p>
            <a:pPr indent="-228600">
              <a:lnSpc>
                <a:spcPct val="90000"/>
              </a:lnSpc>
            </a:pPr>
            <a:r>
              <a:rPr lang="ga-IE" sz="2000" dirty="0">
                <a:solidFill>
                  <a:schemeClr val="tx1"/>
                </a:solidFill>
                <a:latin typeface="+mn-lt"/>
                <a:cs typeface="+mn-cs"/>
              </a:rPr>
              <a:t>Ní mór Foireann Tacaíochta Scoláirí  - foireann tréadchúraim – a bhunú i ngach scoil.</a:t>
            </a:r>
            <a:endParaRPr lang="ga-IE" sz="2000">
              <a:solidFill>
                <a:schemeClr val="tx1"/>
              </a:solidFill>
              <a:latin typeface="+mn-lt"/>
              <a:ea typeface="Calibri"/>
              <a:cs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CE1463-8510-2430-C35B-CCBD36797A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160" r="10982" b="1"/>
          <a:stretch/>
        </p:blipFill>
        <p:spPr>
          <a:xfrm>
            <a:off x="9653923" y="1815352"/>
            <a:ext cx="2285498" cy="2217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27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34EF21-893A-4092-1F34-4F0E7C5456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  <a:defRPr/>
            </a:pPr>
            <a:r>
              <a:rPr lang="en-US" sz="1200" b="0" kern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Tionól Forbartha, Gaeloideachas, 10.11.23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068CD-7714-9E42-FB8A-5A5FD90CFD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  <a:defRPr/>
            </a:pPr>
            <a:r>
              <a:rPr lang="en-US" sz="1200" b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t>|    </a:t>
            </a:r>
            <a:fld id="{C735588B-D5E0-1F4B-8A34-91B7720C8E1F}" type="slidenum">
              <a:rPr lang="en-US" sz="1200" b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algn="r">
                <a:spcAft>
                  <a:spcPts val="600"/>
                </a:spcAft>
                <a:defRPr/>
              </a:pPr>
              <a:t>5</a:t>
            </a:fld>
            <a:endParaRPr lang="en-US" sz="1200" b="0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8BE88C-16C3-126A-6772-0394543CFC9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58333" y="375885"/>
            <a:ext cx="8088665" cy="11287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500">
                <a:solidFill>
                  <a:schemeClr val="tx1"/>
                </a:solidFill>
                <a:latin typeface="+mj-lt"/>
                <a:cs typeface="+mj-cs"/>
              </a:rPr>
              <a:t>An Treoir trí Ghaeilge: Dúshláin agus Deiseanna: Earcaíocht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9DAB0-A5EA-17AF-B924-7BCDD0F4B78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36222" y="1441450"/>
            <a:ext cx="8185854" cy="447375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</a:pPr>
            <a:r>
              <a:rPr lang="ga-IE" sz="2000" dirty="0">
                <a:solidFill>
                  <a:schemeClr val="tx1"/>
                </a:solidFill>
                <a:latin typeface="+mn-lt"/>
                <a:cs typeface="+mn-cs"/>
              </a:rPr>
              <a:t>Tá ganntanas Comhairleoirí treorach ann, gan trácht ar chomhairleoirí treorach a bhfuil Gaeilge acu</a:t>
            </a:r>
            <a:endParaRPr lang="ga-IE" sz="2000" dirty="0">
              <a:solidFill>
                <a:schemeClr val="tx1"/>
              </a:solidFill>
              <a:latin typeface="+mn-lt"/>
              <a:cs typeface="Calibri"/>
            </a:endParaRPr>
          </a:p>
          <a:p>
            <a:pPr indent="-228600">
              <a:lnSpc>
                <a:spcPct val="90000"/>
              </a:lnSpc>
            </a:pPr>
            <a:r>
              <a:rPr lang="ga-IE" sz="2000" dirty="0">
                <a:solidFill>
                  <a:schemeClr val="tx1"/>
                </a:solidFill>
                <a:latin typeface="+mn-lt"/>
                <a:cs typeface="+mn-cs"/>
              </a:rPr>
              <a:t>Go hoifigiúil ba chóir go mbeadh cáilíocht mhúinteoireachta agus cáilíocht mar chomhairleoir treorach ag an duine atá á fhostú in iar-bhunscoileanna </a:t>
            </a:r>
            <a:endParaRPr lang="ga-IE" sz="2000" dirty="0">
              <a:solidFill>
                <a:schemeClr val="tx1"/>
              </a:solidFill>
              <a:latin typeface="+mn-lt"/>
              <a:cs typeface="Calibri"/>
            </a:endParaRPr>
          </a:p>
          <a:p>
            <a:pPr indent="-228600">
              <a:lnSpc>
                <a:spcPct val="90000"/>
              </a:lnSpc>
            </a:pPr>
            <a:r>
              <a:rPr lang="ga-IE" sz="2000" dirty="0">
                <a:solidFill>
                  <a:schemeClr val="tx1"/>
                </a:solidFill>
                <a:latin typeface="+mn-lt"/>
                <a:cs typeface="+mn-cs"/>
              </a:rPr>
              <a:t>Iarracht á déanamh ag DCU cúrsaí </a:t>
            </a:r>
            <a:r>
              <a:rPr lang="ga-IE" sz="2000" dirty="0" err="1">
                <a:solidFill>
                  <a:schemeClr val="tx1"/>
                </a:solidFill>
                <a:latin typeface="+mn-lt"/>
                <a:cs typeface="+mn-cs"/>
              </a:rPr>
              <a:t>for</a:t>
            </a:r>
            <a:r>
              <a:rPr lang="ga-IE" sz="2000" dirty="0">
                <a:solidFill>
                  <a:schemeClr val="tx1"/>
                </a:solidFill>
                <a:latin typeface="+mn-lt"/>
                <a:cs typeface="+mn-cs"/>
              </a:rPr>
              <a:t>-rochtana (‘</a:t>
            </a:r>
            <a:r>
              <a:rPr lang="ga-IE" sz="2000" dirty="0" err="1">
                <a:solidFill>
                  <a:schemeClr val="tx1"/>
                </a:solidFill>
                <a:latin typeface="+mn-lt"/>
                <a:cs typeface="+mn-cs"/>
              </a:rPr>
              <a:t>outreach</a:t>
            </a:r>
            <a:r>
              <a:rPr lang="ga-IE" sz="2000" dirty="0">
                <a:solidFill>
                  <a:schemeClr val="tx1"/>
                </a:solidFill>
                <a:latin typeface="+mn-lt"/>
                <a:cs typeface="+mn-cs"/>
              </a:rPr>
              <a:t>’) a chur ar fáil – i Sligeach agus i gCill Chainnigh, mar shampla</a:t>
            </a:r>
            <a:endParaRPr lang="ga-IE" sz="2000" dirty="0">
              <a:solidFill>
                <a:schemeClr val="tx1"/>
              </a:solidFill>
              <a:latin typeface="+mn-lt"/>
              <a:cs typeface="Calibri"/>
            </a:endParaRPr>
          </a:p>
          <a:p>
            <a:pPr indent="-228600">
              <a:lnSpc>
                <a:spcPct val="90000"/>
              </a:lnSpc>
            </a:pPr>
            <a:r>
              <a:rPr lang="ga-IE" sz="2000" dirty="0">
                <a:solidFill>
                  <a:schemeClr val="tx1"/>
                </a:solidFill>
                <a:latin typeface="+mn-lt"/>
                <a:cs typeface="+mn-cs"/>
              </a:rPr>
              <a:t>Más scoil bheag Ghaeltachta atá i gceist b’fhéidir nach bhfuil ach cúpla uair an chloig oibre ann don Chomhairleoir Treorach. Arbh fhiú do scoileanna comhairleoir treorach a roinnt?</a:t>
            </a:r>
            <a:endParaRPr lang="ga-IE" sz="2000" dirty="0">
              <a:solidFill>
                <a:schemeClr val="tx1"/>
              </a:solidFill>
              <a:latin typeface="+mn-lt"/>
              <a:cs typeface="Calibri"/>
            </a:endParaRPr>
          </a:p>
          <a:p>
            <a:pPr indent="-228600">
              <a:lnSpc>
                <a:spcPct val="90000"/>
              </a:lnSpc>
            </a:pPr>
            <a:r>
              <a:rPr lang="ga-IE" sz="2000" dirty="0">
                <a:solidFill>
                  <a:schemeClr val="tx1"/>
                </a:solidFill>
                <a:latin typeface="+mn-lt"/>
                <a:cs typeface="+mn-cs"/>
              </a:rPr>
              <a:t>B’fhiú do scoil iarraidh ar bhall foirne an cúrsa treorach a dhéanamh agus cabhrú leis na costais, ar choinníoll go bhfanfadh an duine sin ag obair sa scoil ar feadh roinnt blianta.</a:t>
            </a:r>
            <a:endParaRPr lang="ga-IE" sz="2000" dirty="0">
              <a:solidFill>
                <a:schemeClr val="tx1"/>
              </a:solidFill>
              <a:latin typeface="+mn-lt"/>
              <a:cs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65C36C-1614-8A5B-F8A8-8BF03C6826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" r="1990" b="2"/>
          <a:stretch/>
        </p:blipFill>
        <p:spPr>
          <a:xfrm>
            <a:off x="8955232" y="1815352"/>
            <a:ext cx="3111188" cy="3015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158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84DF55BE-B4AB-4BA1-BDE1-E9F7FB3F1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DFC209-F15F-E5B6-F2B7-31AD94B13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582" y="130356"/>
            <a:ext cx="9297389" cy="168463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ga-IE" sz="4000" dirty="0">
                <a:solidFill>
                  <a:schemeClr val="tx1"/>
                </a:solidFill>
                <a:latin typeface="+mj-lt"/>
                <a:cs typeface="+mj-cs"/>
              </a:rPr>
              <a:t>Acmhainní Treorach trí Ghaeilge</a:t>
            </a:r>
            <a:endParaRPr lang="ga-IE" sz="4000" dirty="0">
              <a:solidFill>
                <a:schemeClr val="tx1"/>
              </a:solidFill>
              <a:latin typeface="+mj-lt"/>
              <a:cs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CD91A4-2B9C-C57F-A197-C9847977F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424" y="1718124"/>
            <a:ext cx="7872166" cy="4381995"/>
          </a:xfrm>
        </p:spPr>
        <p:txBody>
          <a:bodyPr vert="horz" lIns="91440" tIns="45720" rIns="91440" bIns="45720" rtlCol="0" anchor="t">
            <a:noAutofit/>
          </a:bodyPr>
          <a:lstStyle/>
          <a:p>
            <a:pPr indent="-228600">
              <a:lnSpc>
                <a:spcPct val="90000"/>
              </a:lnSpc>
            </a:pPr>
            <a:r>
              <a:rPr lang="ga-IE" sz="2400" b="1" dirty="0">
                <a:solidFill>
                  <a:schemeClr val="tx1"/>
                </a:solidFill>
                <a:latin typeface="+mn-lt"/>
                <a:cs typeface="+mn-cs"/>
              </a:rPr>
              <a:t>CareersPortal.ie </a:t>
            </a:r>
            <a:r>
              <a:rPr lang="ga-IE" sz="2400" dirty="0">
                <a:solidFill>
                  <a:schemeClr val="tx1"/>
                </a:solidFill>
                <a:latin typeface="+mn-lt"/>
                <a:cs typeface="+mn-cs"/>
              </a:rPr>
              <a:t>– Is féidir cuid mhaith den suíomh Béarla a aistriú go Gaeilge ach cnaipe ‘Change Language’ (an 11ú bosca ar bharr an scáileáin) a bhrú agus an teanga Gaeilge a roghnú</a:t>
            </a:r>
            <a:endParaRPr lang="ga-IE" sz="2400" dirty="0">
              <a:solidFill>
                <a:schemeClr val="tx1"/>
              </a:solidFill>
              <a:latin typeface="+mn-lt"/>
              <a:cs typeface="Calibri"/>
            </a:endParaRPr>
          </a:p>
          <a:p>
            <a:pPr indent="-228600">
              <a:lnSpc>
                <a:spcPct val="90000"/>
              </a:lnSpc>
            </a:pPr>
            <a:r>
              <a:rPr lang="ga-IE" sz="2400" dirty="0">
                <a:solidFill>
                  <a:schemeClr val="tx1"/>
                </a:solidFill>
                <a:latin typeface="+mn-lt"/>
                <a:cs typeface="+mn-cs"/>
              </a:rPr>
              <a:t>Leanfar le </a:t>
            </a:r>
            <a:r>
              <a:rPr lang="ga-IE" sz="2400" b="1" dirty="0">
                <a:solidFill>
                  <a:schemeClr val="tx1"/>
                </a:solidFill>
                <a:latin typeface="+mn-lt"/>
                <a:cs typeface="+mn-cs"/>
              </a:rPr>
              <a:t>Saoloibre.ie </a:t>
            </a:r>
            <a:r>
              <a:rPr lang="ga-IE" sz="2400" dirty="0">
                <a:solidFill>
                  <a:schemeClr val="tx1"/>
                </a:solidFill>
                <a:latin typeface="+mn-lt"/>
                <a:cs typeface="+mn-cs"/>
              </a:rPr>
              <a:t>a fhorbairt – eolas, tástálacha agus acmhainní breise ann ag díriú go speisialta ar scoileanna lán-Ghaeilge agus scoláirí a bhfuil Gaeilge acu</a:t>
            </a:r>
            <a:endParaRPr lang="ga-IE" sz="2400" dirty="0">
              <a:solidFill>
                <a:schemeClr val="tx1"/>
              </a:solidFill>
              <a:latin typeface="+mn-lt"/>
              <a:cs typeface="Calibri"/>
            </a:endParaRPr>
          </a:p>
          <a:p>
            <a:pPr indent="-228600">
              <a:lnSpc>
                <a:spcPct val="90000"/>
              </a:lnSpc>
            </a:pPr>
            <a:r>
              <a:rPr lang="ga-IE" sz="2400" b="1" dirty="0">
                <a:solidFill>
                  <a:schemeClr val="tx1"/>
                </a:solidFill>
                <a:latin typeface="+mn-lt"/>
                <a:cs typeface="+mn-cs"/>
              </a:rPr>
              <a:t>COGG – An Tairseach </a:t>
            </a:r>
            <a:r>
              <a:rPr lang="ga-IE" sz="2400" dirty="0">
                <a:solidFill>
                  <a:schemeClr val="tx1"/>
                </a:solidFill>
                <a:latin typeface="+mn-lt"/>
                <a:cs typeface="+mn-cs"/>
              </a:rPr>
              <a:t>agus </a:t>
            </a:r>
            <a:r>
              <a:rPr lang="ga-IE" sz="2400" b="1" dirty="0">
                <a:solidFill>
                  <a:schemeClr val="tx1"/>
                </a:solidFill>
                <a:latin typeface="+mn-lt"/>
                <a:cs typeface="+mn-cs"/>
              </a:rPr>
              <a:t>Pacáiste</a:t>
            </a:r>
            <a:r>
              <a:rPr lang="ga-IE" sz="2400" dirty="0">
                <a:solidFill>
                  <a:schemeClr val="tx1"/>
                </a:solidFill>
                <a:latin typeface="+mn-lt"/>
                <a:cs typeface="+mn-cs"/>
              </a:rPr>
              <a:t> nua (Aoife a léireoidh an pacáiste ar ball!)</a:t>
            </a:r>
            <a:endParaRPr lang="en-GB" sz="2400" dirty="0">
              <a:solidFill>
                <a:schemeClr val="tx1"/>
              </a:solidFill>
              <a:latin typeface="+mn-lt"/>
              <a:cs typeface="+mn-cs"/>
            </a:endParaRPr>
          </a:p>
          <a:p>
            <a:pPr indent="-228600">
              <a:lnSpc>
                <a:spcPct val="90000"/>
              </a:lnSpc>
            </a:pPr>
            <a:r>
              <a:rPr lang="en-GB" sz="2400" b="1" dirty="0" err="1">
                <a:solidFill>
                  <a:schemeClr val="tx1"/>
                </a:solidFill>
                <a:latin typeface="+mn-lt"/>
                <a:cs typeface="+mn-cs"/>
              </a:rPr>
              <a:t>Foghlaim</a:t>
            </a:r>
            <a:r>
              <a:rPr lang="en-GB" sz="2400" b="1" dirty="0">
                <a:solidFill>
                  <a:schemeClr val="tx1"/>
                </a:solidFill>
                <a:latin typeface="+mn-lt"/>
                <a:cs typeface="+mn-cs"/>
              </a:rPr>
              <a:t> TG4 </a:t>
            </a:r>
            <a:r>
              <a:rPr lang="en-GB" sz="2400" dirty="0">
                <a:solidFill>
                  <a:schemeClr val="tx1"/>
                </a:solidFill>
                <a:latin typeface="+mn-lt"/>
                <a:cs typeface="+mn-cs"/>
              </a:rPr>
              <a:t>– </a:t>
            </a:r>
            <a:r>
              <a:rPr lang="en-GB" sz="2400" dirty="0" err="1">
                <a:solidFill>
                  <a:schemeClr val="tx1"/>
                </a:solidFill>
                <a:latin typeface="+mn-lt"/>
                <a:cs typeface="+mn-cs"/>
              </a:rPr>
              <a:t>Gairm</a:t>
            </a:r>
            <a:r>
              <a:rPr lang="en-GB" sz="24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+mn-lt"/>
                <a:cs typeface="+mn-cs"/>
              </a:rPr>
              <a:t>sna</a:t>
            </a:r>
            <a:r>
              <a:rPr lang="en-GB" sz="24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+mn-lt"/>
                <a:cs typeface="+mn-cs"/>
              </a:rPr>
              <a:t>Meáin</a:t>
            </a:r>
            <a:r>
              <a:rPr lang="en-GB" sz="2400" dirty="0">
                <a:solidFill>
                  <a:schemeClr val="tx1"/>
                </a:solidFill>
                <a:latin typeface="+mn-lt"/>
                <a:cs typeface="+mn-cs"/>
              </a:rPr>
              <a:t> &amp; </a:t>
            </a:r>
            <a:r>
              <a:rPr lang="en-GB" sz="2400" dirty="0" err="1">
                <a:solidFill>
                  <a:schemeClr val="tx1"/>
                </a:solidFill>
                <a:latin typeface="+mn-lt"/>
                <a:cs typeface="+mn-cs"/>
              </a:rPr>
              <a:t>Tabhair</a:t>
            </a:r>
            <a:r>
              <a:rPr lang="en-GB" sz="2400" dirty="0">
                <a:solidFill>
                  <a:schemeClr val="tx1"/>
                </a:solidFill>
                <a:latin typeface="+mn-lt"/>
                <a:cs typeface="+mn-cs"/>
              </a:rPr>
              <a:t> Aire </a:t>
            </a:r>
            <a:r>
              <a:rPr lang="en-GB" sz="2400" dirty="0" err="1">
                <a:solidFill>
                  <a:schemeClr val="tx1"/>
                </a:solidFill>
                <a:latin typeface="+mn-lt"/>
                <a:cs typeface="+mn-cs"/>
              </a:rPr>
              <a:t>Duit</a:t>
            </a:r>
            <a:r>
              <a:rPr lang="en-GB" sz="2400" dirty="0">
                <a:solidFill>
                  <a:schemeClr val="tx1"/>
                </a:solidFill>
                <a:latin typeface="+mn-lt"/>
                <a:cs typeface="+mn-cs"/>
              </a:rPr>
              <a:t> Féin</a:t>
            </a:r>
            <a:endParaRPr lang="ga-IE" sz="2400" dirty="0">
              <a:solidFill>
                <a:schemeClr val="tx1"/>
              </a:solidFill>
              <a:latin typeface="+mn-lt"/>
              <a:cs typeface="Calibri"/>
            </a:endParaRPr>
          </a:p>
          <a:p>
            <a:pPr indent="-228600">
              <a:lnSpc>
                <a:spcPct val="90000"/>
              </a:lnSpc>
            </a:pPr>
            <a:r>
              <a:rPr lang="ga-IE" sz="2400" dirty="0">
                <a:solidFill>
                  <a:schemeClr val="tx1"/>
                </a:solidFill>
                <a:latin typeface="+mn-lt"/>
                <a:cs typeface="+mn-cs"/>
              </a:rPr>
              <a:t>An Roinn Oideachais: ‘Treoirchomhairliú i Scoileanna’ agus Oide.ie</a:t>
            </a:r>
            <a:endParaRPr lang="ga-IE" sz="2400" dirty="0">
              <a:solidFill>
                <a:schemeClr val="tx1"/>
              </a:solidFill>
              <a:latin typeface="+mn-lt"/>
              <a:cs typeface="Calibri"/>
            </a:endParaRPr>
          </a:p>
        </p:txBody>
      </p:sp>
      <p:pic>
        <p:nvPicPr>
          <p:cNvPr id="7" name="Picture 6" descr="A blue and green logo&#10;&#10;Description automatically generated">
            <a:extLst>
              <a:ext uri="{FF2B5EF4-FFF2-40B4-BE49-F238E27FC236}">
                <a16:creationId xmlns:a16="http://schemas.microsoft.com/office/drawing/2014/main" id="{49879966-4263-0B96-E560-B3EDB8F03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7855" y="1711423"/>
            <a:ext cx="3018765" cy="591120"/>
          </a:xfrm>
          <a:prstGeom prst="rect">
            <a:avLst/>
          </a:prstGeom>
        </p:spPr>
      </p:pic>
      <p:pic>
        <p:nvPicPr>
          <p:cNvPr id="9" name="Picture 8" descr="A group of people on a poster&#10;&#10;Description automatically generated">
            <a:extLst>
              <a:ext uri="{FF2B5EF4-FFF2-40B4-BE49-F238E27FC236}">
                <a16:creationId xmlns:a16="http://schemas.microsoft.com/office/drawing/2014/main" id="{EF173466-92DA-DE8F-AC5D-0B865F08BD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0016" y="3060281"/>
            <a:ext cx="2552213" cy="2560061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3CE150-5543-0FF0-2951-E33D4B23DD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Tionól Forbartha, Gaeloideachas, 10.11.23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AB4090-1065-3C07-3106-7EFEEF9AE9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|    </a:t>
            </a:r>
            <a:fld id="{C735588B-D5E0-1F4B-8A34-91B7720C8E1F}" type="slidenum">
              <a:rPr lang="en-US"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>
                <a:spcAft>
                  <a:spcPts val="600"/>
                </a:spcAft>
              </a:pPr>
              <a:t>6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6917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BBD5C-407A-F2E8-60B2-D620CDEF3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latin typeface="Arial"/>
                <a:cs typeface="Arial"/>
              </a:rPr>
              <a:t>CareersPortal.ie a </a:t>
            </a:r>
            <a:r>
              <a:rPr lang="en-IE" err="1">
                <a:latin typeface="Arial"/>
                <a:cs typeface="Arial"/>
              </a:rPr>
              <a:t>aistriú</a:t>
            </a:r>
            <a:r>
              <a:rPr lang="en-IE" dirty="0">
                <a:latin typeface="Arial"/>
                <a:cs typeface="Arial"/>
              </a:rPr>
              <a:t> go </a:t>
            </a:r>
            <a:r>
              <a:rPr lang="en-IE" err="1">
                <a:latin typeface="Arial"/>
                <a:cs typeface="Arial"/>
              </a:rPr>
              <a:t>Gaeilge</a:t>
            </a:r>
            <a:br>
              <a:rPr lang="en-IE" dirty="0"/>
            </a:br>
            <a:endParaRPr lang="en-I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FA582F-1DEC-14C2-1DCA-1C53BBDEC7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2139" y="1674890"/>
            <a:ext cx="11561275" cy="1240326"/>
          </a:xfrm>
        </p:spPr>
        <p:txBody>
          <a:bodyPr>
            <a:normAutofit/>
          </a:bodyPr>
          <a:lstStyle/>
          <a:p>
            <a:r>
              <a:rPr lang="ga-IE" b="1" dirty="0">
                <a:solidFill>
                  <a:schemeClr val="tx1"/>
                </a:solidFill>
                <a:latin typeface="Arial"/>
                <a:cs typeface="Arial"/>
              </a:rPr>
              <a:t>CareersPortal.ie </a:t>
            </a:r>
            <a:r>
              <a:rPr lang="ga-IE" dirty="0">
                <a:solidFill>
                  <a:schemeClr val="tx1"/>
                </a:solidFill>
                <a:latin typeface="Arial"/>
                <a:cs typeface="Arial"/>
              </a:rPr>
              <a:t>– Is féidir cuid mhaith den suíomh Béarla a aistriú go Gaeilge ach cnaipe ‘</a:t>
            </a:r>
            <a:r>
              <a:rPr lang="ga-IE" dirty="0" err="1">
                <a:solidFill>
                  <a:schemeClr val="tx1"/>
                </a:solidFill>
                <a:latin typeface="Arial"/>
                <a:cs typeface="Arial"/>
              </a:rPr>
              <a:t>Change</a:t>
            </a:r>
            <a:r>
              <a:rPr lang="ga-IE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ga-IE" dirty="0" err="1">
                <a:solidFill>
                  <a:schemeClr val="tx1"/>
                </a:solidFill>
                <a:latin typeface="Arial"/>
                <a:cs typeface="Arial"/>
              </a:rPr>
              <a:t>Language</a:t>
            </a:r>
            <a:r>
              <a:rPr lang="ga-IE" dirty="0">
                <a:solidFill>
                  <a:schemeClr val="tx1"/>
                </a:solidFill>
                <a:latin typeface="Arial"/>
                <a:cs typeface="Arial"/>
              </a:rPr>
              <a:t>’ (an 11ú bosca ar bharr an scáileáin) a bhrú agus an teanga Gaeilge a roghnú</a:t>
            </a:r>
          </a:p>
          <a:p>
            <a:endParaRPr lang="en-IE" dirty="0"/>
          </a:p>
        </p:txBody>
      </p:sp>
      <p:pic>
        <p:nvPicPr>
          <p:cNvPr id="11" name="Content Placeholder 10" descr="A computer screen with icons&#10;&#10;Description automatically generated">
            <a:extLst>
              <a:ext uri="{FF2B5EF4-FFF2-40B4-BE49-F238E27FC236}">
                <a16:creationId xmlns:a16="http://schemas.microsoft.com/office/drawing/2014/main" id="{0587BC0F-BFA2-5B92-8350-4DFE358C6CC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93738" y="2527935"/>
            <a:ext cx="5219171" cy="3590084"/>
          </a:xfrm>
        </p:spPr>
      </p:pic>
      <p:pic>
        <p:nvPicPr>
          <p:cNvPr id="13" name="Content Placeholder 12" descr="A screenshot of a computer&#10;&#10;Description automatically generated">
            <a:extLst>
              <a:ext uri="{FF2B5EF4-FFF2-40B4-BE49-F238E27FC236}">
                <a16:creationId xmlns:a16="http://schemas.microsoft.com/office/drawing/2014/main" id="{7B497EA0-8F91-18EF-E3B8-977BA207024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482645" y="2570268"/>
            <a:ext cx="5160081" cy="3505416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7A8DA2-C6C1-02FC-43C9-B58C129D9A4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Tionól Forbartha, Gaeloideachas, 10.11.23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CC1A53-A26A-5C14-F216-B90CF8B8C21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525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58866-7CC5-7867-E4FA-1BF2B5F31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Saoloibre.ie</a:t>
            </a:r>
            <a:endParaRPr lang="en-US"/>
          </a:p>
        </p:txBody>
      </p:sp>
      <p:pic>
        <p:nvPicPr>
          <p:cNvPr id="8" name="Content Placeholder 7" descr="A screenshot of a computer&#10;&#10;Description automatically generated">
            <a:extLst>
              <a:ext uri="{FF2B5EF4-FFF2-40B4-BE49-F238E27FC236}">
                <a16:creationId xmlns:a16="http://schemas.microsoft.com/office/drawing/2014/main" id="{BE806DDD-3A39-CF88-A2BF-D3EC85EEF86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00088" y="1422400"/>
            <a:ext cx="5319712" cy="4476257"/>
          </a:xfrm>
        </p:spPr>
      </p:pic>
      <p:pic>
        <p:nvPicPr>
          <p:cNvPr id="10" name="Content Placeholder 9" descr="A green screen with white text&#10;&#10;Description automatically generated">
            <a:extLst>
              <a:ext uri="{FF2B5EF4-FFF2-40B4-BE49-F238E27FC236}">
                <a16:creationId xmlns:a16="http://schemas.microsoft.com/office/drawing/2014/main" id="{6DE6640D-1703-B54F-ACAA-00606291EF0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1422400"/>
            <a:ext cx="5216525" cy="4476257"/>
          </a:xfr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4AEECA-54E6-D0A0-F53C-86C7CA7851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Tionól Forbartha, Gaeloideachas, 10.11.23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D1047B-2D9C-0014-E7EF-11ADC01188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883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BFC97-ECAB-7128-4CDF-D838EB7C7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Saoloibre.ie</a:t>
            </a:r>
            <a:endParaRPr lang="en-US"/>
          </a:p>
        </p:txBody>
      </p:sp>
      <p:pic>
        <p:nvPicPr>
          <p:cNvPr id="8" name="Content Placeholder 7" descr="A screenshot of a computer&#10;&#10;Description automatically generated">
            <a:extLst>
              <a:ext uri="{FF2B5EF4-FFF2-40B4-BE49-F238E27FC236}">
                <a16:creationId xmlns:a16="http://schemas.microsoft.com/office/drawing/2014/main" id="{5DF8CD40-E1DC-A567-4A45-5BBABA2E831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00088" y="1833245"/>
            <a:ext cx="5319712" cy="4219575"/>
          </a:xfrm>
        </p:spPr>
      </p:pic>
      <p:pic>
        <p:nvPicPr>
          <p:cNvPr id="10" name="Content Placeholder 9" descr="A screenshot of a computer&#10;&#10;Description automatically generated">
            <a:extLst>
              <a:ext uri="{FF2B5EF4-FFF2-40B4-BE49-F238E27FC236}">
                <a16:creationId xmlns:a16="http://schemas.microsoft.com/office/drawing/2014/main" id="{1FFF1C6F-6AA0-9B43-9CD0-0FC1C6CC7D5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1832769"/>
            <a:ext cx="5216525" cy="4337121"/>
          </a:xfr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C99F0-F179-81D6-2394-B17FEEAA2E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Tionól Forbartha, Gaeloideachas, 10.11.23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38A754-E31E-7D6C-3629-BEDC7686C9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3031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f55d17c-478e-4650-ba29-bac5a725f99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13DEF17992F6408DF21D0FB386F02A" ma:contentTypeVersion="7" ma:contentTypeDescription="Create a new document." ma:contentTypeScope="" ma:versionID="8129cbbd7185ffcfe47f4d4e794a12de">
  <xsd:schema xmlns:xsd="http://www.w3.org/2001/XMLSchema" xmlns:xs="http://www.w3.org/2001/XMLSchema" xmlns:p="http://schemas.microsoft.com/office/2006/metadata/properties" xmlns:ns3="bf55d17c-478e-4650-ba29-bac5a725f990" xmlns:ns4="a4532e82-c616-4ea3-8286-481b14180939" targetNamespace="http://schemas.microsoft.com/office/2006/metadata/properties" ma:root="true" ma:fieldsID="a124dc1d5478ca0509a97914552de09d" ns3:_="" ns4:_="">
    <xsd:import namespace="bf55d17c-478e-4650-ba29-bac5a725f990"/>
    <xsd:import namespace="a4532e82-c616-4ea3-8286-481b1418093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55d17c-478e-4650-ba29-bac5a725f9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532e82-c616-4ea3-8286-481b1418093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C9B0E3E-FEE9-410D-BCBC-887D6200D6D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9FE477A-76B0-4450-9E04-2DCB041AC4F0}">
  <ds:schemaRefs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a4532e82-c616-4ea3-8286-481b14180939"/>
    <ds:schemaRef ds:uri="http://schemas.microsoft.com/office/2006/metadata/properties"/>
    <ds:schemaRef ds:uri="bf55d17c-478e-4650-ba29-bac5a725f990"/>
    <ds:schemaRef ds:uri="http://www.w3.org/XML/1998/namespace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BBC1BB82-66FE-44ED-9134-07FD044BBB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f55d17c-478e-4650-ba29-bac5a725f990"/>
    <ds:schemaRef ds:uri="a4532e82-c616-4ea3-8286-481b1418093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1360</Words>
  <Application>Microsoft Office PowerPoint</Application>
  <PresentationFormat>Widescreen</PresentationFormat>
  <Paragraphs>175</Paragraphs>
  <Slides>32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                               Tionól Forbartha, Gaeloideachas, 10 Samhain 2023      </vt:lpstr>
      <vt:lpstr>                                    Gairmeacha le Gaeilge: Deiseanna agus Cur Chuige   Seán P Ó Briain agus Aoife Ní Shéaghdha  aoife@cogg.ie </vt:lpstr>
      <vt:lpstr>Comhthéacs na Treorach  </vt:lpstr>
      <vt:lpstr>Treoir chuí a chinntiú do scoláirí – Treoir Scoile Uile</vt:lpstr>
      <vt:lpstr>An Treoir trí Ghaeilge: Dúshláin agus Deiseanna: Earcaíocht</vt:lpstr>
      <vt:lpstr>Acmhainní Treorach trí Ghaeilge</vt:lpstr>
      <vt:lpstr>CareersPortal.ie a aistriú go Gaeilge </vt:lpstr>
      <vt:lpstr>Saoloibre.ie</vt:lpstr>
      <vt:lpstr>Saoloibre.ie</vt:lpstr>
      <vt:lpstr>An Tairseach - COGG</vt:lpstr>
      <vt:lpstr>An Roinn Oideachais – Gov.ie agus Oide.ie</vt:lpstr>
      <vt:lpstr>PowerPoint Presentation</vt:lpstr>
      <vt:lpstr>Spriocanna Aontaithe an Bhoird agus na Foirne do Phlean Straitéiseach 2023 – 2027 </vt:lpstr>
      <vt:lpstr>PowerPoint Presentation</vt:lpstr>
      <vt:lpstr>Pacáiste nua </vt:lpstr>
      <vt:lpstr>Printíseachtaí agus Cúrsaí Breisoideachais</vt:lpstr>
      <vt:lpstr>An Tairseach</vt:lpstr>
      <vt:lpstr>Bileog 1: Gairm sna Meáin</vt:lpstr>
      <vt:lpstr>Bileog san Oideachas</vt:lpstr>
      <vt:lpstr>Gairm san Aistriúchán</vt:lpstr>
      <vt:lpstr>Gairm sa Ghnó</vt:lpstr>
      <vt:lpstr>Scoláireachtaí agus Scéimeanna Cónaithe</vt:lpstr>
      <vt:lpstr>PowerPoint Presentation</vt:lpstr>
      <vt:lpstr>PowerPoint Presentation</vt:lpstr>
      <vt:lpstr>PowerPoint Presentation</vt:lpstr>
      <vt:lpstr>Meitheal na nGairmeacha</vt:lpstr>
      <vt:lpstr>PowerPoint Presentation</vt:lpstr>
      <vt:lpstr>PowerPoint Presentation</vt:lpstr>
      <vt:lpstr>PowerPoint Presentation</vt:lpstr>
      <vt:lpstr>PowerPoint Presentation</vt:lpstr>
      <vt:lpstr>Ceardlanna – Cláraigí anois!</vt:lpstr>
      <vt:lpstr>Míle buíochas libh!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Seimineár na bPríomhoidí Bunscoile</dc:title>
  <dc:creator>Mícheál S. Mac Donnacha</dc:creator>
  <cp:lastModifiedBy>Aoife</cp:lastModifiedBy>
  <cp:revision>336</cp:revision>
  <cp:lastPrinted>2023-11-01T14:47:15Z</cp:lastPrinted>
  <dcterms:created xsi:type="dcterms:W3CDTF">2020-11-16T11:29:10Z</dcterms:created>
  <dcterms:modified xsi:type="dcterms:W3CDTF">2023-12-08T10:49:18Z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0x010100EF13DEF17992F6408DF21D0FB386F02A</vt:lpwstr>
  </property>
</Properties>
</file>