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5" r:id="rId6"/>
    <p:sldId id="272" r:id="rId7"/>
    <p:sldId id="273" r:id="rId8"/>
    <p:sldId id="297" r:id="rId9"/>
    <p:sldId id="263" r:id="rId10"/>
    <p:sldId id="314" r:id="rId11"/>
    <p:sldId id="274" r:id="rId12"/>
    <p:sldId id="275" r:id="rId13"/>
    <p:sldId id="276" r:id="rId14"/>
    <p:sldId id="270" r:id="rId15"/>
    <p:sldId id="277" r:id="rId16"/>
    <p:sldId id="278" r:id="rId17"/>
    <p:sldId id="279" r:id="rId18"/>
    <p:sldId id="281" r:id="rId19"/>
    <p:sldId id="261" r:id="rId20"/>
    <p:sldId id="287" r:id="rId21"/>
    <p:sldId id="280" r:id="rId22"/>
    <p:sldId id="282" r:id="rId23"/>
    <p:sldId id="283" r:id="rId24"/>
    <p:sldId id="284" r:id="rId25"/>
    <p:sldId id="292" r:id="rId26"/>
    <p:sldId id="285" r:id="rId27"/>
    <p:sldId id="286" r:id="rId28"/>
    <p:sldId id="288" r:id="rId29"/>
    <p:sldId id="289" r:id="rId30"/>
    <p:sldId id="290" r:id="rId31"/>
    <p:sldId id="293" r:id="rId32"/>
    <p:sldId id="294" r:id="rId33"/>
    <p:sldId id="295" r:id="rId34"/>
    <p:sldId id="296" r:id="rId35"/>
    <p:sldId id="298" r:id="rId36"/>
    <p:sldId id="299" r:id="rId37"/>
    <p:sldId id="302" r:id="rId38"/>
    <p:sldId id="310" r:id="rId39"/>
    <p:sldId id="301" r:id="rId40"/>
    <p:sldId id="311" r:id="rId41"/>
    <p:sldId id="312" r:id="rId42"/>
    <p:sldId id="262" r:id="rId43"/>
    <p:sldId id="313" r:id="rId44"/>
    <p:sldId id="271" r:id="rId45"/>
  </p:sldIdLst>
  <p:sldSz cx="18288000" cy="10287000"/>
  <p:notesSz cx="6858000" cy="9144000"/>
  <p:embeddedFontLst>
    <p:embeddedFont>
      <p:font typeface="Abadi MT Condensed Light" panose="020B0604020202020204" charset="0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Dream Avenue" panose="020B0604020202020204" charset="0"/>
      <p:regular r:id="rId52"/>
      <p:bold r:id="rId53"/>
      <p:italic r:id="rId54"/>
      <p:boldItalic r:id="rId55"/>
    </p:embeddedFont>
    <p:embeddedFont>
      <p:font typeface="Gill Sans MT" panose="020B0502020104020203" pitchFamily="34" charset="0"/>
      <p:regular r:id="rId56"/>
      <p:bold r:id="rId57"/>
      <p:italic r:id="rId58"/>
      <p:boldItalic r:id="rId59"/>
    </p:embeddedFont>
    <p:embeddedFont>
      <p:font typeface="Handy Casual" panose="020B0604020202020204" charset="0"/>
      <p:regular r:id="rId60"/>
    </p:embeddedFont>
    <p:embeddedFont>
      <p:font typeface="Krabuler" panose="020B0604020202020204" charset="0"/>
      <p:regular r:id="rId61"/>
    </p:embeddedFont>
    <p:embeddedFont>
      <p:font typeface="Pompiere" panose="020B0604020202020204" charset="0"/>
      <p:regular r:id="rId62"/>
    </p:embeddedFont>
    <p:embeddedFont>
      <p:font typeface="Segoe UI" panose="020B0502040204020203" pitchFamily="34" charset="0"/>
      <p:regular r:id="rId63"/>
      <p:bold r:id="rId64"/>
      <p:italic r:id="rId65"/>
      <p:boldItalic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97" autoAdjust="0"/>
    <p:restoredTop sz="94665" autoAdjust="0"/>
  </p:normalViewPr>
  <p:slideViewPr>
    <p:cSldViewPr>
      <p:cViewPr varScale="1">
        <p:scale>
          <a:sx n="71" d="100"/>
          <a:sy n="71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72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A7B99-CF2F-D240-83EF-B0B2FD7B60E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3EC4D-B49F-834F-92BB-2CA8A79B68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84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614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7.svg"/><Relationship Id="rId3" Type="http://schemas.openxmlformats.org/officeDocument/2006/relationships/image" Target="../media/image41.svg"/><Relationship Id="rId7" Type="http://schemas.openxmlformats.org/officeDocument/2006/relationships/image" Target="../media/image4.svg"/><Relationship Id="rId12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3.svg"/><Relationship Id="rId10" Type="http://schemas.openxmlformats.org/officeDocument/2006/relationships/image" Target="../media/image9.png"/><Relationship Id="rId4" Type="http://schemas.openxmlformats.org/officeDocument/2006/relationships/image" Target="../media/image42.png"/><Relationship Id="rId9" Type="http://schemas.openxmlformats.org/officeDocument/2006/relationships/image" Target="../media/image8.svg"/><Relationship Id="rId1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1.svg"/><Relationship Id="rId7" Type="http://schemas.openxmlformats.org/officeDocument/2006/relationships/image" Target="../media/image4.svg"/><Relationship Id="rId12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7.svg"/><Relationship Id="rId5" Type="http://schemas.openxmlformats.org/officeDocument/2006/relationships/image" Target="../media/image43.svg"/><Relationship Id="rId10" Type="http://schemas.openxmlformats.org/officeDocument/2006/relationships/image" Target="../media/image26.png"/><Relationship Id="rId4" Type="http://schemas.openxmlformats.org/officeDocument/2006/relationships/image" Target="../media/image42.png"/><Relationship Id="rId9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1.svg"/><Relationship Id="rId7" Type="http://schemas.openxmlformats.org/officeDocument/2006/relationships/image" Target="../media/image4.svg"/><Relationship Id="rId12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7.svg"/><Relationship Id="rId5" Type="http://schemas.openxmlformats.org/officeDocument/2006/relationships/image" Target="../media/image43.svg"/><Relationship Id="rId10" Type="http://schemas.openxmlformats.org/officeDocument/2006/relationships/image" Target="../media/image26.png"/><Relationship Id="rId4" Type="http://schemas.openxmlformats.org/officeDocument/2006/relationships/image" Target="../media/image42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3.svg"/><Relationship Id="rId7" Type="http://schemas.openxmlformats.org/officeDocument/2006/relationships/image" Target="../media/image10.svg"/><Relationship Id="rId12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41.svg"/><Relationship Id="rId5" Type="http://schemas.openxmlformats.org/officeDocument/2006/relationships/image" Target="../media/image4.sv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8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1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16.svg"/><Relationship Id="rId5" Type="http://schemas.openxmlformats.org/officeDocument/2006/relationships/image" Target="../media/image51.svg"/><Relationship Id="rId15" Type="http://schemas.openxmlformats.org/officeDocument/2006/relationships/image" Target="../media/image57.svg"/><Relationship Id="rId10" Type="http://schemas.openxmlformats.org/officeDocument/2006/relationships/image" Target="../media/image15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Relationship Id="rId1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8.svg"/><Relationship Id="rId5" Type="http://schemas.openxmlformats.org/officeDocument/2006/relationships/image" Target="../media/image14.sv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58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59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60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6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hyperlink" Target="https://pickerwheel.com/pw?id=kx2X6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62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64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hyperlink" Target="https://www.colaistefeirste.org/forbairtghairmiuilsacholaiste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svg"/><Relationship Id="rId7" Type="http://schemas.openxmlformats.org/officeDocument/2006/relationships/image" Target="../media/image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svg"/><Relationship Id="rId12" Type="http://schemas.openxmlformats.org/officeDocument/2006/relationships/image" Target="../media/image65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ducaplay.com/learning-resources/14162450-an_tocras_mor_vrs_ocras_mor_vrs_ocrais_mhoir.html" TargetMode="Externa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.MOV"/><Relationship Id="rId7" Type="http://schemas.openxmlformats.org/officeDocument/2006/relationships/image" Target="../media/image14.sv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3.png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8.png"/><Relationship Id="rId4" Type="http://schemas.openxmlformats.org/officeDocument/2006/relationships/video" Target="../media/media4.MOV"/><Relationship Id="rId9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www.colaistefeirste.org/forbairtghairmiuilsacholaist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73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9223231" y="8895219"/>
            <a:ext cx="11552272" cy="1596314"/>
          </a:xfrm>
          <a:custGeom>
            <a:avLst/>
            <a:gdLst/>
            <a:ahLst/>
            <a:cxnLst/>
            <a:rect l="l" t="t" r="r" b="b"/>
            <a:pathLst>
              <a:path w="11552272" h="1596314">
                <a:moveTo>
                  <a:pt x="11552272" y="0"/>
                </a:moveTo>
                <a:lnTo>
                  <a:pt x="0" y="0"/>
                </a:lnTo>
                <a:lnTo>
                  <a:pt x="0" y="1596314"/>
                </a:lnTo>
                <a:lnTo>
                  <a:pt x="11552272" y="1596314"/>
                </a:lnTo>
                <a:lnTo>
                  <a:pt x="11552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649686" y="-149539"/>
            <a:ext cx="11546413" cy="1595504"/>
          </a:xfrm>
          <a:custGeom>
            <a:avLst/>
            <a:gdLst/>
            <a:ahLst/>
            <a:cxnLst/>
            <a:rect l="l" t="t" r="r" b="b"/>
            <a:pathLst>
              <a:path w="11546413" h="1595504">
                <a:moveTo>
                  <a:pt x="11546413" y="0"/>
                </a:moveTo>
                <a:lnTo>
                  <a:pt x="0" y="0"/>
                </a:lnTo>
                <a:lnTo>
                  <a:pt x="0" y="1595505"/>
                </a:lnTo>
                <a:lnTo>
                  <a:pt x="11546413" y="1595505"/>
                </a:lnTo>
                <a:lnTo>
                  <a:pt x="115464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60641">
            <a:off x="978405" y="549898"/>
            <a:ext cx="1737858" cy="1583030"/>
          </a:xfrm>
          <a:custGeom>
            <a:avLst/>
            <a:gdLst/>
            <a:ahLst/>
            <a:cxnLst/>
            <a:rect l="l" t="t" r="r" b="b"/>
            <a:pathLst>
              <a:path w="1737858" h="1583030">
                <a:moveTo>
                  <a:pt x="0" y="0"/>
                </a:moveTo>
                <a:lnTo>
                  <a:pt x="1737858" y="0"/>
                </a:lnTo>
                <a:lnTo>
                  <a:pt x="1737858" y="1583031"/>
                </a:lnTo>
                <a:lnTo>
                  <a:pt x="0" y="1583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409489" y="55130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27331" y="1489440"/>
            <a:ext cx="14393966" cy="5649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5460"/>
              </a:lnSpc>
            </a:pP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Cad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iad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na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bealaí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le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tacú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le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sainmhúinteoirí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iar-bhunscoile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teanga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a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chomhtháthú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sna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sainábhair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?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Cás-staidéar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ar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chur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chuige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déach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: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pleanáil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agus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forbairt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ghairme</a:t>
            </a:r>
            <a:endParaRPr lang="en-US" sz="5400" spc="343" dirty="0">
              <a:solidFill>
                <a:srgbClr val="000000"/>
              </a:solidFill>
              <a:latin typeface="Pompiere"/>
            </a:endParaRPr>
          </a:p>
        </p:txBody>
      </p:sp>
      <p:sp>
        <p:nvSpPr>
          <p:cNvPr id="8" name="Freeform 8"/>
          <p:cNvSpPr/>
          <p:nvPr/>
        </p:nvSpPr>
        <p:spPr>
          <a:xfrm rot="-9379677" flipV="1">
            <a:off x="7657035" y="-7025857"/>
            <a:ext cx="3617028" cy="3833073"/>
          </a:xfrm>
          <a:custGeom>
            <a:avLst/>
            <a:gdLst/>
            <a:ahLst/>
            <a:cxnLst/>
            <a:rect l="l" t="t" r="r" b="b"/>
            <a:pathLst>
              <a:path w="3617028" h="3833073">
                <a:moveTo>
                  <a:pt x="0" y="3833073"/>
                </a:moveTo>
                <a:lnTo>
                  <a:pt x="3617027" y="3833073"/>
                </a:lnTo>
                <a:lnTo>
                  <a:pt x="3617027" y="0"/>
                </a:lnTo>
                <a:lnTo>
                  <a:pt x="0" y="0"/>
                </a:lnTo>
                <a:lnTo>
                  <a:pt x="0" y="3833073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399026">
            <a:off x="16126510" y="6784519"/>
            <a:ext cx="1719464" cy="2465181"/>
          </a:xfrm>
          <a:custGeom>
            <a:avLst/>
            <a:gdLst/>
            <a:ahLst/>
            <a:cxnLst/>
            <a:rect l="l" t="t" r="r" b="b"/>
            <a:pathLst>
              <a:path w="1719464" h="2465181">
                <a:moveTo>
                  <a:pt x="0" y="0"/>
                </a:moveTo>
                <a:lnTo>
                  <a:pt x="1719464" y="0"/>
                </a:lnTo>
                <a:lnTo>
                  <a:pt x="1719464" y="2465180"/>
                </a:lnTo>
                <a:lnTo>
                  <a:pt x="0" y="2465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1891383" y="1019175"/>
            <a:ext cx="5225042" cy="46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6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Handy Casual"/>
              </a:rPr>
              <a:t>Le </a:t>
            </a:r>
            <a:r>
              <a:rPr lang="en-US" sz="3300" dirty="0" err="1">
                <a:solidFill>
                  <a:srgbClr val="000000"/>
                </a:solidFill>
                <a:latin typeface="Handy Casual"/>
              </a:rPr>
              <a:t>Caitlín</a:t>
            </a:r>
            <a:r>
              <a:rPr lang="en-US" sz="33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Handy Casual"/>
              </a:rPr>
              <a:t>Ní</a:t>
            </a:r>
            <a:r>
              <a:rPr lang="en-US" sz="3300" dirty="0">
                <a:solidFill>
                  <a:srgbClr val="000000"/>
                </a:solidFill>
                <a:latin typeface="Handy Casual"/>
              </a:rPr>
              <a:t> Ruanaidh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34492" y="655436"/>
            <a:ext cx="13977108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Céim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1: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Luacháil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Scoile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34636" y="2806429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638600">
            <a:off x="8626668" y="-34580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56A6D826-94A4-494C-9310-AD34D135546C}"/>
              </a:ext>
            </a:extLst>
          </p:cNvPr>
          <p:cNvSpPr/>
          <p:nvPr/>
        </p:nvSpPr>
        <p:spPr>
          <a:xfrm>
            <a:off x="4038600" y="2284595"/>
            <a:ext cx="13649279" cy="7735706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B306A145-94A3-254C-867A-9EB5E18E78D2}"/>
              </a:ext>
            </a:extLst>
          </p:cNvPr>
          <p:cNvSpPr txBox="1"/>
          <p:nvPr/>
        </p:nvSpPr>
        <p:spPr>
          <a:xfrm>
            <a:off x="5148238" y="2552210"/>
            <a:ext cx="12072961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Bhí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béim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theanga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riachtanach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sa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phleanáil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chan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theanga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chomhoiriúnach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. </a:t>
            </a:r>
          </a:p>
          <a:p>
            <a:pPr algn="ctr"/>
            <a:endParaRPr lang="en-US" sz="5400" spc="138" dirty="0">
              <a:solidFill>
                <a:srgbClr val="000000"/>
              </a:solidFill>
              <a:latin typeface="Krabuler"/>
            </a:endParaRPr>
          </a:p>
          <a:p>
            <a:pPr algn="ctr"/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D’fhéadfá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mhaíomh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cleachtóirí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Scoil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róspleách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ionchur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ábhair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amháin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gan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anailís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nó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machnamh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chúrsaí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5400" spc="138" dirty="0" err="1">
                <a:solidFill>
                  <a:srgbClr val="000000"/>
                </a:solidFill>
                <a:latin typeface="Krabuler"/>
              </a:rPr>
              <a:t>ranganna</a:t>
            </a:r>
            <a:r>
              <a:rPr lang="en-US" sz="5400" spc="138" dirty="0">
                <a:solidFill>
                  <a:srgbClr val="000000"/>
                </a:solidFill>
                <a:latin typeface="Krabuler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583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271863" y="-1427870"/>
            <a:ext cx="8106471" cy="12115800"/>
          </a:xfrm>
          <a:custGeom>
            <a:avLst/>
            <a:gdLst/>
            <a:ahLst/>
            <a:cxnLst/>
            <a:rect l="l" t="t" r="r" b="b"/>
            <a:pathLst>
              <a:path w="6927975" h="8739418">
                <a:moveTo>
                  <a:pt x="0" y="0"/>
                </a:moveTo>
                <a:lnTo>
                  <a:pt x="6927974" y="0"/>
                </a:lnTo>
                <a:lnTo>
                  <a:pt x="6927974" y="8739418"/>
                </a:lnTo>
                <a:lnTo>
                  <a:pt x="0" y="8739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44162" y="1891494"/>
            <a:ext cx="3535128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Dúshláin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255495" y="1342176"/>
            <a:ext cx="9326647" cy="8173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25251" lvl="1">
              <a:lnSpc>
                <a:spcPts val="6471"/>
              </a:lnSpc>
            </a:pP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Imní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easpa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feasacht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deacrachtaí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ag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baint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cothromaíocht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amach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idir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ábhar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agus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deacrachtaí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spriocanna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a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roghnú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ceisteanna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féiniúlachta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mar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shainmhúinteoirí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vrs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múinteoirí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easpa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ama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chun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áiseanna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a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chruthú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 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agus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a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aistriú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ualach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oibre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 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easpa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áiseanna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samplacha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don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fhoghlaim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chomhtháite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ábhar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agus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teanga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,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easpa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oiliúna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do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mhúinteoirí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tosaigh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agus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easpa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forbairt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2800" spc="107" dirty="0" err="1">
                <a:solidFill>
                  <a:srgbClr val="FFFFFF"/>
                </a:solidFill>
                <a:latin typeface="Krabuler"/>
              </a:rPr>
              <a:t>ghairme</a:t>
            </a:r>
            <a:r>
              <a:rPr lang="en-US" sz="2800" spc="107" dirty="0">
                <a:solidFill>
                  <a:srgbClr val="FFFFFF"/>
                </a:solidFill>
                <a:latin typeface="Krabuler"/>
              </a:rPr>
              <a:t>.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endParaRPr lang="en-US" spc="107" dirty="0">
              <a:solidFill>
                <a:srgbClr val="FFFFFF"/>
              </a:solidFill>
              <a:latin typeface="Krabuler"/>
            </a:endParaRP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endParaRPr lang="en-US" spc="107" dirty="0">
              <a:solidFill>
                <a:srgbClr val="FFFFFF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93748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555569" y="-711575"/>
            <a:ext cx="9539059" cy="12115800"/>
          </a:xfrm>
          <a:custGeom>
            <a:avLst/>
            <a:gdLst/>
            <a:ahLst/>
            <a:cxnLst/>
            <a:rect l="l" t="t" r="r" b="b"/>
            <a:pathLst>
              <a:path w="6927975" h="8739418">
                <a:moveTo>
                  <a:pt x="0" y="0"/>
                </a:moveTo>
                <a:lnTo>
                  <a:pt x="6927974" y="0"/>
                </a:lnTo>
                <a:lnTo>
                  <a:pt x="6927974" y="8739418"/>
                </a:lnTo>
                <a:lnTo>
                  <a:pt x="0" y="8739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44162" y="1891494"/>
            <a:ext cx="3535128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Teddick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419601" y="705911"/>
            <a:ext cx="11049000" cy="9006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2400" spc="107" dirty="0">
                <a:solidFill>
                  <a:srgbClr val="FFFFFF"/>
                </a:solidFill>
                <a:latin typeface="Krabuler"/>
              </a:rPr>
              <a:t>This struggle should not come as a surprise given that immersion teachers </a:t>
            </a:r>
            <a:r>
              <a:rPr lang="en-US" sz="2400" spc="107" dirty="0">
                <a:solidFill>
                  <a:srgbClr val="FFFF00"/>
                </a:solidFill>
                <a:latin typeface="Krabuler"/>
              </a:rPr>
              <a:t>are expected to be and prepared to be, first and foremost, content teachers. </a:t>
            </a:r>
            <a:r>
              <a:rPr lang="en-US" sz="2400" spc="107" dirty="0">
                <a:solidFill>
                  <a:srgbClr val="FFFFFF"/>
                </a:solidFill>
                <a:latin typeface="Krabuler"/>
              </a:rPr>
              <a:t>As content teachers, they are typically unaware of the “content” of language teaching— grammatical structures, morphological rules, and so on—with some having experienced </a:t>
            </a:r>
            <a:r>
              <a:rPr lang="en-US" sz="2400" spc="107" dirty="0">
                <a:solidFill>
                  <a:srgbClr val="FFFF00"/>
                </a:solidFill>
                <a:latin typeface="Krabuler"/>
              </a:rPr>
              <a:t>limited formal study of the language they use for instruction</a:t>
            </a:r>
            <a:r>
              <a:rPr lang="en-US" sz="2400" spc="107" dirty="0">
                <a:solidFill>
                  <a:srgbClr val="FFFFFF"/>
                </a:solidFill>
                <a:latin typeface="Krabuler"/>
              </a:rPr>
              <a:t>. Furthermore</a:t>
            </a:r>
            <a:r>
              <a:rPr lang="en-US" sz="2400" spc="107" dirty="0">
                <a:solidFill>
                  <a:srgbClr val="FFFF00"/>
                </a:solidFill>
                <a:latin typeface="Krabuler"/>
              </a:rPr>
              <a:t>, rarely are immersion teachers exposed to specific strategies for balancing language and content in their teacher preparation programs</a:t>
            </a:r>
            <a:r>
              <a:rPr lang="en-US" sz="2400" spc="107" dirty="0">
                <a:solidFill>
                  <a:srgbClr val="FFFFFF"/>
                </a:solidFill>
                <a:latin typeface="Krabuler"/>
              </a:rPr>
              <a:t> or district-mandated PD workshops. Thus, they lack pedagogical content knowledge (Shulman, 1986, 1987) when it comes to language.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endParaRPr lang="en-US" spc="107" dirty="0">
              <a:solidFill>
                <a:srgbClr val="FFFFFF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6397906" y="535564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 rot="6190582">
            <a:off x="16076192" y="16293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506200" y="-562034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472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9102" y="696171"/>
            <a:ext cx="16840200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Céim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2: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Ceardlann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Ceannairí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Roinne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7295294" y="53344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638600">
            <a:off x="8626668" y="-34580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16709699">
            <a:off x="8576343" y="5024666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4" y="0"/>
                </a:lnTo>
                <a:lnTo>
                  <a:pt x="1307544" y="595893"/>
                </a:lnTo>
                <a:lnTo>
                  <a:pt x="0" y="5958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4900"/>
            </a:stretch>
          </a:blipFill>
        </p:spPr>
      </p:sp>
      <p:sp>
        <p:nvSpPr>
          <p:cNvPr id="44" name="Freeform 44"/>
          <p:cNvSpPr/>
          <p:nvPr/>
        </p:nvSpPr>
        <p:spPr>
          <a:xfrm rot="-10511353">
            <a:off x="6174856" y="6534643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5" name="Freeform 45"/>
          <p:cNvSpPr/>
          <p:nvPr/>
        </p:nvSpPr>
        <p:spPr>
          <a:xfrm rot="304285">
            <a:off x="10648609" y="8192600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758ECB1A-41F1-D94D-BF7D-76681097F107}"/>
              </a:ext>
            </a:extLst>
          </p:cNvPr>
          <p:cNvSpPr/>
          <p:nvPr/>
        </p:nvSpPr>
        <p:spPr>
          <a:xfrm>
            <a:off x="227568" y="2705100"/>
            <a:ext cx="5692306" cy="713813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3CD5E0CE-5AD8-E14C-B5DA-E02437328DB8}"/>
              </a:ext>
            </a:extLst>
          </p:cNvPr>
          <p:cNvSpPr/>
          <p:nvPr/>
        </p:nvSpPr>
        <p:spPr>
          <a:xfrm>
            <a:off x="6149403" y="2010646"/>
            <a:ext cx="6062423" cy="1074533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74391A4C-B4D2-E149-86B3-E0D56DE257B0}"/>
              </a:ext>
            </a:extLst>
          </p:cNvPr>
          <p:cNvSpPr/>
          <p:nvPr/>
        </p:nvSpPr>
        <p:spPr>
          <a:xfrm>
            <a:off x="12505024" y="2108767"/>
            <a:ext cx="5555407" cy="3387323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56A6D826-94A4-494C-9310-AD34D135546C}"/>
              </a:ext>
            </a:extLst>
          </p:cNvPr>
          <p:cNvSpPr/>
          <p:nvPr/>
        </p:nvSpPr>
        <p:spPr>
          <a:xfrm>
            <a:off x="12441387" y="5870159"/>
            <a:ext cx="5246492" cy="4150142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16" name="TextBox 16"/>
          <p:cNvSpPr txBox="1"/>
          <p:nvPr/>
        </p:nvSpPr>
        <p:spPr>
          <a:xfrm>
            <a:off x="227568" y="3207665"/>
            <a:ext cx="5399108" cy="5802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Tháinig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ceannairí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chéile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laethanta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cleachtas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cuimsitheach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chur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chéile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neadú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bpleanáil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gcleachtas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seo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ag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teacht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ó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mholtaí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Uí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Cheallaigh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(2013)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chuireann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béim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buntáistí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bhaineann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chomhoibríoch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nuair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roinneann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oideachasóirí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saineolas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acmhainní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curaclaim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chomhtháite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dhearadh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 </a:t>
            </a:r>
          </a:p>
        </p:txBody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id="{A25276FA-00BE-584E-8D60-14EC56C526AC}"/>
              </a:ext>
            </a:extLst>
          </p:cNvPr>
          <p:cNvSpPr txBox="1"/>
          <p:nvPr/>
        </p:nvSpPr>
        <p:spPr>
          <a:xfrm>
            <a:off x="6530560" y="2206302"/>
            <a:ext cx="5399108" cy="419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Rúibric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DIL</a:t>
            </a:r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2557D3AC-E609-F24B-91D6-FAFB61D08A23}"/>
              </a:ext>
            </a:extLst>
          </p:cNvPr>
          <p:cNvSpPr txBox="1"/>
          <p:nvPr/>
        </p:nvSpPr>
        <p:spPr>
          <a:xfrm>
            <a:off x="12481964" y="2395261"/>
            <a:ext cx="5399108" cy="2660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Teimpleád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Lydster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Teddick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; 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ImDL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Unit Design Template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ón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leabhar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Scaffolding Language and Development in Immersion and Dual Language Classrooms, pp191  </a:t>
            </a: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B306A145-94A3-254C-867A-9EB5E18E78D2}"/>
              </a:ext>
            </a:extLst>
          </p:cNvPr>
          <p:cNvSpPr txBox="1"/>
          <p:nvPr/>
        </p:nvSpPr>
        <p:spPr>
          <a:xfrm>
            <a:off x="12558272" y="6042402"/>
            <a:ext cx="5246492" cy="4448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Mhig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Uidhir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2017.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Rinneadh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luacháil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theanga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daltaí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Scoil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bpíosa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darbh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ainm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: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Deich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mBliana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ag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Fás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: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Anailís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Ghaeilge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labhartha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scríofa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dhaltaí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Bhliain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10. Nig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Uidhir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G., Mac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Corraidh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S., Nic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Gearailt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E.,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Mhic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Aoidh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E. and Nic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Íonhair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A. (2017).  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</p:spTree>
    <p:extLst>
      <p:ext uri="{BB962C8B-B14F-4D97-AF65-F5344CB8AC3E}">
        <p14:creationId xmlns:p14="http://schemas.microsoft.com/office/powerpoint/2010/main" val="28128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6" grpId="0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8957663" y="269164"/>
            <a:ext cx="9699658" cy="3103890"/>
          </a:xfrm>
          <a:custGeom>
            <a:avLst/>
            <a:gdLst/>
            <a:ahLst/>
            <a:cxnLst/>
            <a:rect l="l" t="t" r="r" b="b"/>
            <a:pathLst>
              <a:path w="9699658" h="3103890">
                <a:moveTo>
                  <a:pt x="0" y="0"/>
                </a:moveTo>
                <a:lnTo>
                  <a:pt x="9699657" y="0"/>
                </a:lnTo>
                <a:lnTo>
                  <a:pt x="9699657" y="3103891"/>
                </a:lnTo>
                <a:lnTo>
                  <a:pt x="0" y="3103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166726">
            <a:off x="9260377" y="524707"/>
            <a:ext cx="9288045" cy="2646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Teimpleád</a:t>
            </a:r>
            <a:r>
              <a:rPr lang="en-US" sz="7799" spc="304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7799" spc="304" dirty="0">
                <a:solidFill>
                  <a:srgbClr val="000000"/>
                </a:solidFill>
                <a:latin typeface="Krabuler"/>
              </a:rPr>
              <a:t> </a:t>
            </a:r>
          </a:p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7799" spc="304" dirty="0">
                <a:solidFill>
                  <a:srgbClr val="000000"/>
                </a:solidFill>
                <a:latin typeface="Krabuler"/>
              </a:rPr>
              <a:t>FCÁT (B8)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07618" y="5126040"/>
            <a:ext cx="4199874" cy="59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Riachtanach</a:t>
            </a:r>
            <a:endParaRPr lang="en-US" sz="369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649200" y="6134147"/>
            <a:ext cx="4199874" cy="1261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Chomhoiriúnach</a:t>
            </a:r>
            <a:endParaRPr lang="en-US" sz="369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0538197" y="3444543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5" y="0"/>
                </a:lnTo>
                <a:lnTo>
                  <a:pt x="2704795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91967">
            <a:off x="4392492" y="950145"/>
            <a:ext cx="2241878" cy="2042147"/>
          </a:xfrm>
          <a:custGeom>
            <a:avLst/>
            <a:gdLst/>
            <a:ahLst/>
            <a:cxnLst/>
            <a:rect l="l" t="t" r="r" b="b"/>
            <a:pathLst>
              <a:path w="2241878" h="2042147">
                <a:moveTo>
                  <a:pt x="0" y="0"/>
                </a:moveTo>
                <a:lnTo>
                  <a:pt x="2241878" y="0"/>
                </a:lnTo>
                <a:lnTo>
                  <a:pt x="2241878" y="2042147"/>
                </a:lnTo>
                <a:lnTo>
                  <a:pt x="0" y="204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4706294" flipV="1">
            <a:off x="-104297" y="1286525"/>
            <a:ext cx="3895386" cy="4128059"/>
          </a:xfrm>
          <a:custGeom>
            <a:avLst/>
            <a:gdLst/>
            <a:ahLst/>
            <a:cxnLst/>
            <a:rect l="l" t="t" r="r" b="b"/>
            <a:pathLst>
              <a:path w="3895386" h="4128059">
                <a:moveTo>
                  <a:pt x="0" y="4128058"/>
                </a:moveTo>
                <a:lnTo>
                  <a:pt x="3895387" y="4128058"/>
                </a:lnTo>
                <a:lnTo>
                  <a:pt x="3895387" y="0"/>
                </a:lnTo>
                <a:lnTo>
                  <a:pt x="0" y="0"/>
                </a:lnTo>
                <a:lnTo>
                  <a:pt x="0" y="412805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68932">
            <a:off x="15725241" y="2538573"/>
            <a:ext cx="1447775" cy="2075662"/>
          </a:xfrm>
          <a:custGeom>
            <a:avLst/>
            <a:gdLst/>
            <a:ahLst/>
            <a:cxnLst/>
            <a:rect l="l" t="t" r="r" b="b"/>
            <a:pathLst>
              <a:path w="1447775" h="2075662">
                <a:moveTo>
                  <a:pt x="0" y="0"/>
                </a:moveTo>
                <a:lnTo>
                  <a:pt x="1447774" y="0"/>
                </a:lnTo>
                <a:lnTo>
                  <a:pt x="1447774" y="2075662"/>
                </a:lnTo>
                <a:lnTo>
                  <a:pt x="0" y="20756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62081"/>
            </a:stretch>
          </a:blipFill>
        </p:spPr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47B188C5-10F7-A14D-BEB2-6826ED2F389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5" t="18145" r="22698" b="13445"/>
          <a:stretch/>
        </p:blipFill>
        <p:spPr>
          <a:xfrm>
            <a:off x="301907" y="541243"/>
            <a:ext cx="8777771" cy="9713753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EB411AFD-07ED-4044-BAA4-09EA36446DEE}"/>
              </a:ext>
            </a:extLst>
          </p:cNvPr>
          <p:cNvSpPr txBox="1"/>
          <p:nvPr/>
        </p:nvSpPr>
        <p:spPr>
          <a:xfrm>
            <a:off x="11049000" y="8054184"/>
            <a:ext cx="6316162" cy="1261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 err="1">
                <a:solidFill>
                  <a:srgbClr val="000000"/>
                </a:solidFill>
                <a:latin typeface="Krabuler"/>
              </a:rPr>
              <a:t>Spriocanna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fréamhaithe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gcomhthéacs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699" dirty="0" err="1">
                <a:solidFill>
                  <a:srgbClr val="000000"/>
                </a:solidFill>
                <a:latin typeface="Krabuler"/>
              </a:rPr>
              <a:t>ábhair</a:t>
            </a:r>
            <a:r>
              <a:rPr lang="en-US" sz="3699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8544461" y="419273"/>
            <a:ext cx="9699658" cy="3103890"/>
          </a:xfrm>
          <a:custGeom>
            <a:avLst/>
            <a:gdLst/>
            <a:ahLst/>
            <a:cxnLst/>
            <a:rect l="l" t="t" r="r" b="b"/>
            <a:pathLst>
              <a:path w="9699658" h="3103890">
                <a:moveTo>
                  <a:pt x="0" y="0"/>
                </a:moveTo>
                <a:lnTo>
                  <a:pt x="9699657" y="0"/>
                </a:lnTo>
                <a:lnTo>
                  <a:pt x="9699657" y="3103891"/>
                </a:lnTo>
                <a:lnTo>
                  <a:pt x="0" y="3103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166726">
            <a:off x="8243459" y="1101927"/>
            <a:ext cx="9288045" cy="124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Sampla</a:t>
            </a:r>
            <a:r>
              <a:rPr lang="en-US" sz="7799" spc="304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Staire</a:t>
            </a:r>
            <a:endParaRPr lang="en-US" sz="7799" spc="304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487400" y="6203685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5" y="0"/>
                </a:lnTo>
                <a:lnTo>
                  <a:pt x="2704795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91967">
            <a:off x="4392492" y="950145"/>
            <a:ext cx="2241878" cy="2042147"/>
          </a:xfrm>
          <a:custGeom>
            <a:avLst/>
            <a:gdLst/>
            <a:ahLst/>
            <a:cxnLst/>
            <a:rect l="l" t="t" r="r" b="b"/>
            <a:pathLst>
              <a:path w="2241878" h="2042147">
                <a:moveTo>
                  <a:pt x="0" y="0"/>
                </a:moveTo>
                <a:lnTo>
                  <a:pt x="2241878" y="0"/>
                </a:lnTo>
                <a:lnTo>
                  <a:pt x="2241878" y="2042147"/>
                </a:lnTo>
                <a:lnTo>
                  <a:pt x="0" y="204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68932">
            <a:off x="15725241" y="2538573"/>
            <a:ext cx="1447775" cy="2075662"/>
          </a:xfrm>
          <a:custGeom>
            <a:avLst/>
            <a:gdLst/>
            <a:ahLst/>
            <a:cxnLst/>
            <a:rect l="l" t="t" r="r" b="b"/>
            <a:pathLst>
              <a:path w="1447775" h="2075662">
                <a:moveTo>
                  <a:pt x="0" y="0"/>
                </a:moveTo>
                <a:lnTo>
                  <a:pt x="1447774" y="0"/>
                </a:lnTo>
                <a:lnTo>
                  <a:pt x="1447774" y="2075662"/>
                </a:lnTo>
                <a:lnTo>
                  <a:pt x="0" y="20756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62081"/>
            </a:stretch>
          </a:blipFill>
        </p:spPr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C211EBBC-E6B2-6342-A848-84690A7390E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9" t="17407" r="37500" b="15332"/>
          <a:stretch/>
        </p:blipFill>
        <p:spPr>
          <a:xfrm>
            <a:off x="375349" y="144185"/>
            <a:ext cx="8003535" cy="972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1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8670596" y="419273"/>
            <a:ext cx="9699658" cy="3103890"/>
          </a:xfrm>
          <a:custGeom>
            <a:avLst/>
            <a:gdLst/>
            <a:ahLst/>
            <a:cxnLst/>
            <a:rect l="l" t="t" r="r" b="b"/>
            <a:pathLst>
              <a:path w="9699658" h="3103890">
                <a:moveTo>
                  <a:pt x="0" y="0"/>
                </a:moveTo>
                <a:lnTo>
                  <a:pt x="9699657" y="0"/>
                </a:lnTo>
                <a:lnTo>
                  <a:pt x="9699657" y="3103891"/>
                </a:lnTo>
                <a:lnTo>
                  <a:pt x="0" y="3103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166726">
            <a:off x="8243459" y="1101927"/>
            <a:ext cx="9288045" cy="124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Timthriall</a:t>
            </a:r>
            <a:r>
              <a:rPr lang="en-US" sz="7799" spc="304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7799" spc="304" dirty="0" err="1">
                <a:solidFill>
                  <a:srgbClr val="000000"/>
                </a:solidFill>
                <a:latin typeface="Krabuler"/>
              </a:rPr>
              <a:t>Foghlama</a:t>
            </a:r>
            <a:endParaRPr lang="en-US" sz="7799" spc="304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487400" y="6203685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5" y="0"/>
                </a:lnTo>
                <a:lnTo>
                  <a:pt x="2704795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91967">
            <a:off x="4392492" y="950145"/>
            <a:ext cx="2241878" cy="2042147"/>
          </a:xfrm>
          <a:custGeom>
            <a:avLst/>
            <a:gdLst/>
            <a:ahLst/>
            <a:cxnLst/>
            <a:rect l="l" t="t" r="r" b="b"/>
            <a:pathLst>
              <a:path w="2241878" h="2042147">
                <a:moveTo>
                  <a:pt x="0" y="0"/>
                </a:moveTo>
                <a:lnTo>
                  <a:pt x="2241878" y="0"/>
                </a:lnTo>
                <a:lnTo>
                  <a:pt x="2241878" y="2042147"/>
                </a:lnTo>
                <a:lnTo>
                  <a:pt x="0" y="204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68932">
            <a:off x="15725241" y="2538573"/>
            <a:ext cx="1447775" cy="2075662"/>
          </a:xfrm>
          <a:custGeom>
            <a:avLst/>
            <a:gdLst/>
            <a:ahLst/>
            <a:cxnLst/>
            <a:rect l="l" t="t" r="r" b="b"/>
            <a:pathLst>
              <a:path w="1447775" h="2075662">
                <a:moveTo>
                  <a:pt x="0" y="0"/>
                </a:moveTo>
                <a:lnTo>
                  <a:pt x="1447774" y="0"/>
                </a:lnTo>
                <a:lnTo>
                  <a:pt x="1447774" y="2075662"/>
                </a:lnTo>
                <a:lnTo>
                  <a:pt x="0" y="20756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62081"/>
            </a:stretch>
          </a:blipFill>
        </p:spPr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45953966-1F54-0345-970A-752B9B623F3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9" t="18148" r="42593" b="13430"/>
          <a:stretch/>
        </p:blipFill>
        <p:spPr>
          <a:xfrm>
            <a:off x="200417" y="0"/>
            <a:ext cx="8115815" cy="1034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01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/>
          <p:nvPr/>
        </p:nvSpPr>
        <p:spPr>
          <a:xfrm>
            <a:off x="13487400" y="6203685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5" y="0"/>
                </a:lnTo>
                <a:lnTo>
                  <a:pt x="2704795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91967">
            <a:off x="4392492" y="950145"/>
            <a:ext cx="2241878" cy="2042147"/>
          </a:xfrm>
          <a:custGeom>
            <a:avLst/>
            <a:gdLst/>
            <a:ahLst/>
            <a:cxnLst/>
            <a:rect l="l" t="t" r="r" b="b"/>
            <a:pathLst>
              <a:path w="2241878" h="2042147">
                <a:moveTo>
                  <a:pt x="0" y="0"/>
                </a:moveTo>
                <a:lnTo>
                  <a:pt x="2241878" y="0"/>
                </a:lnTo>
                <a:lnTo>
                  <a:pt x="2241878" y="2042147"/>
                </a:lnTo>
                <a:lnTo>
                  <a:pt x="0" y="20421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68932">
            <a:off x="15725241" y="2538573"/>
            <a:ext cx="1447775" cy="2075662"/>
          </a:xfrm>
          <a:custGeom>
            <a:avLst/>
            <a:gdLst/>
            <a:ahLst/>
            <a:cxnLst/>
            <a:rect l="l" t="t" r="r" b="b"/>
            <a:pathLst>
              <a:path w="1447775" h="2075662">
                <a:moveTo>
                  <a:pt x="0" y="0"/>
                </a:moveTo>
                <a:lnTo>
                  <a:pt x="1447774" y="0"/>
                </a:lnTo>
                <a:lnTo>
                  <a:pt x="1447774" y="2075662"/>
                </a:lnTo>
                <a:lnTo>
                  <a:pt x="0" y="20756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6208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708966" y="660053"/>
            <a:ext cx="8261661" cy="2732029"/>
          </a:xfrm>
          <a:custGeom>
            <a:avLst/>
            <a:gdLst/>
            <a:ahLst/>
            <a:cxnLst/>
            <a:rect l="l" t="t" r="r" b="b"/>
            <a:pathLst>
              <a:path w="9699658" h="3103890">
                <a:moveTo>
                  <a:pt x="0" y="0"/>
                </a:moveTo>
                <a:lnTo>
                  <a:pt x="9699657" y="0"/>
                </a:lnTo>
                <a:lnTo>
                  <a:pt x="9699657" y="3103891"/>
                </a:lnTo>
                <a:lnTo>
                  <a:pt x="0" y="31038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/>
          <p:cNvSpPr txBox="1"/>
          <p:nvPr/>
        </p:nvSpPr>
        <p:spPr>
          <a:xfrm rot="-166726">
            <a:off x="10697929" y="1044017"/>
            <a:ext cx="9288045" cy="1186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4400" spc="304" dirty="0">
                <a:solidFill>
                  <a:srgbClr val="000000"/>
                </a:solidFill>
                <a:latin typeface="Krabuler"/>
              </a:rPr>
              <a:t>An t-</a:t>
            </a:r>
            <a:r>
              <a:rPr lang="en-US" sz="4400" spc="304" dirty="0" err="1">
                <a:solidFill>
                  <a:srgbClr val="000000"/>
                </a:solidFill>
                <a:latin typeface="Krabuler"/>
              </a:rPr>
              <a:t>ollphictiúr</a:t>
            </a:r>
            <a:endParaRPr lang="en-US" sz="4400" spc="304" dirty="0">
              <a:solidFill>
                <a:srgbClr val="000000"/>
              </a:solidFill>
              <a:latin typeface="Krabuler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4C4EAC68-9D8F-0B4A-BBD4-856EC081569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1" t="22609" r="15741" b="18889"/>
          <a:stretch/>
        </p:blipFill>
        <p:spPr>
          <a:xfrm>
            <a:off x="0" y="465595"/>
            <a:ext cx="12643570" cy="872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59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9102" y="696171"/>
            <a:ext cx="16840200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Céim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3: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Forbairt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Ghairme</a:t>
            </a:r>
            <a:endParaRPr lang="en-US" sz="6600" spc="277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648349" y="1588974"/>
            <a:ext cx="6801706" cy="8001855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638600">
            <a:off x="8626668" y="-34580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88275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1167" y="571500"/>
            <a:ext cx="6945262" cy="9372600"/>
          </a:xfrm>
          <a:custGeom>
            <a:avLst/>
            <a:gdLst/>
            <a:ahLst/>
            <a:cxnLst/>
            <a:rect l="l" t="t" r="r" b="b"/>
            <a:pathLst>
              <a:path w="6003579" h="7573322">
                <a:moveTo>
                  <a:pt x="0" y="0"/>
                </a:moveTo>
                <a:lnTo>
                  <a:pt x="6003579" y="0"/>
                </a:lnTo>
                <a:lnTo>
                  <a:pt x="6003579" y="7573322"/>
                </a:lnTo>
                <a:lnTo>
                  <a:pt x="0" y="7573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46582" y="3742504"/>
            <a:ext cx="450819" cy="50283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4339"/>
              </a:lnSpc>
            </a:pPr>
            <a:endParaRPr/>
          </a:p>
        </p:txBody>
      </p:sp>
      <p:grpSp>
        <p:nvGrpSpPr>
          <p:cNvPr id="28" name="Group 28"/>
          <p:cNvGrpSpPr/>
          <p:nvPr/>
        </p:nvGrpSpPr>
        <p:grpSpPr>
          <a:xfrm>
            <a:off x="7740445" y="571500"/>
            <a:ext cx="8897887" cy="8513411"/>
            <a:chOff x="0" y="0"/>
            <a:chExt cx="12654042" cy="10284089"/>
          </a:xfrm>
        </p:grpSpPr>
        <p:sp>
          <p:nvSpPr>
            <p:cNvPr id="29" name="Freeform 29"/>
            <p:cNvSpPr/>
            <p:nvPr/>
          </p:nvSpPr>
          <p:spPr>
            <a:xfrm>
              <a:off x="31750" y="31750"/>
              <a:ext cx="12590542" cy="10220589"/>
            </a:xfrm>
            <a:custGeom>
              <a:avLst/>
              <a:gdLst/>
              <a:ahLst/>
              <a:cxnLst/>
              <a:rect l="l" t="t" r="r" b="b"/>
              <a:pathLst>
                <a:path w="12590542" h="10220589">
                  <a:moveTo>
                    <a:pt x="12497832" y="10220589"/>
                  </a:moveTo>
                  <a:lnTo>
                    <a:pt x="92710" y="10220589"/>
                  </a:lnTo>
                  <a:cubicBezTo>
                    <a:pt x="41910" y="10220589"/>
                    <a:pt x="0" y="10178679"/>
                    <a:pt x="0" y="1012787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496562" y="0"/>
                  </a:lnTo>
                  <a:cubicBezTo>
                    <a:pt x="12547362" y="0"/>
                    <a:pt x="12589272" y="41910"/>
                    <a:pt x="12589272" y="92710"/>
                  </a:cubicBezTo>
                  <a:lnTo>
                    <a:pt x="12589272" y="10126609"/>
                  </a:lnTo>
                  <a:cubicBezTo>
                    <a:pt x="12590542" y="10178679"/>
                    <a:pt x="12548632" y="10220589"/>
                    <a:pt x="12497832" y="10220589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2654042" cy="10284089"/>
            </a:xfrm>
            <a:custGeom>
              <a:avLst/>
              <a:gdLst/>
              <a:ahLst/>
              <a:cxnLst/>
              <a:rect l="l" t="t" r="r" b="b"/>
              <a:pathLst>
                <a:path w="12654042" h="10284089">
                  <a:moveTo>
                    <a:pt x="12529582" y="59690"/>
                  </a:moveTo>
                  <a:cubicBezTo>
                    <a:pt x="12565142" y="59690"/>
                    <a:pt x="12594352" y="88900"/>
                    <a:pt x="12594352" y="124460"/>
                  </a:cubicBezTo>
                  <a:lnTo>
                    <a:pt x="12594352" y="10159629"/>
                  </a:lnTo>
                  <a:cubicBezTo>
                    <a:pt x="12594352" y="10195189"/>
                    <a:pt x="12565142" y="10224399"/>
                    <a:pt x="12529582" y="10224399"/>
                  </a:cubicBezTo>
                  <a:lnTo>
                    <a:pt x="124460" y="10224399"/>
                  </a:lnTo>
                  <a:cubicBezTo>
                    <a:pt x="88900" y="10224399"/>
                    <a:pt x="59690" y="10195189"/>
                    <a:pt x="59690" y="1015962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529582" y="59690"/>
                  </a:lnTo>
                  <a:moveTo>
                    <a:pt x="1252958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159629"/>
                  </a:lnTo>
                  <a:cubicBezTo>
                    <a:pt x="0" y="10228209"/>
                    <a:pt x="55880" y="10284089"/>
                    <a:pt x="124460" y="10284089"/>
                  </a:cubicBezTo>
                  <a:lnTo>
                    <a:pt x="12529582" y="10284089"/>
                  </a:lnTo>
                  <a:cubicBezTo>
                    <a:pt x="12598162" y="10284089"/>
                    <a:pt x="12654042" y="10228209"/>
                    <a:pt x="12654042" y="10159629"/>
                  </a:cubicBezTo>
                  <a:lnTo>
                    <a:pt x="12654042" y="124460"/>
                  </a:lnTo>
                  <a:cubicBezTo>
                    <a:pt x="12654042" y="55880"/>
                    <a:pt x="12598162" y="0"/>
                    <a:pt x="1252958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31" name="Freeform 31"/>
          <p:cNvSpPr/>
          <p:nvPr/>
        </p:nvSpPr>
        <p:spPr>
          <a:xfrm>
            <a:off x="12046741" y="1004167"/>
            <a:ext cx="3270392" cy="2343235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7988664" y="989079"/>
            <a:ext cx="3416983" cy="2811051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8064681" y="4203560"/>
            <a:ext cx="3162913" cy="3693319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1568932">
            <a:off x="6330344" y="9700484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5027046">
            <a:off x="16502236" y="496365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8" y="0"/>
                </a:lnTo>
                <a:lnTo>
                  <a:pt x="1514128" y="1379233"/>
                </a:lnTo>
                <a:lnTo>
                  <a:pt x="0" y="1379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8878474" flipV="1">
            <a:off x="16074350" y="8955603"/>
            <a:ext cx="4427299" cy="1110849"/>
          </a:xfrm>
          <a:custGeom>
            <a:avLst/>
            <a:gdLst/>
            <a:ahLst/>
            <a:cxnLst/>
            <a:rect l="l" t="t" r="r" b="b"/>
            <a:pathLst>
              <a:path w="4427299" h="1110849">
                <a:moveTo>
                  <a:pt x="0" y="1110850"/>
                </a:moveTo>
                <a:lnTo>
                  <a:pt x="4427299" y="1110850"/>
                </a:lnTo>
                <a:lnTo>
                  <a:pt x="4427299" y="0"/>
                </a:lnTo>
                <a:lnTo>
                  <a:pt x="0" y="0"/>
                </a:lnTo>
                <a:lnTo>
                  <a:pt x="0" y="111085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650426" y="1535607"/>
            <a:ext cx="6113173" cy="7828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Krabuler"/>
              </a:rPr>
              <a:t>Nuair a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tháinig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mheitheal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oibre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chéile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lá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bhí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neart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acu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iontach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buartha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maidir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heaspa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oiliúint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foirne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s’acu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féin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dtaca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comhtháthú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ábhar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de. Mar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atá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luaite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cheana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féin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níl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cúrsa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oiliúna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lán-aimseartha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mhúinteoirí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iar-bhunscoile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tumoideachais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dtuaisceart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hÉireann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faoi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láthair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Shíl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mheitheal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nach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dtiocfadh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leo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pleananna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FCÁT a chur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bhfeidhm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héifeachtach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gan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tacaíocht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a chur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fáil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 don </a:t>
            </a:r>
            <a:r>
              <a:rPr lang="en-US" sz="2800" dirty="0" err="1">
                <a:solidFill>
                  <a:srgbClr val="000000"/>
                </a:solidFill>
                <a:latin typeface="Krabuler"/>
              </a:rPr>
              <a:t>fhoireann</a:t>
            </a:r>
            <a:r>
              <a:rPr lang="en-US" sz="2800" dirty="0">
                <a:solidFill>
                  <a:srgbClr val="000000"/>
                </a:solidFill>
                <a:latin typeface="Krabuler"/>
              </a:rPr>
              <a:t>.</a:t>
            </a:r>
          </a:p>
          <a:p>
            <a:pPr>
              <a:lnSpc>
                <a:spcPts val="7139"/>
              </a:lnSpc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2398345" y="1328940"/>
            <a:ext cx="2704919" cy="2597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 err="1">
                <a:solidFill>
                  <a:srgbClr val="231F20"/>
                </a:solidFill>
                <a:latin typeface="Handy Casual Bold"/>
              </a:rPr>
              <a:t>Físeáin</a:t>
            </a:r>
            <a:r>
              <a:rPr lang="en-US" sz="4800" dirty="0">
                <a:solidFill>
                  <a:srgbClr val="231F20"/>
                </a:solidFill>
                <a:latin typeface="Handy Casual Bold"/>
              </a:rPr>
              <a:t> de </a:t>
            </a:r>
            <a:r>
              <a:rPr lang="en-US" sz="4800" dirty="0" err="1">
                <a:solidFill>
                  <a:srgbClr val="231F20"/>
                </a:solidFill>
                <a:latin typeface="Handy Casual Bold"/>
              </a:rPr>
              <a:t>dhea-chleachtas</a:t>
            </a:r>
            <a:endParaRPr lang="en-US" sz="4800" dirty="0">
              <a:solidFill>
                <a:srgbClr val="231F20"/>
              </a:solidFill>
              <a:latin typeface="Handy Casual Bold"/>
            </a:endParaRPr>
          </a:p>
          <a:p>
            <a:pPr>
              <a:lnSpc>
                <a:spcPts val="3299"/>
              </a:lnSpc>
            </a:pPr>
            <a:endParaRPr lang="en-US" sz="2499" dirty="0">
              <a:solidFill>
                <a:srgbClr val="231F20"/>
              </a:solidFill>
              <a:latin typeface="Handy Casual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8373227" y="1165985"/>
            <a:ext cx="2317247" cy="2597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 err="1">
                <a:solidFill>
                  <a:srgbClr val="231F20"/>
                </a:solidFill>
                <a:latin typeface="Handy Casual"/>
              </a:rPr>
              <a:t>Teastas</a:t>
            </a:r>
            <a:r>
              <a:rPr lang="en-US" sz="4800" dirty="0">
                <a:solidFill>
                  <a:srgbClr val="231F20"/>
                </a:solidFill>
                <a:latin typeface="Handy Casual"/>
              </a:rPr>
              <a:t> </a:t>
            </a:r>
            <a:r>
              <a:rPr lang="en-US" sz="4800" dirty="0" err="1">
                <a:solidFill>
                  <a:srgbClr val="231F20"/>
                </a:solidFill>
                <a:latin typeface="Handy Casual"/>
              </a:rPr>
              <a:t>Eorpach</a:t>
            </a:r>
            <a:r>
              <a:rPr lang="en-US" sz="4800" dirty="0">
                <a:solidFill>
                  <a:srgbClr val="231F20"/>
                </a:solidFill>
                <a:latin typeface="Handy Casual"/>
              </a:rPr>
              <a:t> </a:t>
            </a:r>
            <a:r>
              <a:rPr lang="en-US" sz="4800" dirty="0" err="1">
                <a:solidFill>
                  <a:srgbClr val="231F20"/>
                </a:solidFill>
                <a:latin typeface="Handy Casual"/>
              </a:rPr>
              <a:t>na</a:t>
            </a:r>
            <a:r>
              <a:rPr lang="en-US" sz="4800" dirty="0">
                <a:solidFill>
                  <a:srgbClr val="231F20"/>
                </a:solidFill>
                <a:latin typeface="Handy Casual"/>
              </a:rPr>
              <a:t> </a:t>
            </a:r>
            <a:r>
              <a:rPr lang="en-US" sz="4800" dirty="0" err="1">
                <a:solidFill>
                  <a:srgbClr val="231F20"/>
                </a:solidFill>
                <a:latin typeface="Handy Casual"/>
              </a:rPr>
              <a:t>Gaeilge</a:t>
            </a:r>
            <a:r>
              <a:rPr lang="en-US" sz="4800" dirty="0">
                <a:solidFill>
                  <a:srgbClr val="231F20"/>
                </a:solidFill>
                <a:latin typeface="Handy Casual"/>
              </a:rPr>
              <a:t> </a:t>
            </a:r>
          </a:p>
          <a:p>
            <a:pPr>
              <a:lnSpc>
                <a:spcPts val="3299"/>
              </a:lnSpc>
            </a:pPr>
            <a:endParaRPr lang="en-US" sz="2499" dirty="0">
              <a:solidFill>
                <a:srgbClr val="231F20"/>
              </a:solidFill>
              <a:latin typeface="Handy Casual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8601509" y="4625420"/>
            <a:ext cx="2537040" cy="3089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 err="1">
                <a:solidFill>
                  <a:srgbClr val="231F20"/>
                </a:solidFill>
                <a:latin typeface="Handy Casual Bold"/>
              </a:rPr>
              <a:t>Múinteoirí</a:t>
            </a:r>
            <a:r>
              <a:rPr lang="en-US" sz="44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Handy Casual Bold"/>
              </a:rPr>
              <a:t>Luath</a:t>
            </a:r>
            <a:r>
              <a:rPr lang="en-US" sz="44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Handy Casual Bold"/>
              </a:rPr>
              <a:t>Fhorbairt</a:t>
            </a:r>
            <a:r>
              <a:rPr lang="en-US" sz="44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400" dirty="0" err="1">
                <a:solidFill>
                  <a:srgbClr val="231F20"/>
                </a:solidFill>
                <a:latin typeface="Handy Casual Bold"/>
              </a:rPr>
              <a:t>Gairme</a:t>
            </a:r>
            <a:endParaRPr lang="en-US" sz="4400" dirty="0">
              <a:solidFill>
                <a:srgbClr val="231F20"/>
              </a:solidFill>
              <a:latin typeface="Handy Casual Bold"/>
            </a:endParaRPr>
          </a:p>
          <a:p>
            <a:pPr>
              <a:lnSpc>
                <a:spcPts val="3299"/>
              </a:lnSpc>
            </a:pPr>
            <a:endParaRPr lang="en-US" sz="2499" dirty="0">
              <a:solidFill>
                <a:srgbClr val="231F20"/>
              </a:solidFill>
              <a:latin typeface="Handy Casual Bold"/>
            </a:endParaRPr>
          </a:p>
        </p:txBody>
      </p:sp>
      <p:sp>
        <p:nvSpPr>
          <p:cNvPr id="47" name="Freeform 34">
            <a:extLst>
              <a:ext uri="{FF2B5EF4-FFF2-40B4-BE49-F238E27FC236}">
                <a16:creationId xmlns:a16="http://schemas.microsoft.com/office/drawing/2014/main" id="{5F5F579B-7A03-3244-B720-4299D85A2B73}"/>
              </a:ext>
            </a:extLst>
          </p:cNvPr>
          <p:cNvSpPr/>
          <p:nvPr/>
        </p:nvSpPr>
        <p:spPr>
          <a:xfrm rot="-1568932">
            <a:off x="-434343" y="9244726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32">
            <a:extLst>
              <a:ext uri="{FF2B5EF4-FFF2-40B4-BE49-F238E27FC236}">
                <a16:creationId xmlns:a16="http://schemas.microsoft.com/office/drawing/2014/main" id="{6DBEE0E0-28AB-5F4E-9863-187DBD22D66B}"/>
              </a:ext>
            </a:extLst>
          </p:cNvPr>
          <p:cNvSpPr/>
          <p:nvPr/>
        </p:nvSpPr>
        <p:spPr>
          <a:xfrm>
            <a:off x="12251850" y="4272179"/>
            <a:ext cx="3272085" cy="3620902"/>
          </a:xfrm>
          <a:custGeom>
            <a:avLst/>
            <a:gdLst/>
            <a:ahLst/>
            <a:cxnLst/>
            <a:rect l="l" t="t" r="r" b="b"/>
            <a:pathLst>
              <a:path w="1979545" h="1979545">
                <a:moveTo>
                  <a:pt x="0" y="0"/>
                </a:moveTo>
                <a:lnTo>
                  <a:pt x="1979545" y="0"/>
                </a:lnTo>
                <a:lnTo>
                  <a:pt x="1979545" y="1979546"/>
                </a:lnTo>
                <a:lnTo>
                  <a:pt x="0" y="1979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6">
            <a:extLst>
              <a:ext uri="{FF2B5EF4-FFF2-40B4-BE49-F238E27FC236}">
                <a16:creationId xmlns:a16="http://schemas.microsoft.com/office/drawing/2014/main" id="{C2BBADAD-9835-7A4E-8B71-D38E790AB9F7}"/>
              </a:ext>
            </a:extLst>
          </p:cNvPr>
          <p:cNvSpPr txBox="1"/>
          <p:nvPr/>
        </p:nvSpPr>
        <p:spPr>
          <a:xfrm>
            <a:off x="12641546" y="4625420"/>
            <a:ext cx="3386108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Áiseanna</a:t>
            </a:r>
            <a:r>
              <a:rPr lang="en-US" sz="40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agus</a:t>
            </a:r>
            <a:r>
              <a:rPr lang="en-US" sz="40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Oideolaíochtaí</a:t>
            </a:r>
            <a:r>
              <a:rPr lang="en-US" sz="40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Samplacha</a:t>
            </a:r>
            <a:r>
              <a:rPr lang="en-US" sz="4000" dirty="0">
                <a:solidFill>
                  <a:srgbClr val="231F20"/>
                </a:solidFill>
                <a:latin typeface="Handy Casual Bold"/>
              </a:rPr>
              <a:t>/</a:t>
            </a:r>
          </a:p>
          <a:p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Dúshláin</a:t>
            </a:r>
            <a:r>
              <a:rPr lang="en-US" sz="4000" dirty="0">
                <a:solidFill>
                  <a:srgbClr val="231F20"/>
                </a:solidFill>
                <a:latin typeface="Handy Casual Bold"/>
              </a:rPr>
              <a:t> </a:t>
            </a:r>
            <a:r>
              <a:rPr lang="en-US" sz="4000" dirty="0" err="1">
                <a:solidFill>
                  <a:srgbClr val="231F20"/>
                </a:solidFill>
                <a:latin typeface="Handy Casual Bold"/>
              </a:rPr>
              <a:t>sheachtainiúla</a:t>
            </a:r>
            <a:endParaRPr lang="en-US" sz="4000" dirty="0">
              <a:solidFill>
                <a:srgbClr val="231F20"/>
              </a:solidFill>
              <a:latin typeface="Handy Casual Bold"/>
            </a:endParaRPr>
          </a:p>
          <a:p>
            <a:endParaRPr lang="en-US" sz="4000" dirty="0">
              <a:solidFill>
                <a:srgbClr val="231F20"/>
              </a:solidFill>
              <a:latin typeface="Handy Casual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6288608" y="849567"/>
            <a:ext cx="6927975" cy="8739418"/>
          </a:xfrm>
          <a:custGeom>
            <a:avLst/>
            <a:gdLst/>
            <a:ahLst/>
            <a:cxnLst/>
            <a:rect l="l" t="t" r="r" b="b"/>
            <a:pathLst>
              <a:path w="6927975" h="8739418">
                <a:moveTo>
                  <a:pt x="0" y="0"/>
                </a:moveTo>
                <a:lnTo>
                  <a:pt x="6927974" y="0"/>
                </a:lnTo>
                <a:lnTo>
                  <a:pt x="6927974" y="8739418"/>
                </a:lnTo>
                <a:lnTo>
                  <a:pt x="0" y="8739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20756" y="1028700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2770122" y="2161779"/>
            <a:ext cx="3535128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Clár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Lae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483345" y="2728016"/>
            <a:ext cx="7135263" cy="4917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Intreoir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Taighde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Luacháil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scoile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Pleanáil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FCÁT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Forbairt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Ghairme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  </a:t>
            </a:r>
          </a:p>
          <a:p>
            <a:pPr marL="1050501" lvl="1" indent="-525250">
              <a:lnSpc>
                <a:spcPts val="6471"/>
              </a:lnSpc>
              <a:buFont typeface="Arial"/>
              <a:buChar char="•"/>
            </a:pPr>
            <a:r>
              <a:rPr lang="en-US" sz="4865" spc="107" dirty="0" err="1">
                <a:solidFill>
                  <a:srgbClr val="FFFFFF"/>
                </a:solidFill>
                <a:latin typeface="Krabuler"/>
              </a:rPr>
              <a:t>Torthaí</a:t>
            </a:r>
            <a:r>
              <a:rPr lang="en-US" sz="4865" spc="107" dirty="0">
                <a:solidFill>
                  <a:srgbClr val="FFFFFF"/>
                </a:solidFill>
                <a:latin typeface="Krabuler"/>
              </a:rPr>
              <a:t> </a:t>
            </a:r>
          </a:p>
        </p:txBody>
      </p:sp>
      <p:sp>
        <p:nvSpPr>
          <p:cNvPr id="6" name="Freeform 6"/>
          <p:cNvSpPr/>
          <p:nvPr/>
        </p:nvSpPr>
        <p:spPr>
          <a:xfrm rot="787682" flipV="1">
            <a:off x="1397312" y="5080667"/>
            <a:ext cx="3435988" cy="3641221"/>
          </a:xfrm>
          <a:custGeom>
            <a:avLst/>
            <a:gdLst/>
            <a:ahLst/>
            <a:cxnLst/>
            <a:rect l="l" t="t" r="r" b="b"/>
            <a:pathLst>
              <a:path w="3435988" h="3641221">
                <a:moveTo>
                  <a:pt x="0" y="3641220"/>
                </a:moveTo>
                <a:lnTo>
                  <a:pt x="3435988" y="3641220"/>
                </a:lnTo>
                <a:lnTo>
                  <a:pt x="3435988" y="0"/>
                </a:lnTo>
                <a:lnTo>
                  <a:pt x="0" y="0"/>
                </a:lnTo>
                <a:lnTo>
                  <a:pt x="0" y="36412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37492" y="1315827"/>
            <a:ext cx="4016949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Áiseanna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FCÁT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7003369" y="5348214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795FD6F-F16B-4042-A1A9-84C06B4C98B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1" t="18148" r="9721" b="13034"/>
          <a:stretch/>
        </p:blipFill>
        <p:spPr>
          <a:xfrm>
            <a:off x="5360597" y="647700"/>
            <a:ext cx="12567556" cy="936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3603" y="17594"/>
            <a:ext cx="8265803" cy="5498785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748166" y="1654681"/>
            <a:ext cx="557647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Cuspóirí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Foghlama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riachtanach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80" dirty="0" err="1">
                <a:solidFill>
                  <a:srgbClr val="000000"/>
                </a:solidFill>
                <a:latin typeface="Krabuler"/>
              </a:rPr>
              <a:t>comhoiriúnach</a:t>
            </a:r>
            <a:r>
              <a:rPr lang="en-US" sz="4000" spc="180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87373007-D551-2641-8056-84BF7870603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3973" r="15028" b="16076"/>
          <a:stretch/>
        </p:blipFill>
        <p:spPr>
          <a:xfrm>
            <a:off x="6195845" y="2466102"/>
            <a:ext cx="12433410" cy="707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2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44162" y="1372121"/>
            <a:ext cx="3535128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Cláir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Bhána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04E4367-1191-2C41-A7C0-BE912DBB388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4" t="19630" r="3241" b="16076"/>
          <a:stretch/>
        </p:blipFill>
        <p:spPr>
          <a:xfrm>
            <a:off x="4570098" y="2634482"/>
            <a:ext cx="12067116" cy="66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9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44162" y="1372121"/>
            <a:ext cx="3535128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Google Forms 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2829739-B993-0F48-B1F1-E3C7077684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8" t="22083" r="39815" b="24815"/>
          <a:stretch/>
        </p:blipFill>
        <p:spPr>
          <a:xfrm>
            <a:off x="5434480" y="873063"/>
            <a:ext cx="8512869" cy="92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1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171184" y="283662"/>
            <a:ext cx="12154416" cy="5774238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3834588" y="2122503"/>
            <a:ext cx="8321469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Tús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ceachta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deireadh</a:t>
            </a:r>
            <a:r>
              <a:rPr lang="en-US" sz="8216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ceachta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135C25-6F1E-A841-8E71-E6E4BBF24207}"/>
              </a:ext>
            </a:extLst>
          </p:cNvPr>
          <p:cNvSpPr txBox="1"/>
          <p:nvPr/>
        </p:nvSpPr>
        <p:spPr>
          <a:xfrm>
            <a:off x="1356759" y="4620986"/>
            <a:ext cx="14024344" cy="3268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30727"/>
              </a:lnSpc>
              <a:spcBef>
                <a:spcPct val="0"/>
              </a:spcBef>
            </a:pPr>
            <a:r>
              <a:rPr lang="en-GB" sz="6600" b="0" i="0" dirty="0">
                <a:solidFill>
                  <a:srgbClr val="222222"/>
                </a:solidFill>
                <a:effectLst/>
                <a:latin typeface="-apple-system"/>
                <a:hlinkClick r:id="rId10"/>
              </a:rPr>
              <a:t>https://pickerwheel.com/pw?id=kx2X6</a:t>
            </a:r>
            <a:r>
              <a:rPr lang="en-GB" sz="6600" b="0" i="0" dirty="0">
                <a:solidFill>
                  <a:srgbClr val="222222"/>
                </a:solidFill>
                <a:effectLst/>
                <a:latin typeface="-apple-system"/>
              </a:rPr>
              <a:t> </a:t>
            </a:r>
            <a:endParaRPr lang="en-US" sz="71400" u="none" dirty="0">
              <a:solidFill>
                <a:srgbClr val="204D43"/>
              </a:solidFill>
              <a:latin typeface="Dream Avenue"/>
            </a:endParaRPr>
          </a:p>
        </p:txBody>
      </p:sp>
    </p:spTree>
    <p:extLst>
      <p:ext uri="{BB962C8B-B14F-4D97-AF65-F5344CB8AC3E}">
        <p14:creationId xmlns:p14="http://schemas.microsoft.com/office/powerpoint/2010/main" val="2570957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1204117"/>
            <a:ext cx="5943561" cy="902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Pasanna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Éalaithe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34C51689-E756-1E46-AF37-F6755C4C87C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2" t="27104" r="21759" b="16075"/>
          <a:stretch/>
        </p:blipFill>
        <p:spPr>
          <a:xfrm>
            <a:off x="8991600" y="-180861"/>
            <a:ext cx="7848600" cy="1056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2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610711" y="171148"/>
            <a:ext cx="4584113" cy="3975676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044162" y="1891494"/>
            <a:ext cx="3535128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8216" spc="180" dirty="0" err="1">
                <a:solidFill>
                  <a:srgbClr val="000000"/>
                </a:solidFill>
                <a:latin typeface="Krabuler"/>
              </a:rPr>
              <a:t>Flippity</a:t>
            </a:r>
            <a:endParaRPr lang="en-US" sz="8216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52B58-C24B-574E-BEEB-BA63163C31A6}"/>
              </a:ext>
            </a:extLst>
          </p:cNvPr>
          <p:cNvSpPr txBox="1"/>
          <p:nvPr/>
        </p:nvSpPr>
        <p:spPr>
          <a:xfrm>
            <a:off x="984137" y="4259609"/>
            <a:ext cx="14024344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4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https://</a:t>
            </a:r>
            <a:r>
              <a:rPr lang="en-GB" sz="4400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flippity.net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/</a:t>
            </a:r>
            <a:r>
              <a:rPr lang="en-GB" sz="4400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ma.php?c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=Is,Ba,pag%C3%A1nach,pag%C3%A1naigh,phag%C3%A1nach,phag%C3%A1naigh,iad,Lochlannaigh,Lochlannach,shaighdi%C3%BAir%C3%AD,saighdi%C3%BAir%C3%AD,%C3%A9,%C3%AD,T%C3%A1,siad,Bh%C3%AD,bhandia,Dhia,an%20chogaidh,an%20ghr%C3%A1,na,ina,siad,Odin,Freya&amp;t=</a:t>
            </a:r>
            <a:r>
              <a:rPr lang="en-GB" sz="4400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Manipulatives&amp;b</a:t>
            </a:r>
            <a:r>
              <a:rPr lang="en-GB" sz="4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=Cork%20Board </a:t>
            </a:r>
            <a:endParaRPr lang="en-GB" sz="44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l" rtl="0" fontAlgn="base"/>
            <a:endParaRPr lang="en-GB" sz="18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14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81000" y="1454996"/>
            <a:ext cx="8305800" cy="6578835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447160" y="3001602"/>
            <a:ext cx="5943561" cy="401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Seicliosta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scríbhneoireachta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dírithe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ábhar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theanga</a:t>
            </a:r>
            <a:endParaRPr lang="en-US" sz="4800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C12E655-7BD1-5543-878F-98C46FEEE4F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7407" r="47222" b="16076"/>
          <a:stretch/>
        </p:blipFill>
        <p:spPr>
          <a:xfrm>
            <a:off x="9563051" y="311577"/>
            <a:ext cx="7665017" cy="997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9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304800" y="-263310"/>
            <a:ext cx="8305800" cy="4416210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188082" y="484538"/>
            <a:ext cx="5943561" cy="194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Bamboozle –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measúnú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foghlama</a:t>
            </a:r>
            <a:endParaRPr lang="en-US" sz="4800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A273D06-E866-1D47-B553-0149E929EC0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22994" r="13426" b="19630"/>
          <a:stretch/>
        </p:blipFill>
        <p:spPr>
          <a:xfrm>
            <a:off x="4003439" y="2705100"/>
            <a:ext cx="12288995" cy="66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6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28601" y="-105563"/>
            <a:ext cx="8764007" cy="3648864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287498" y="667565"/>
            <a:ext cx="5943561" cy="194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Cluichí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aschur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spriocanna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E3F74B-5E5D-CB4B-B1D5-18362FAF99D1}"/>
              </a:ext>
            </a:extLst>
          </p:cNvPr>
          <p:cNvSpPr txBox="1"/>
          <p:nvPr/>
        </p:nvSpPr>
        <p:spPr>
          <a:xfrm>
            <a:off x="1420091" y="4941516"/>
            <a:ext cx="140346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10"/>
              </a:rPr>
              <a:t>https://www.colaistefeirste.org/forbairtghairmiuilsacholaiste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7878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69991" y="1943867"/>
            <a:ext cx="7347649" cy="7187337"/>
          </a:xfrm>
          <a:custGeom>
            <a:avLst/>
            <a:gdLst/>
            <a:ahLst/>
            <a:cxnLst/>
            <a:rect l="l" t="t" r="r" b="b"/>
            <a:pathLst>
              <a:path w="7347649" h="7187337">
                <a:moveTo>
                  <a:pt x="0" y="0"/>
                </a:moveTo>
                <a:lnTo>
                  <a:pt x="7347650" y="0"/>
                </a:lnTo>
                <a:lnTo>
                  <a:pt x="7347650" y="7187337"/>
                </a:lnTo>
                <a:lnTo>
                  <a:pt x="0" y="71873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417640" y="1028700"/>
            <a:ext cx="7307783" cy="1245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59"/>
              </a:lnSpc>
              <a:spcBef>
                <a:spcPct val="0"/>
              </a:spcBef>
            </a:pPr>
            <a:r>
              <a:rPr lang="en-US" sz="8799" dirty="0" err="1">
                <a:solidFill>
                  <a:srgbClr val="000000"/>
                </a:solidFill>
                <a:latin typeface="Krabuler"/>
              </a:rPr>
              <a:t>Intreoir</a:t>
            </a:r>
            <a:r>
              <a:rPr lang="en-US" sz="8799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11760" y="7914319"/>
            <a:ext cx="6247020" cy="704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5"/>
              </a:lnSpc>
              <a:spcBef>
                <a:spcPct val="0"/>
              </a:spcBef>
            </a:pPr>
            <a:r>
              <a:rPr lang="en-US" sz="4979" dirty="0">
                <a:solidFill>
                  <a:srgbClr val="000000"/>
                </a:solidFill>
                <a:latin typeface="Handy Casual"/>
              </a:rPr>
              <a:t>Is mise </a:t>
            </a:r>
            <a:r>
              <a:rPr lang="en-US" sz="4979" dirty="0" err="1">
                <a:solidFill>
                  <a:srgbClr val="000000"/>
                </a:solidFill>
                <a:latin typeface="Handy Casual"/>
              </a:rPr>
              <a:t>Caitlín</a:t>
            </a:r>
            <a:r>
              <a:rPr lang="en-US" sz="4979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979" dirty="0" err="1">
                <a:solidFill>
                  <a:srgbClr val="000000"/>
                </a:solidFill>
                <a:latin typeface="Handy Casual"/>
              </a:rPr>
              <a:t>Ní</a:t>
            </a:r>
            <a:r>
              <a:rPr lang="en-US" sz="4979" dirty="0">
                <a:solidFill>
                  <a:srgbClr val="000000"/>
                </a:solidFill>
                <a:latin typeface="Handy Casual"/>
              </a:rPr>
              <a:t> Ruanaidh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2385" y="2730980"/>
            <a:ext cx="7273037" cy="5952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Coláiste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Feirste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Ceannaire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Roinne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Staire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Múinteoir-theagascóir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Ceannaire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Foghlama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–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ceapadh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mé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le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linn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paindéime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</a:p>
          <a:p>
            <a:pPr marL="571500" indent="-5715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Handy Casual"/>
              </a:rPr>
              <a:t>MEd</a:t>
            </a:r>
          </a:p>
        </p:txBody>
      </p:sp>
      <p:sp>
        <p:nvSpPr>
          <p:cNvPr id="7" name="Freeform 7"/>
          <p:cNvSpPr/>
          <p:nvPr/>
        </p:nvSpPr>
        <p:spPr>
          <a:xfrm>
            <a:off x="15408091" y="1028700"/>
            <a:ext cx="1488455" cy="1291398"/>
          </a:xfrm>
          <a:custGeom>
            <a:avLst/>
            <a:gdLst/>
            <a:ahLst/>
            <a:cxnLst/>
            <a:rect l="l" t="t" r="r" b="b"/>
            <a:pathLst>
              <a:path w="1488455" h="1291398">
                <a:moveTo>
                  <a:pt x="0" y="0"/>
                </a:moveTo>
                <a:lnTo>
                  <a:pt x="1488455" y="0"/>
                </a:lnTo>
                <a:lnTo>
                  <a:pt x="1488455" y="1291398"/>
                </a:lnTo>
                <a:lnTo>
                  <a:pt x="0" y="12913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435657" flipV="1">
            <a:off x="12909774" y="7270970"/>
            <a:ext cx="3750634" cy="3974660"/>
          </a:xfrm>
          <a:custGeom>
            <a:avLst/>
            <a:gdLst/>
            <a:ahLst/>
            <a:cxnLst/>
            <a:rect l="l" t="t" r="r" b="b"/>
            <a:pathLst>
              <a:path w="3750634" h="3974660">
                <a:moveTo>
                  <a:pt x="0" y="3974660"/>
                </a:moveTo>
                <a:lnTo>
                  <a:pt x="3750634" y="3974660"/>
                </a:lnTo>
                <a:lnTo>
                  <a:pt x="3750634" y="0"/>
                </a:lnTo>
                <a:lnTo>
                  <a:pt x="0" y="0"/>
                </a:lnTo>
                <a:lnTo>
                  <a:pt x="0" y="397466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CF7AA2-4A79-554A-9B68-336E44C745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9991" y="1333500"/>
            <a:ext cx="6247020" cy="6247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1204117"/>
            <a:ext cx="5943561" cy="902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LOOM le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sprioc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7" name="Freeform 7"/>
          <p:cNvSpPr/>
          <p:nvPr/>
        </p:nvSpPr>
        <p:spPr>
          <a:xfrm rot="-1568932">
            <a:off x="15282144" y="5728523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190582">
            <a:off x="14034320" y="781506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" name="Loom.mov" descr="Loom.mov">
            <a:hlinkClick r:id="" action="ppaction://media"/>
            <a:extLst>
              <a:ext uri="{FF2B5EF4-FFF2-40B4-BE49-F238E27FC236}">
                <a16:creationId xmlns:a16="http://schemas.microsoft.com/office/drawing/2014/main" id="{2A3E26C3-9B70-9947-90A7-28427F45E4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36233" y="3243656"/>
            <a:ext cx="12235767" cy="565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8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684744"/>
            <a:ext cx="5943561" cy="194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Líon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bearnaí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idirghníomhach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D3A72-BCFE-5A44-BB14-39F8C8438E46}"/>
              </a:ext>
            </a:extLst>
          </p:cNvPr>
          <p:cNvSpPr txBox="1"/>
          <p:nvPr/>
        </p:nvSpPr>
        <p:spPr>
          <a:xfrm>
            <a:off x="1180455" y="4093506"/>
            <a:ext cx="140243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hlinkClick r:id="rId6"/>
              </a:rPr>
              <a:t>https://www.educaplay.com/learning-resources/14162450-an_tocras_mor_vrs_ocras_mor_vrs_ocrais_mhoir.html</a:t>
            </a:r>
            <a:r>
              <a:rPr lang="en-US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6024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1204117"/>
            <a:ext cx="5943561" cy="902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Aischothú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FCÁT </a:t>
            </a: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42B7722-861B-5242-B98D-C099A42C01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2" t="18148" r="10185" b="16075"/>
          <a:stretch/>
        </p:blipFill>
        <p:spPr>
          <a:xfrm>
            <a:off x="8516438" y="389314"/>
            <a:ext cx="8001001" cy="950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1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1204117"/>
            <a:ext cx="5943561" cy="902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Trasteangú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 </a:t>
            </a: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30D4CB46-8064-454E-9018-D7EE67B6F0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0" t="19630" r="13425" b="18889"/>
          <a:stretch/>
        </p:blipFill>
        <p:spPr>
          <a:xfrm>
            <a:off x="5544818" y="2068628"/>
            <a:ext cx="11811000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2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5" y="-301411"/>
            <a:ext cx="8305800" cy="4179187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967507" y="684744"/>
            <a:ext cx="5943561" cy="194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Bitmojis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chatterpix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/revive AI  </a:t>
            </a: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" name="IMG_0 (1).MOV" descr="IMG_0 (1).MOV">
            <a:hlinkClick r:id="" action="ppaction://media"/>
            <a:extLst>
              <a:ext uri="{FF2B5EF4-FFF2-40B4-BE49-F238E27FC236}">
                <a16:creationId xmlns:a16="http://schemas.microsoft.com/office/drawing/2014/main" id="{2547B0E6-A427-0640-90CE-5398F60F45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98547" y="3579811"/>
            <a:ext cx="5435600" cy="6096000"/>
          </a:xfrm>
          <a:prstGeom prst="rect">
            <a:avLst/>
          </a:prstGeom>
        </p:spPr>
      </p:pic>
      <p:pic>
        <p:nvPicPr>
          <p:cNvPr id="11" name="IMG_0 (4).MOV" descr="IMG_0 (4).MOV">
            <a:hlinkClick r:id="" action="ppaction://media"/>
            <a:extLst>
              <a:ext uri="{FF2B5EF4-FFF2-40B4-BE49-F238E27FC236}">
                <a16:creationId xmlns:a16="http://schemas.microsoft.com/office/drawing/2014/main" id="{E49B58BF-598D-5F42-88AE-D88187D3C78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72800" y="1454996"/>
            <a:ext cx="54356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9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6" y="-301411"/>
            <a:ext cx="17928265" cy="10016911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188081" y="1847560"/>
            <a:ext cx="14694651" cy="7134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Magenta </a:t>
            </a:r>
          </a:p>
          <a:p>
            <a:pPr algn="ctr">
              <a:lnSpc>
                <a:spcPts val="8134"/>
              </a:lnSpc>
            </a:pPr>
            <a:endParaRPr lang="en-US" sz="4800" spc="180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Reduce –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scríobh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achoimre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pholasaí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eachtrach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an APSS le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1945-1956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20-30 focal –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bí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airdeallach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: an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cogadh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–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rith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chogaidh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</a:p>
          <a:p>
            <a:pPr algn="ctr"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Arrange – Ban/Fir </a:t>
            </a:r>
          </a:p>
          <a:p>
            <a:pPr>
              <a:lnSpc>
                <a:spcPts val="8134"/>
              </a:lnSpc>
            </a:pPr>
            <a:endParaRPr lang="en-US" sz="4800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632707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1266" y="-301411"/>
            <a:ext cx="17928265" cy="10016911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810814">
            <a:off x="1188081" y="2886305"/>
            <a:ext cx="14694651" cy="5057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Físeáin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do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chleachtas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FCÁT</a:t>
            </a:r>
          </a:p>
          <a:p>
            <a:pPr>
              <a:lnSpc>
                <a:spcPts val="8134"/>
              </a:lnSpc>
            </a:pPr>
            <a:endParaRPr lang="en-US" sz="4800" spc="180" dirty="0">
              <a:solidFill>
                <a:srgbClr val="000000"/>
              </a:solidFill>
              <a:latin typeface="Krabuler"/>
            </a:endParaRPr>
          </a:p>
          <a:p>
            <a:pPr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  <a:hlinkClick r:id="rId4"/>
              </a:rPr>
              <a:t>https://www.colaistefeirste.org/forbairtghairmiuilsacholaiste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  </a:t>
            </a:r>
          </a:p>
          <a:p>
            <a:pPr>
              <a:lnSpc>
                <a:spcPts val="8134"/>
              </a:lnSpc>
            </a:pPr>
            <a:endParaRPr lang="en-US" sz="4800" spc="18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91107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21"/>
          <p:cNvSpPr/>
          <p:nvPr/>
        </p:nvSpPr>
        <p:spPr>
          <a:xfrm>
            <a:off x="6837203" y="2888971"/>
            <a:ext cx="4613594" cy="0"/>
          </a:xfrm>
          <a:prstGeom prst="line">
            <a:avLst/>
          </a:prstGeom>
          <a:ln w="47625" cap="flat">
            <a:solidFill>
              <a:srgbClr val="F7CE5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6837203" y="7111782"/>
            <a:ext cx="4613594" cy="0"/>
          </a:xfrm>
          <a:prstGeom prst="line">
            <a:avLst/>
          </a:prstGeom>
          <a:ln w="47625" cap="flat">
            <a:solidFill>
              <a:srgbClr val="F7CE5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3F8429-2FE0-7D4E-AB83-23EECAD4FFC3}"/>
              </a:ext>
            </a:extLst>
          </p:cNvPr>
          <p:cNvSpPr txBox="1"/>
          <p:nvPr/>
        </p:nvSpPr>
        <p:spPr>
          <a:xfrm>
            <a:off x="1680368" y="1726559"/>
            <a:ext cx="132075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GB" sz="6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TEG </a:t>
            </a:r>
          </a:p>
        </p:txBody>
      </p:sp>
      <p:sp>
        <p:nvSpPr>
          <p:cNvPr id="28" name="Freeform 10">
            <a:extLst>
              <a:ext uri="{FF2B5EF4-FFF2-40B4-BE49-F238E27FC236}">
                <a16:creationId xmlns:a16="http://schemas.microsoft.com/office/drawing/2014/main" id="{C594100C-0DDC-5B43-9890-250B86704F56}"/>
              </a:ext>
            </a:extLst>
          </p:cNvPr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79B0E582-ED85-1745-8BE4-038218FABAE4}"/>
              </a:ext>
            </a:extLst>
          </p:cNvPr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B9AB1B5E-54B7-9B4B-B4BB-E3E20EEF24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8519" r="7739" b="10741"/>
          <a:stretch/>
        </p:blipFill>
        <p:spPr>
          <a:xfrm>
            <a:off x="963309" y="992700"/>
            <a:ext cx="13959219" cy="83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4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911" y="8671742"/>
            <a:ext cx="3759200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3">
            <a:extLst>
              <a:ext uri="{FF2B5EF4-FFF2-40B4-BE49-F238E27FC236}">
                <a16:creationId xmlns:a16="http://schemas.microsoft.com/office/drawing/2014/main" id="{CDD79FB5-F8A3-1747-B6E6-FB4C91CA4FF7}"/>
              </a:ext>
            </a:extLst>
          </p:cNvPr>
          <p:cNvSpPr/>
          <p:nvPr/>
        </p:nvSpPr>
        <p:spPr>
          <a:xfrm>
            <a:off x="850818" y="136187"/>
            <a:ext cx="11734799" cy="3768511"/>
          </a:xfrm>
          <a:custGeom>
            <a:avLst/>
            <a:gdLst/>
            <a:ahLst/>
            <a:cxnLst/>
            <a:rect l="l" t="t" r="r" b="b"/>
            <a:pathLst>
              <a:path w="4584113" h="3975676">
                <a:moveTo>
                  <a:pt x="0" y="0"/>
                </a:moveTo>
                <a:lnTo>
                  <a:pt x="4584113" y="0"/>
                </a:lnTo>
                <a:lnTo>
                  <a:pt x="4584113" y="3975676"/>
                </a:lnTo>
                <a:lnTo>
                  <a:pt x="0" y="3975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3F1F062A-1AEA-4240-A967-67125934C117}"/>
              </a:ext>
            </a:extLst>
          </p:cNvPr>
          <p:cNvSpPr txBox="1"/>
          <p:nvPr/>
        </p:nvSpPr>
        <p:spPr>
          <a:xfrm rot="-810814">
            <a:off x="2271366" y="855345"/>
            <a:ext cx="9313795" cy="297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4"/>
              </a:lnSpc>
            </a:pP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FCÁT mar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chritéir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breathnóireachtaí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800" spc="180" dirty="0" err="1">
                <a:solidFill>
                  <a:srgbClr val="000000"/>
                </a:solidFill>
                <a:latin typeface="Krabuler"/>
              </a:rPr>
              <a:t>ranga</a:t>
            </a:r>
            <a:r>
              <a:rPr lang="en-US" sz="4800" spc="180" dirty="0">
                <a:solidFill>
                  <a:srgbClr val="000000"/>
                </a:solidFill>
                <a:latin typeface="Krabuler"/>
              </a:rPr>
              <a:t> don LFG</a:t>
            </a:r>
          </a:p>
          <a:p>
            <a:pPr>
              <a:lnSpc>
                <a:spcPts val="8134"/>
              </a:lnSpc>
            </a:pPr>
            <a:endParaRPr lang="en-US" sz="4800" spc="180" dirty="0">
              <a:solidFill>
                <a:srgbClr val="000000"/>
              </a:solidFill>
              <a:latin typeface="Krabuler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0D446DA-BF69-DB43-8925-2F5A61972C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37959" r="10184" b="14713"/>
          <a:stretch/>
        </p:blipFill>
        <p:spPr>
          <a:xfrm>
            <a:off x="1600200" y="4232497"/>
            <a:ext cx="14401800" cy="486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74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299159" y="1781016"/>
            <a:ext cx="1522684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Comórtáis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filíochta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,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téarmaíochta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, An Rolla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Gaelach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,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Tóraíocht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Teanga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 (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Cóid</a:t>
            </a:r>
            <a:r>
              <a:rPr lang="en-US" sz="6000" dirty="0">
                <a:solidFill>
                  <a:srgbClr val="000000"/>
                </a:solidFill>
                <a:latin typeface="Gill Sans MT" panose="020B0502020104020203" pitchFamily="34" charset="77"/>
              </a:rPr>
              <a:t> QR), </a:t>
            </a:r>
            <a:r>
              <a:rPr lang="en-US" sz="60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Foclach</a:t>
            </a:r>
            <a:endParaRPr lang="en-US" sz="6000" dirty="0">
              <a:solidFill>
                <a:srgbClr val="000000"/>
              </a:solidFill>
              <a:latin typeface="Gill Sans MT" panose="020B0502020104020203" pitchFamily="34" charset="77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33600" y="553122"/>
            <a:ext cx="148590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204D43"/>
                </a:solidFill>
                <a:latin typeface="Dream Avenue"/>
              </a:rPr>
              <a:t>Dúshláin</a:t>
            </a:r>
            <a:r>
              <a:rPr lang="en-US" sz="7200" dirty="0">
                <a:solidFill>
                  <a:srgbClr val="204D43"/>
                </a:solidFill>
                <a:latin typeface="Dream Avenue"/>
              </a:rPr>
              <a:t> </a:t>
            </a:r>
            <a:r>
              <a:rPr lang="en-US" sz="7200" dirty="0" err="1">
                <a:solidFill>
                  <a:srgbClr val="204D43"/>
                </a:solidFill>
                <a:latin typeface="Dream Avenue"/>
              </a:rPr>
              <a:t>uile-scoile</a:t>
            </a:r>
            <a:r>
              <a:rPr lang="en-US" sz="7200" dirty="0">
                <a:solidFill>
                  <a:srgbClr val="204D43"/>
                </a:solidFill>
                <a:latin typeface="Dream Avenue"/>
              </a:rPr>
              <a:t> </a:t>
            </a: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6612C4FA-B2FA-1B49-AFCD-D1F0756B4FBE}"/>
              </a:ext>
            </a:extLst>
          </p:cNvPr>
          <p:cNvSpPr/>
          <p:nvPr/>
        </p:nvSpPr>
        <p:spPr>
          <a:xfrm rot="-10800000">
            <a:off x="-5599813" y="8633321"/>
            <a:ext cx="13959219" cy="1928910"/>
          </a:xfrm>
          <a:custGeom>
            <a:avLst/>
            <a:gdLst/>
            <a:ahLst/>
            <a:cxnLst/>
            <a:rect l="l" t="t" r="r" b="b"/>
            <a:pathLst>
              <a:path w="13959219" h="1928910">
                <a:moveTo>
                  <a:pt x="0" y="0"/>
                </a:moveTo>
                <a:lnTo>
                  <a:pt x="13959219" y="0"/>
                </a:lnTo>
                <a:lnTo>
                  <a:pt x="13959219" y="1928910"/>
                </a:lnTo>
                <a:lnTo>
                  <a:pt x="0" y="1928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6A7B565E-825C-2744-9E5E-2DDC073BB5F4}"/>
              </a:ext>
            </a:extLst>
          </p:cNvPr>
          <p:cNvSpPr/>
          <p:nvPr/>
        </p:nvSpPr>
        <p:spPr>
          <a:xfrm>
            <a:off x="9752595" y="-301411"/>
            <a:ext cx="12710840" cy="1756407"/>
          </a:xfrm>
          <a:custGeom>
            <a:avLst/>
            <a:gdLst/>
            <a:ahLst/>
            <a:cxnLst/>
            <a:rect l="l" t="t" r="r" b="b"/>
            <a:pathLst>
              <a:path w="12710840" h="1756407">
                <a:moveTo>
                  <a:pt x="0" y="0"/>
                </a:moveTo>
                <a:lnTo>
                  <a:pt x="12710840" y="0"/>
                </a:lnTo>
                <a:lnTo>
                  <a:pt x="12710840" y="1756407"/>
                </a:lnTo>
                <a:lnTo>
                  <a:pt x="0" y="17564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B5D05192-DF48-7A43-A4F7-109729B33ADB}"/>
              </a:ext>
            </a:extLst>
          </p:cNvPr>
          <p:cNvSpPr/>
          <p:nvPr/>
        </p:nvSpPr>
        <p:spPr>
          <a:xfrm rot="-1568932">
            <a:off x="656163" y="212142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653549C-952D-0A44-A74D-3DAA8D0319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 t="38434" r="7782" b="10000"/>
          <a:stretch/>
        </p:blipFill>
        <p:spPr>
          <a:xfrm>
            <a:off x="2133600" y="3953695"/>
            <a:ext cx="13959219" cy="530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-224232" y="-318070"/>
            <a:ext cx="10567118" cy="2986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0000"/>
                </a:solidFill>
                <a:latin typeface="Krabuler"/>
              </a:rPr>
              <a:t>Ábhar</a:t>
            </a:r>
            <a:r>
              <a:rPr lang="en-US" sz="6000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Krabuler"/>
              </a:rPr>
              <a:t>machnaimh</a:t>
            </a:r>
            <a:r>
              <a:rPr lang="en-US" sz="6000" dirty="0">
                <a:solidFill>
                  <a:srgbClr val="000000"/>
                </a:solidFill>
                <a:latin typeface="Krabuler"/>
              </a:rPr>
              <a:t> &amp;</a:t>
            </a:r>
          </a:p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0000"/>
                </a:solidFill>
                <a:latin typeface="Krabuler"/>
              </a:rPr>
              <a:t>Réasúnaíocht</a:t>
            </a:r>
            <a:r>
              <a:rPr lang="en-US" sz="6000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6000" dirty="0" err="1">
                <a:solidFill>
                  <a:srgbClr val="000000"/>
                </a:solidFill>
                <a:latin typeface="Krabuler"/>
              </a:rPr>
              <a:t>taighde</a:t>
            </a:r>
            <a:endParaRPr lang="en-US" sz="6000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296400" y="-51214"/>
            <a:ext cx="10083238" cy="1393320"/>
          </a:xfrm>
          <a:custGeom>
            <a:avLst/>
            <a:gdLst/>
            <a:ahLst/>
            <a:cxnLst/>
            <a:rect l="l" t="t" r="r" b="b"/>
            <a:pathLst>
              <a:path w="10083238" h="1393320">
                <a:moveTo>
                  <a:pt x="0" y="0"/>
                </a:moveTo>
                <a:lnTo>
                  <a:pt x="10083238" y="0"/>
                </a:lnTo>
                <a:lnTo>
                  <a:pt x="10083238" y="1393320"/>
                </a:lnTo>
                <a:lnTo>
                  <a:pt x="0" y="1393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-4098675" y="8905418"/>
            <a:ext cx="9279203" cy="2078243"/>
          </a:xfrm>
          <a:custGeom>
            <a:avLst/>
            <a:gdLst/>
            <a:ahLst/>
            <a:cxnLst/>
            <a:rect l="l" t="t" r="r" b="b"/>
            <a:pathLst>
              <a:path w="9279203" h="2078243">
                <a:moveTo>
                  <a:pt x="0" y="0"/>
                </a:moveTo>
                <a:lnTo>
                  <a:pt x="9279203" y="0"/>
                </a:lnTo>
                <a:lnTo>
                  <a:pt x="9279203" y="2078242"/>
                </a:lnTo>
                <a:lnTo>
                  <a:pt x="0" y="2078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2081"/>
            </a:stretch>
          </a:blipFill>
        </p:spPr>
      </p:sp>
      <p:sp>
        <p:nvSpPr>
          <p:cNvPr id="11" name="Freeform 11"/>
          <p:cNvSpPr/>
          <p:nvPr/>
        </p:nvSpPr>
        <p:spPr>
          <a:xfrm rot="-1568932">
            <a:off x="157871" y="140345"/>
            <a:ext cx="1443297" cy="2069242"/>
          </a:xfrm>
          <a:custGeom>
            <a:avLst/>
            <a:gdLst/>
            <a:ahLst/>
            <a:cxnLst/>
            <a:rect l="l" t="t" r="r" b="b"/>
            <a:pathLst>
              <a:path w="1443297" h="2069242">
                <a:moveTo>
                  <a:pt x="0" y="0"/>
                </a:moveTo>
                <a:lnTo>
                  <a:pt x="1443297" y="0"/>
                </a:lnTo>
                <a:lnTo>
                  <a:pt x="1443297" y="2069242"/>
                </a:lnTo>
                <a:lnTo>
                  <a:pt x="0" y="206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487400" y="7114765"/>
            <a:ext cx="3950104" cy="2546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 dirty="0">
                <a:solidFill>
                  <a:srgbClr val="000000"/>
                </a:solidFill>
                <a:latin typeface="Krabuler"/>
              </a:rPr>
              <a:t>An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gort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leathan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tumoideachas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–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Cá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háit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3677" dirty="0" err="1">
                <a:solidFill>
                  <a:srgbClr val="000000"/>
                </a:solidFill>
                <a:latin typeface="Krabuler"/>
              </a:rPr>
              <a:t>toiseacht</a:t>
            </a:r>
            <a:r>
              <a:rPr lang="en-US" sz="3677" dirty="0">
                <a:solidFill>
                  <a:srgbClr val="000000"/>
                </a:solidFill>
                <a:latin typeface="Krabuler"/>
              </a:rPr>
              <a:t>??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53200" y="7397623"/>
            <a:ext cx="3962688" cy="2546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Sainmhúinteoirí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óga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cumasacha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le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himní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teanga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agus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easpa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oiliúna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tumoideachais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03818" y="7394963"/>
            <a:ext cx="4042662" cy="189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Aisghabháil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na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Gaeilge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i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ndiaidh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na</a:t>
            </a: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  <a:r>
              <a:rPr lang="en-US" sz="3677" dirty="0" err="1">
                <a:solidFill>
                  <a:srgbClr val="000000"/>
                </a:solidFill>
                <a:latin typeface="Krabuler Bold"/>
              </a:rPr>
              <a:t>paindéime</a:t>
            </a:r>
            <a:endParaRPr lang="en-US" sz="3677" dirty="0">
              <a:solidFill>
                <a:srgbClr val="000000"/>
              </a:solidFill>
              <a:latin typeface="Krabuler Bold"/>
            </a:endParaRPr>
          </a:p>
          <a:p>
            <a:pPr algn="ctr">
              <a:lnSpc>
                <a:spcPts val="5149"/>
              </a:lnSpc>
              <a:spcBef>
                <a:spcPct val="0"/>
              </a:spcBef>
            </a:pPr>
            <a:r>
              <a:rPr lang="en-US" sz="3677" dirty="0">
                <a:solidFill>
                  <a:srgbClr val="000000"/>
                </a:solidFill>
                <a:latin typeface="Krabuler Bold"/>
              </a:rPr>
              <a:t> </a:t>
            </a:r>
          </a:p>
        </p:txBody>
      </p:sp>
      <p:sp>
        <p:nvSpPr>
          <p:cNvPr id="19" name="Freeform 19"/>
          <p:cNvSpPr/>
          <p:nvPr/>
        </p:nvSpPr>
        <p:spPr>
          <a:xfrm rot="240727">
            <a:off x="11307347" y="7973279"/>
            <a:ext cx="1162426" cy="1666560"/>
          </a:xfrm>
          <a:custGeom>
            <a:avLst/>
            <a:gdLst/>
            <a:ahLst/>
            <a:cxnLst/>
            <a:rect l="l" t="t" r="r" b="b"/>
            <a:pathLst>
              <a:path w="1162426" h="1666560">
                <a:moveTo>
                  <a:pt x="0" y="0"/>
                </a:moveTo>
                <a:lnTo>
                  <a:pt x="1162426" y="0"/>
                </a:lnTo>
                <a:lnTo>
                  <a:pt x="1162426" y="1666560"/>
                </a:lnTo>
                <a:lnTo>
                  <a:pt x="0" y="1666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B2AE680-56EE-6346-9CFC-D6D040F190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127" y="2505053"/>
            <a:ext cx="4521200" cy="4521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4DC4837-EC81-DD44-8091-0314D8DC1A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6344" y="2809853"/>
            <a:ext cx="4216400" cy="4216400"/>
          </a:xfrm>
          <a:prstGeom prst="rect">
            <a:avLst/>
          </a:prstGeom>
        </p:spPr>
      </p:pic>
      <p:pic>
        <p:nvPicPr>
          <p:cNvPr id="25" name="TJ.mp4" descr="TJ.mp4">
            <a:hlinkClick r:id="" action="ppaction://media"/>
            <a:extLst>
              <a:ext uri="{FF2B5EF4-FFF2-40B4-BE49-F238E27FC236}">
                <a16:creationId xmlns:a16="http://schemas.microsoft.com/office/drawing/2014/main" id="{08C63D67-0648-6D4E-AEA1-C5705854C1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05598" y="1066868"/>
            <a:ext cx="6006905" cy="542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22617">
            <a:off x="8504696" y="2247821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650515" y="4098678"/>
            <a:ext cx="6986972" cy="3208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72"/>
              </a:lnSpc>
            </a:pP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Torthaí</a:t>
            </a:r>
            <a:endParaRPr lang="en-US" sz="13305" spc="292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13172"/>
              </a:lnSpc>
            </a:pPr>
            <a:r>
              <a:rPr lang="en-US" sz="9600" spc="292" dirty="0">
                <a:solidFill>
                  <a:srgbClr val="000000"/>
                </a:solidFill>
                <a:latin typeface="Krabuler"/>
              </a:rPr>
              <a:t>Na </a:t>
            </a:r>
            <a:r>
              <a:rPr lang="en-US" sz="9600" spc="292" dirty="0" err="1">
                <a:solidFill>
                  <a:srgbClr val="000000"/>
                </a:solidFill>
                <a:latin typeface="Krabuler"/>
              </a:rPr>
              <a:t>Múinteoirí</a:t>
            </a:r>
            <a:endParaRPr lang="en-US" sz="9600" spc="292" dirty="0">
              <a:solidFill>
                <a:srgbClr val="000000"/>
              </a:solidFill>
              <a:latin typeface="Krabule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912099" y="102856"/>
            <a:ext cx="7560792" cy="3655684"/>
            <a:chOff x="0" y="0"/>
            <a:chExt cx="1066981" cy="2813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66981" cy="2527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9858" y="102856"/>
            <a:ext cx="4234146" cy="9993644"/>
            <a:chOff x="0" y="0"/>
            <a:chExt cx="1077109" cy="2623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7109" cy="262370"/>
            </a:xfrm>
            <a:custGeom>
              <a:avLst/>
              <a:gdLst/>
              <a:ahLst/>
              <a:cxnLst/>
              <a:rect l="l" t="t" r="r" b="b"/>
              <a:pathLst>
                <a:path w="1077109" h="262370">
                  <a:moveTo>
                    <a:pt x="74511" y="0"/>
                  </a:moveTo>
                  <a:lnTo>
                    <a:pt x="1002598" y="0"/>
                  </a:lnTo>
                  <a:cubicBezTo>
                    <a:pt x="1022359" y="0"/>
                    <a:pt x="1041312" y="7850"/>
                    <a:pt x="1055285" y="21824"/>
                  </a:cubicBezTo>
                  <a:cubicBezTo>
                    <a:pt x="1069259" y="35797"/>
                    <a:pt x="1077109" y="54750"/>
                    <a:pt x="1077109" y="74511"/>
                  </a:cubicBezTo>
                  <a:lnTo>
                    <a:pt x="1077109" y="187859"/>
                  </a:lnTo>
                  <a:cubicBezTo>
                    <a:pt x="1077109" y="207620"/>
                    <a:pt x="1069259" y="226573"/>
                    <a:pt x="1055285" y="240546"/>
                  </a:cubicBezTo>
                  <a:cubicBezTo>
                    <a:pt x="1041312" y="254520"/>
                    <a:pt x="1022359" y="262370"/>
                    <a:pt x="1002598" y="262370"/>
                  </a:cubicBezTo>
                  <a:lnTo>
                    <a:pt x="74511" y="262370"/>
                  </a:lnTo>
                  <a:cubicBezTo>
                    <a:pt x="54750" y="262370"/>
                    <a:pt x="35797" y="254520"/>
                    <a:pt x="21824" y="240546"/>
                  </a:cubicBezTo>
                  <a:cubicBezTo>
                    <a:pt x="7850" y="226573"/>
                    <a:pt x="0" y="207620"/>
                    <a:pt x="0" y="187859"/>
                  </a:cubicBezTo>
                  <a:lnTo>
                    <a:pt x="0" y="74511"/>
                  </a:lnTo>
                  <a:cubicBezTo>
                    <a:pt x="0" y="54750"/>
                    <a:pt x="7850" y="35797"/>
                    <a:pt x="21824" y="21824"/>
                  </a:cubicBezTo>
                  <a:cubicBezTo>
                    <a:pt x="35797" y="7850"/>
                    <a:pt x="54750" y="0"/>
                    <a:pt x="74511" y="0"/>
                  </a:cubicBezTo>
                  <a:close/>
                </a:path>
              </a:pathLst>
            </a:custGeom>
            <a:solidFill>
              <a:srgbClr val="FBC0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077109" cy="23379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643998" y="647700"/>
            <a:ext cx="3705330" cy="8763000"/>
            <a:chOff x="0" y="0"/>
            <a:chExt cx="1066981" cy="2755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66981" cy="275553"/>
            </a:xfrm>
            <a:custGeom>
              <a:avLst/>
              <a:gdLst/>
              <a:ahLst/>
              <a:cxnLst/>
              <a:rect l="l" t="t" r="r" b="b"/>
              <a:pathLst>
                <a:path w="1066981" h="275553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0335"/>
                  </a:lnTo>
                  <a:cubicBezTo>
                    <a:pt x="1066981" y="220284"/>
                    <a:pt x="1059057" y="239416"/>
                    <a:pt x="1044950" y="253522"/>
                  </a:cubicBezTo>
                  <a:cubicBezTo>
                    <a:pt x="1030844" y="267628"/>
                    <a:pt x="1011712" y="275553"/>
                    <a:pt x="991763" y="275553"/>
                  </a:cubicBezTo>
                  <a:lnTo>
                    <a:pt x="75218" y="275553"/>
                  </a:lnTo>
                  <a:cubicBezTo>
                    <a:pt x="55269" y="275553"/>
                    <a:pt x="36137" y="267628"/>
                    <a:pt x="22031" y="253522"/>
                  </a:cubicBezTo>
                  <a:cubicBezTo>
                    <a:pt x="7925" y="239416"/>
                    <a:pt x="0" y="220284"/>
                    <a:pt x="0" y="200335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1066981" cy="24697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-1643804">
            <a:off x="11733454" y="7248151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906646" y="629443"/>
            <a:ext cx="3088337" cy="943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Rath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</a:p>
          <a:p>
            <a:pPr algn="ctr">
              <a:lnSpc>
                <a:spcPts val="3248"/>
              </a:lnSpc>
              <a:spcBef>
                <a:spcPct val="0"/>
              </a:spcBef>
            </a:pPr>
            <a:endParaRPr lang="en-US" sz="3093" spc="129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D’athraigh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stríl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gcleachtóirí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</a:p>
          <a:p>
            <a:pPr algn="ctr">
              <a:lnSpc>
                <a:spcPts val="3248"/>
              </a:lnSpc>
              <a:spcBef>
                <a:spcPct val="0"/>
              </a:spcBef>
            </a:pPr>
            <a:endParaRPr lang="en-US" sz="3093" spc="129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riachtanach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chomhoiriúnach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  </a:t>
            </a:r>
          </a:p>
          <a:p>
            <a:pPr algn="ctr">
              <a:lnSpc>
                <a:spcPts val="3248"/>
              </a:lnSpc>
              <a:spcBef>
                <a:spcPct val="0"/>
              </a:spcBef>
            </a:pPr>
            <a:endParaRPr lang="en-US" sz="3093" spc="129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Rinne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siad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luacháil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spriocanna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sin go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rialta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Pléadh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samhail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múinteoirí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minice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mar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gheall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chreatlach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pleanála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.</a:t>
            </a:r>
          </a:p>
          <a:p>
            <a:pPr algn="ctr">
              <a:lnSpc>
                <a:spcPts val="3248"/>
              </a:lnSpc>
              <a:spcBef>
                <a:spcPct val="0"/>
              </a:spcBef>
            </a:pPr>
            <a:endParaRPr lang="en-US" sz="3093" spc="12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896358" y="878814"/>
            <a:ext cx="3088337" cy="812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Spreag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an cur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chuige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réamh</a:t>
            </a:r>
            <a:endParaRPr lang="en-US" sz="44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phleanáilte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réamh</a:t>
            </a:r>
            <a:endParaRPr lang="en-US" sz="44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ghníomhach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, cur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chuig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neamh</a:t>
            </a:r>
            <a:endParaRPr lang="en-US" sz="44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phleanáilte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frith</a:t>
            </a:r>
            <a:endParaRPr lang="en-US" sz="44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ghníomhach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chomh</a:t>
            </a:r>
            <a:r>
              <a:rPr lang="en-US" sz="44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400" spc="129" dirty="0" err="1">
                <a:solidFill>
                  <a:srgbClr val="000000"/>
                </a:solidFill>
                <a:latin typeface="Krabuler"/>
              </a:rPr>
              <a:t>maith</a:t>
            </a:r>
            <a:endParaRPr lang="en-US" sz="4400" spc="12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087198" y="340125"/>
            <a:ext cx="7210593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Claochlú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féiniúlachta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muiníne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 le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bliana</a:t>
            </a:r>
            <a:endParaRPr lang="en-US" sz="36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endParaRPr lang="en-US" sz="36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Thacaigh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phleanáil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FCÁT go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mór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himní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múinteoirí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óga</a:t>
            </a:r>
            <a:endParaRPr lang="en-US" sz="3600" spc="12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4" name="Freeform 34"/>
          <p:cNvSpPr/>
          <p:nvPr/>
        </p:nvSpPr>
        <p:spPr>
          <a:xfrm rot="14008067">
            <a:off x="4928009" y="4245284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5" name="Freeform 35"/>
          <p:cNvSpPr/>
          <p:nvPr/>
        </p:nvSpPr>
        <p:spPr>
          <a:xfrm rot="13284014">
            <a:off x="4692581" y="7438083"/>
            <a:ext cx="1916757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grpSp>
        <p:nvGrpSpPr>
          <p:cNvPr id="25" name="Group 5">
            <a:extLst>
              <a:ext uri="{FF2B5EF4-FFF2-40B4-BE49-F238E27FC236}">
                <a16:creationId xmlns:a16="http://schemas.microsoft.com/office/drawing/2014/main" id="{881030F9-B30A-D943-B43E-5DF4ABB7A33D}"/>
              </a:ext>
            </a:extLst>
          </p:cNvPr>
          <p:cNvGrpSpPr/>
          <p:nvPr/>
        </p:nvGrpSpPr>
        <p:grpSpPr>
          <a:xfrm>
            <a:off x="5421064" y="7620658"/>
            <a:ext cx="7560792" cy="2428522"/>
            <a:chOff x="0" y="0"/>
            <a:chExt cx="1066981" cy="281330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5CA90242-57DE-344F-900B-01654001E5F6}"/>
                </a:ext>
              </a:extLst>
            </p:cNvPr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170BBC1C-8C07-4244-BA62-E2BCA8773107}"/>
                </a:ext>
              </a:extLst>
            </p:cNvPr>
            <p:cNvSpPr txBox="1"/>
            <p:nvPr/>
          </p:nvSpPr>
          <p:spPr>
            <a:xfrm>
              <a:off x="0" y="28575"/>
              <a:ext cx="1066981" cy="2527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38" name="TextBox 29">
            <a:extLst>
              <a:ext uri="{FF2B5EF4-FFF2-40B4-BE49-F238E27FC236}">
                <a16:creationId xmlns:a16="http://schemas.microsoft.com/office/drawing/2014/main" id="{CDEECA4F-F354-5C4C-9E6C-FEF3A449ADDE}"/>
              </a:ext>
            </a:extLst>
          </p:cNvPr>
          <p:cNvSpPr txBox="1"/>
          <p:nvPr/>
        </p:nvSpPr>
        <p:spPr>
          <a:xfrm>
            <a:off x="5538703" y="7882740"/>
            <a:ext cx="7210593" cy="252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Is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mór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an t-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ábhar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misnigh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é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gur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luaigh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gach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rannpháirtí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gur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cheart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leanstan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pleanáil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FCÁT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é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a chur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bhfeidhm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mbliain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9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bhliain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seo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129" dirty="0" err="1">
                <a:solidFill>
                  <a:srgbClr val="000000"/>
                </a:solidFill>
                <a:latin typeface="Krabuler"/>
              </a:rPr>
              <a:t>chugainn</a:t>
            </a:r>
            <a:r>
              <a:rPr lang="en-US" sz="3200" spc="129" dirty="0">
                <a:solidFill>
                  <a:srgbClr val="000000"/>
                </a:solidFill>
                <a:latin typeface="Krabuler"/>
              </a:rPr>
              <a:t>.  </a:t>
            </a:r>
          </a:p>
          <a:p>
            <a:pPr algn="ctr">
              <a:spcBef>
                <a:spcPct val="0"/>
              </a:spcBef>
            </a:pPr>
            <a:endParaRPr lang="en-US" sz="3600" spc="129" dirty="0">
              <a:solidFill>
                <a:srgbClr val="000000"/>
              </a:solidFill>
              <a:latin typeface="Krabuler"/>
            </a:endParaRPr>
          </a:p>
        </p:txBody>
      </p:sp>
    </p:spTree>
    <p:extLst>
      <p:ext uri="{BB962C8B-B14F-4D97-AF65-F5344CB8AC3E}">
        <p14:creationId xmlns:p14="http://schemas.microsoft.com/office/powerpoint/2010/main" val="7058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9" grpId="0"/>
      <p:bldP spid="3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5800" y="573298"/>
            <a:ext cx="17098508" cy="19697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spc="277" dirty="0">
                <a:solidFill>
                  <a:srgbClr val="000000"/>
                </a:solidFill>
                <a:latin typeface="Krabuler"/>
              </a:rPr>
              <a:t>I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bhfianaise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theistiméireachtaí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rannpháirtithe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bhí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forbairt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ghairme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de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dhíth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shainmhúinteoirí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Scoil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chomhtháthú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ina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sainábhair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Léirigh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bearta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tacaíochta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seo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leanas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thar a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bheith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éifeachtach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dóibh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2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200" spc="277" dirty="0" err="1">
                <a:solidFill>
                  <a:srgbClr val="000000"/>
                </a:solidFill>
                <a:latin typeface="Krabuler"/>
              </a:rPr>
              <a:t>mbliana</a:t>
            </a:r>
            <a:endParaRPr lang="en-US" sz="3200" spc="277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295294" y="53344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3742228" y="2991531"/>
            <a:ext cx="5053634" cy="2088927"/>
            <a:chOff x="0" y="0"/>
            <a:chExt cx="828199" cy="4002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28199" cy="400207"/>
            </a:xfrm>
            <a:custGeom>
              <a:avLst/>
              <a:gdLst/>
              <a:ahLst/>
              <a:cxnLst/>
              <a:rect l="l" t="t" r="r" b="b"/>
              <a:pathLst>
                <a:path w="828199" h="400207">
                  <a:moveTo>
                    <a:pt x="96905" y="0"/>
                  </a:moveTo>
                  <a:lnTo>
                    <a:pt x="731294" y="0"/>
                  </a:lnTo>
                  <a:cubicBezTo>
                    <a:pt x="784813" y="0"/>
                    <a:pt x="828199" y="43386"/>
                    <a:pt x="828199" y="96905"/>
                  </a:cubicBezTo>
                  <a:lnTo>
                    <a:pt x="828199" y="303302"/>
                  </a:lnTo>
                  <a:cubicBezTo>
                    <a:pt x="828199" y="329003"/>
                    <a:pt x="817990" y="353651"/>
                    <a:pt x="799816" y="371824"/>
                  </a:cubicBezTo>
                  <a:cubicBezTo>
                    <a:pt x="781643" y="389998"/>
                    <a:pt x="756995" y="400207"/>
                    <a:pt x="731294" y="400207"/>
                  </a:cubicBezTo>
                  <a:lnTo>
                    <a:pt x="96905" y="400207"/>
                  </a:lnTo>
                  <a:cubicBezTo>
                    <a:pt x="71204" y="400207"/>
                    <a:pt x="46556" y="389998"/>
                    <a:pt x="28383" y="371824"/>
                  </a:cubicBezTo>
                  <a:cubicBezTo>
                    <a:pt x="10210" y="353651"/>
                    <a:pt x="0" y="329003"/>
                    <a:pt x="0" y="303302"/>
                  </a:cubicBezTo>
                  <a:lnTo>
                    <a:pt x="0" y="96905"/>
                  </a:lnTo>
                  <a:cubicBezTo>
                    <a:pt x="0" y="71204"/>
                    <a:pt x="10210" y="46556"/>
                    <a:pt x="28383" y="28383"/>
                  </a:cubicBezTo>
                  <a:cubicBezTo>
                    <a:pt x="46556" y="10210"/>
                    <a:pt x="71204" y="0"/>
                    <a:pt x="96905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828199" cy="37163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rot="2638600">
            <a:off x="8626668" y="-34580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-7790319">
            <a:off x="6559798" y="5999022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4" name="Freeform 44"/>
          <p:cNvSpPr/>
          <p:nvPr/>
        </p:nvSpPr>
        <p:spPr>
          <a:xfrm rot="-10511353">
            <a:off x="6199011" y="8226739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5" name="Freeform 45"/>
          <p:cNvSpPr/>
          <p:nvPr/>
        </p:nvSpPr>
        <p:spPr>
          <a:xfrm rot="304285">
            <a:off x="10648609" y="8192600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6" name="Freeform 46"/>
          <p:cNvSpPr/>
          <p:nvPr/>
        </p:nvSpPr>
        <p:spPr>
          <a:xfrm rot="-2591211">
            <a:off x="10459148" y="6028123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758ECB1A-41F1-D94D-BF7D-76681097F107}"/>
              </a:ext>
            </a:extLst>
          </p:cNvPr>
          <p:cNvSpPr/>
          <p:nvPr/>
        </p:nvSpPr>
        <p:spPr>
          <a:xfrm>
            <a:off x="404726" y="5334444"/>
            <a:ext cx="5053634" cy="4723606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74391A4C-B4D2-E149-86B3-E0D56DE257B0}"/>
              </a:ext>
            </a:extLst>
          </p:cNvPr>
          <p:cNvSpPr/>
          <p:nvPr/>
        </p:nvSpPr>
        <p:spPr>
          <a:xfrm>
            <a:off x="11008431" y="2910367"/>
            <a:ext cx="5598969" cy="239372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56A6D826-94A4-494C-9310-AD34D135546C}"/>
              </a:ext>
            </a:extLst>
          </p:cNvPr>
          <p:cNvSpPr/>
          <p:nvPr/>
        </p:nvSpPr>
        <p:spPr>
          <a:xfrm>
            <a:off x="12018956" y="5807676"/>
            <a:ext cx="5246492" cy="197481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16" name="TextBox 16"/>
          <p:cNvSpPr txBox="1"/>
          <p:nvPr/>
        </p:nvSpPr>
        <p:spPr>
          <a:xfrm>
            <a:off x="473487" y="5782907"/>
            <a:ext cx="5004407" cy="3999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fís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shoiléir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ceannaireacht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láidir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FCÁT a chur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bhfeidhm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trasna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Scoil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A.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Pléadh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FCÁT ag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leibhéal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bainistíochta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bliana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aontaithe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rinneadh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monatóireacht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luacháil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air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bliana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  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id="{A25276FA-00BE-584E-8D60-14EC56C526AC}"/>
              </a:ext>
            </a:extLst>
          </p:cNvPr>
          <p:cNvSpPr txBox="1"/>
          <p:nvPr/>
        </p:nvSpPr>
        <p:spPr>
          <a:xfrm>
            <a:off x="3883556" y="3172624"/>
            <a:ext cx="4912306" cy="1306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Ranganna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TEG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tacú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feasacht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múinteoirí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neartú</a:t>
            </a: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2557D3AC-E609-F24B-91D6-FAFB61D08A23}"/>
              </a:ext>
            </a:extLst>
          </p:cNvPr>
          <p:cNvSpPr txBox="1"/>
          <p:nvPr/>
        </p:nvSpPr>
        <p:spPr>
          <a:xfrm>
            <a:off x="11132117" y="3454166"/>
            <a:ext cx="5399108" cy="1306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físeáin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shamplacha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do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chleachtóirí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ag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comhtháthú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gcuid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ábhair</a:t>
            </a: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B306A145-94A3-254C-867A-9EB5E18E78D2}"/>
              </a:ext>
            </a:extLst>
          </p:cNvPr>
          <p:cNvSpPr txBox="1"/>
          <p:nvPr/>
        </p:nvSpPr>
        <p:spPr>
          <a:xfrm>
            <a:off x="12018956" y="6290047"/>
            <a:ext cx="5246492" cy="857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áiseanna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samplacha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FCÁT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bhonn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rialta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ríomhphost</a:t>
            </a: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DFE77699-304B-A343-8709-F0CEFE7E52FB}"/>
              </a:ext>
            </a:extLst>
          </p:cNvPr>
          <p:cNvSpPr/>
          <p:nvPr/>
        </p:nvSpPr>
        <p:spPr>
          <a:xfrm>
            <a:off x="12127999" y="8083233"/>
            <a:ext cx="5246492" cy="197481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D0551768-E0F6-ED41-94D6-6E1EEFFA451A}"/>
              </a:ext>
            </a:extLst>
          </p:cNvPr>
          <p:cNvSpPr txBox="1"/>
          <p:nvPr/>
        </p:nvSpPr>
        <p:spPr>
          <a:xfrm>
            <a:off x="12127999" y="8193157"/>
            <a:ext cx="5246492" cy="1754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**Nod don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Eolach</a:t>
            </a:r>
            <a:endParaRPr lang="en-US" sz="2800" spc="138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3465"/>
              </a:lnSpc>
            </a:pP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cleachtadh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thagann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máistreacht</a:t>
            </a:r>
            <a:endParaRPr lang="en-US" sz="2800" spc="138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3465"/>
              </a:lnSpc>
            </a:pP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TICO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iarbhunscoile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de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dhith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590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6" grpId="0"/>
      <p:bldP spid="36" grpId="1"/>
      <p:bldP spid="37" grpId="0"/>
      <p:bldP spid="38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22617">
            <a:off x="8504696" y="2247821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424466" y="4213646"/>
            <a:ext cx="5933249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72"/>
              </a:lnSpc>
            </a:pP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Torthaí</a:t>
            </a:r>
            <a:r>
              <a:rPr lang="en-US" sz="13305" spc="292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na</a:t>
            </a:r>
            <a:endParaRPr lang="en-US" sz="13305" spc="292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13172"/>
              </a:lnSpc>
            </a:pP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nDaltaí</a:t>
            </a:r>
            <a:endParaRPr lang="en-US" sz="13305" spc="292" dirty="0">
              <a:solidFill>
                <a:srgbClr val="000000"/>
              </a:solidFill>
              <a:latin typeface="Krabule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77598" y="30505"/>
            <a:ext cx="7560792" cy="2870912"/>
            <a:chOff x="0" y="0"/>
            <a:chExt cx="1066981" cy="2813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66981" cy="2527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4329888"/>
            <a:ext cx="3740501" cy="5682614"/>
            <a:chOff x="0" y="0"/>
            <a:chExt cx="1077109" cy="2623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7109" cy="262370"/>
            </a:xfrm>
            <a:custGeom>
              <a:avLst/>
              <a:gdLst/>
              <a:ahLst/>
              <a:cxnLst/>
              <a:rect l="l" t="t" r="r" b="b"/>
              <a:pathLst>
                <a:path w="1077109" h="262370">
                  <a:moveTo>
                    <a:pt x="74511" y="0"/>
                  </a:moveTo>
                  <a:lnTo>
                    <a:pt x="1002598" y="0"/>
                  </a:lnTo>
                  <a:cubicBezTo>
                    <a:pt x="1022359" y="0"/>
                    <a:pt x="1041312" y="7850"/>
                    <a:pt x="1055285" y="21824"/>
                  </a:cubicBezTo>
                  <a:cubicBezTo>
                    <a:pt x="1069259" y="35797"/>
                    <a:pt x="1077109" y="54750"/>
                    <a:pt x="1077109" y="74511"/>
                  </a:cubicBezTo>
                  <a:lnTo>
                    <a:pt x="1077109" y="187859"/>
                  </a:lnTo>
                  <a:cubicBezTo>
                    <a:pt x="1077109" y="207620"/>
                    <a:pt x="1069259" y="226573"/>
                    <a:pt x="1055285" y="240546"/>
                  </a:cubicBezTo>
                  <a:cubicBezTo>
                    <a:pt x="1041312" y="254520"/>
                    <a:pt x="1022359" y="262370"/>
                    <a:pt x="1002598" y="262370"/>
                  </a:cubicBezTo>
                  <a:lnTo>
                    <a:pt x="74511" y="262370"/>
                  </a:lnTo>
                  <a:cubicBezTo>
                    <a:pt x="54750" y="262370"/>
                    <a:pt x="35797" y="254520"/>
                    <a:pt x="21824" y="240546"/>
                  </a:cubicBezTo>
                  <a:cubicBezTo>
                    <a:pt x="7850" y="226573"/>
                    <a:pt x="0" y="207620"/>
                    <a:pt x="0" y="187859"/>
                  </a:cubicBezTo>
                  <a:lnTo>
                    <a:pt x="0" y="74511"/>
                  </a:lnTo>
                  <a:cubicBezTo>
                    <a:pt x="0" y="54750"/>
                    <a:pt x="7850" y="35797"/>
                    <a:pt x="21824" y="21824"/>
                  </a:cubicBezTo>
                  <a:cubicBezTo>
                    <a:pt x="35797" y="7850"/>
                    <a:pt x="54750" y="0"/>
                    <a:pt x="74511" y="0"/>
                  </a:cubicBezTo>
                  <a:close/>
                </a:path>
              </a:pathLst>
            </a:custGeom>
            <a:solidFill>
              <a:srgbClr val="FBC0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077109" cy="23379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587343" y="412600"/>
            <a:ext cx="3705330" cy="9639300"/>
            <a:chOff x="0" y="0"/>
            <a:chExt cx="1066981" cy="2755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66981" cy="275553"/>
            </a:xfrm>
            <a:custGeom>
              <a:avLst/>
              <a:gdLst/>
              <a:ahLst/>
              <a:cxnLst/>
              <a:rect l="l" t="t" r="r" b="b"/>
              <a:pathLst>
                <a:path w="1066981" h="275553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0335"/>
                  </a:lnTo>
                  <a:cubicBezTo>
                    <a:pt x="1066981" y="220284"/>
                    <a:pt x="1059057" y="239416"/>
                    <a:pt x="1044950" y="253522"/>
                  </a:cubicBezTo>
                  <a:cubicBezTo>
                    <a:pt x="1030844" y="267628"/>
                    <a:pt x="1011712" y="275553"/>
                    <a:pt x="991763" y="275553"/>
                  </a:cubicBezTo>
                  <a:lnTo>
                    <a:pt x="75218" y="275553"/>
                  </a:lnTo>
                  <a:cubicBezTo>
                    <a:pt x="55269" y="275553"/>
                    <a:pt x="36137" y="267628"/>
                    <a:pt x="22031" y="253522"/>
                  </a:cubicBezTo>
                  <a:cubicBezTo>
                    <a:pt x="7925" y="239416"/>
                    <a:pt x="0" y="220284"/>
                    <a:pt x="0" y="200335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1066981" cy="246978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-1643804">
            <a:off x="10477014" y="2895848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421951" y="4627306"/>
            <a:ext cx="3088337" cy="533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Tugadh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faoi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deara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réimse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leithne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in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úsáid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ag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daltaí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bliana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tuilleadh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saibhris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réimse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briathra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leithne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foirmeacha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difriúla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in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úsáid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acu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941080" y="800267"/>
            <a:ext cx="3088337" cy="886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Tráchtar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féin-cheartú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rialta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measc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ndaltáí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Mhothaigh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rannpháirtithe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litriú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cruinne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ina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gcuid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oibre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scríofa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háirithe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sna</a:t>
            </a: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measúnuithe</a:t>
            </a:r>
            <a:endParaRPr lang="en-US" sz="36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endParaRPr lang="en-US" sz="3600" spc="129" dirty="0">
              <a:solidFill>
                <a:srgbClr val="000000"/>
              </a:solidFill>
              <a:latin typeface="Krabuler"/>
            </a:endParaRPr>
          </a:p>
          <a:p>
            <a:pPr algn="ctr">
              <a:spcBef>
                <a:spcPct val="0"/>
              </a:spcBef>
            </a:pPr>
            <a:r>
              <a:rPr lang="en-US" sz="3600" spc="129" dirty="0">
                <a:solidFill>
                  <a:srgbClr val="000000"/>
                </a:solidFill>
                <a:latin typeface="Krabuler"/>
              </a:rPr>
              <a:t>****Nod don </a:t>
            </a:r>
            <a:r>
              <a:rPr lang="en-US" sz="3600" spc="129" dirty="0" err="1">
                <a:solidFill>
                  <a:srgbClr val="000000"/>
                </a:solidFill>
                <a:latin typeface="Krabuler"/>
              </a:rPr>
              <a:t>Eolach</a:t>
            </a:r>
            <a:endParaRPr lang="en-US" sz="3600" spc="12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001912" y="274498"/>
            <a:ext cx="6303327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Tráchtar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tionchar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dearfach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ag FCÁT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theanga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mbliana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.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Luaigh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rannpháirtithe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ardú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feasachta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braistint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ó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thaobh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de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measc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3093" spc="129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3093" spc="129" dirty="0">
                <a:solidFill>
                  <a:srgbClr val="000000"/>
                </a:solidFill>
                <a:latin typeface="Krabuler"/>
              </a:rPr>
              <a:t>.</a:t>
            </a:r>
          </a:p>
        </p:txBody>
      </p:sp>
      <p:sp>
        <p:nvSpPr>
          <p:cNvPr id="31" name="Freeform 31"/>
          <p:cNvSpPr/>
          <p:nvPr/>
        </p:nvSpPr>
        <p:spPr>
          <a:xfrm rot="204962">
            <a:off x="11333721" y="4479549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2" name="Freeform 32"/>
          <p:cNvSpPr/>
          <p:nvPr/>
        </p:nvSpPr>
        <p:spPr>
          <a:xfrm rot="1543996">
            <a:off x="10606292" y="6494174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0" y="0"/>
                </a:lnTo>
                <a:lnTo>
                  <a:pt x="2196190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3" name="Freeform 33"/>
          <p:cNvSpPr/>
          <p:nvPr/>
        </p:nvSpPr>
        <p:spPr>
          <a:xfrm rot="-8767587">
            <a:off x="5953077" y="3012795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4" name="Freeform 34"/>
          <p:cNvSpPr/>
          <p:nvPr/>
        </p:nvSpPr>
        <p:spPr>
          <a:xfrm rot="-10366412">
            <a:off x="4870860" y="4744070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5" name="Freeform 35"/>
          <p:cNvSpPr/>
          <p:nvPr/>
        </p:nvSpPr>
        <p:spPr>
          <a:xfrm rot="9139054">
            <a:off x="5920775" y="6494174"/>
            <a:ext cx="2196191" cy="611817"/>
          </a:xfrm>
          <a:custGeom>
            <a:avLst/>
            <a:gdLst/>
            <a:ahLst/>
            <a:cxnLst/>
            <a:rect l="l" t="t" r="r" b="b"/>
            <a:pathLst>
              <a:path w="2196191" h="611817">
                <a:moveTo>
                  <a:pt x="0" y="0"/>
                </a:moveTo>
                <a:lnTo>
                  <a:pt x="2196191" y="0"/>
                </a:lnTo>
                <a:lnTo>
                  <a:pt x="2196191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33085"/>
            </a:stretch>
          </a:blipFill>
        </p:spPr>
      </p:sp>
      <p:sp>
        <p:nvSpPr>
          <p:cNvPr id="36" name="Freeform 36"/>
          <p:cNvSpPr/>
          <p:nvPr/>
        </p:nvSpPr>
        <p:spPr>
          <a:xfrm rot="-8261386">
            <a:off x="8768925" y="9307579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22617">
            <a:off x="13657467" y="617256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992923" y="2552700"/>
            <a:ext cx="5933249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72"/>
              </a:lnSpc>
            </a:pP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Torthaí</a:t>
            </a:r>
            <a:r>
              <a:rPr lang="en-US" sz="13305" spc="292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na</a:t>
            </a:r>
            <a:endParaRPr lang="en-US" sz="13305" spc="292" dirty="0">
              <a:solidFill>
                <a:srgbClr val="000000"/>
              </a:solidFill>
              <a:latin typeface="Krabuler"/>
            </a:endParaRPr>
          </a:p>
          <a:p>
            <a:pPr algn="ctr">
              <a:lnSpc>
                <a:spcPts val="13172"/>
              </a:lnSpc>
            </a:pPr>
            <a:r>
              <a:rPr lang="en-US" sz="13305" spc="292" dirty="0" err="1">
                <a:solidFill>
                  <a:srgbClr val="000000"/>
                </a:solidFill>
                <a:latin typeface="Krabuler"/>
              </a:rPr>
              <a:t>nDaltaí</a:t>
            </a:r>
            <a:endParaRPr lang="en-US" sz="13305" spc="292" dirty="0">
              <a:solidFill>
                <a:srgbClr val="000000"/>
              </a:solidFill>
              <a:latin typeface="Krabule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28600" y="312598"/>
            <a:ext cx="10390402" cy="9860102"/>
            <a:chOff x="0" y="0"/>
            <a:chExt cx="1066981" cy="2813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6981" cy="281330"/>
            </a:xfrm>
            <a:custGeom>
              <a:avLst/>
              <a:gdLst/>
              <a:ahLst/>
              <a:cxnLst/>
              <a:rect l="l" t="t" r="r" b="b"/>
              <a:pathLst>
                <a:path w="1066981" h="281330">
                  <a:moveTo>
                    <a:pt x="75218" y="0"/>
                  </a:moveTo>
                  <a:lnTo>
                    <a:pt x="991763" y="0"/>
                  </a:lnTo>
                  <a:cubicBezTo>
                    <a:pt x="1011712" y="0"/>
                    <a:pt x="1030844" y="7925"/>
                    <a:pt x="1044950" y="22031"/>
                  </a:cubicBezTo>
                  <a:cubicBezTo>
                    <a:pt x="1059057" y="36137"/>
                    <a:pt x="1066981" y="55269"/>
                    <a:pt x="1066981" y="75218"/>
                  </a:cubicBezTo>
                  <a:lnTo>
                    <a:pt x="1066981" y="206111"/>
                  </a:lnTo>
                  <a:cubicBezTo>
                    <a:pt x="1066981" y="226061"/>
                    <a:pt x="1059057" y="245193"/>
                    <a:pt x="1044950" y="259299"/>
                  </a:cubicBezTo>
                  <a:cubicBezTo>
                    <a:pt x="1030844" y="273405"/>
                    <a:pt x="1011712" y="281330"/>
                    <a:pt x="991763" y="281330"/>
                  </a:cubicBezTo>
                  <a:lnTo>
                    <a:pt x="75218" y="281330"/>
                  </a:lnTo>
                  <a:cubicBezTo>
                    <a:pt x="55269" y="281330"/>
                    <a:pt x="36137" y="273405"/>
                    <a:pt x="22031" y="259299"/>
                  </a:cubicBezTo>
                  <a:cubicBezTo>
                    <a:pt x="7925" y="245193"/>
                    <a:pt x="0" y="226061"/>
                    <a:pt x="0" y="206111"/>
                  </a:cubicBezTo>
                  <a:lnTo>
                    <a:pt x="0" y="75218"/>
                  </a:lnTo>
                  <a:cubicBezTo>
                    <a:pt x="0" y="55269"/>
                    <a:pt x="7925" y="36137"/>
                    <a:pt x="22031" y="22031"/>
                  </a:cubicBezTo>
                  <a:cubicBezTo>
                    <a:pt x="36137" y="7925"/>
                    <a:pt x="55269" y="0"/>
                    <a:pt x="75218" y="0"/>
                  </a:cubicBezTo>
                  <a:close/>
                </a:path>
              </a:pathLst>
            </a:custGeom>
            <a:solidFill>
              <a:srgbClr val="C2EBE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066981" cy="2527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685800" y="670407"/>
            <a:ext cx="9144000" cy="9643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Tháinig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sé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chun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solais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linn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an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taighde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dtuigeann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daltaí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tumoideachais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nuair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nach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bhfuil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cuntasacht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ó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thaobh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bhfeidhm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sa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tseomra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ranga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. Nuair a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thuigeann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daltaí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nach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bhfuil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béim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ag an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mhúinteoir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chúrsaí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dhéanfaidh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tromlach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iarracht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Gaeilge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chruinn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úsáid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. Ach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nuair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atá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cuntasacht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bhfeidhm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ag an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mhúinteoir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bhfoirm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;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spriocanna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comhtháite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pointí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sna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measúnuithe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ó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thaobh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Gaeilge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de,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aischothú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ceartaitheach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rialta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déanfaidh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daltaí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mó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iarrachta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Gaeilge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chruinn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 a </a:t>
            </a:r>
            <a:r>
              <a:rPr lang="en-US" sz="4000" spc="129" dirty="0" err="1">
                <a:solidFill>
                  <a:srgbClr val="000000"/>
                </a:solidFill>
                <a:latin typeface="Krabuler"/>
              </a:rPr>
              <a:t>úsáid</a:t>
            </a:r>
            <a:r>
              <a:rPr lang="en-US" sz="4000" spc="129" dirty="0">
                <a:solidFill>
                  <a:srgbClr val="000000"/>
                </a:solidFill>
                <a:latin typeface="Krabuler"/>
              </a:rPr>
              <a:t>.  </a:t>
            </a:r>
          </a:p>
          <a:p>
            <a:pPr algn="ctr">
              <a:lnSpc>
                <a:spcPts val="3248"/>
              </a:lnSpc>
              <a:spcBef>
                <a:spcPct val="0"/>
              </a:spcBef>
            </a:pPr>
            <a:endParaRPr lang="en-US" sz="3093" spc="129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6" name="Freeform 36"/>
          <p:cNvSpPr/>
          <p:nvPr/>
        </p:nvSpPr>
        <p:spPr>
          <a:xfrm rot="-8261386">
            <a:off x="13650318" y="8047482"/>
            <a:ext cx="1437070" cy="1309040"/>
          </a:xfrm>
          <a:custGeom>
            <a:avLst/>
            <a:gdLst/>
            <a:ahLst/>
            <a:cxnLst/>
            <a:rect l="l" t="t" r="r" b="b"/>
            <a:pathLst>
              <a:path w="1437070" h="1309040">
                <a:moveTo>
                  <a:pt x="0" y="0"/>
                </a:moveTo>
                <a:lnTo>
                  <a:pt x="1437070" y="0"/>
                </a:lnTo>
                <a:lnTo>
                  <a:pt x="1437070" y="1309041"/>
                </a:lnTo>
                <a:lnTo>
                  <a:pt x="0" y="130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993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9223231" y="8895219"/>
            <a:ext cx="11552272" cy="1596314"/>
          </a:xfrm>
          <a:custGeom>
            <a:avLst/>
            <a:gdLst/>
            <a:ahLst/>
            <a:cxnLst/>
            <a:rect l="l" t="t" r="r" b="b"/>
            <a:pathLst>
              <a:path w="11552272" h="1596314">
                <a:moveTo>
                  <a:pt x="11552272" y="0"/>
                </a:moveTo>
                <a:lnTo>
                  <a:pt x="0" y="0"/>
                </a:lnTo>
                <a:lnTo>
                  <a:pt x="0" y="1596314"/>
                </a:lnTo>
                <a:lnTo>
                  <a:pt x="11552272" y="1596314"/>
                </a:lnTo>
                <a:lnTo>
                  <a:pt x="11552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649686" y="-149539"/>
            <a:ext cx="11546413" cy="1595504"/>
          </a:xfrm>
          <a:custGeom>
            <a:avLst/>
            <a:gdLst/>
            <a:ahLst/>
            <a:cxnLst/>
            <a:rect l="l" t="t" r="r" b="b"/>
            <a:pathLst>
              <a:path w="11546413" h="1595504">
                <a:moveTo>
                  <a:pt x="11546413" y="0"/>
                </a:moveTo>
                <a:lnTo>
                  <a:pt x="0" y="0"/>
                </a:lnTo>
                <a:lnTo>
                  <a:pt x="0" y="1595505"/>
                </a:lnTo>
                <a:lnTo>
                  <a:pt x="11546413" y="1595505"/>
                </a:lnTo>
                <a:lnTo>
                  <a:pt x="115464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91967">
            <a:off x="4366081" y="1559751"/>
            <a:ext cx="1707111" cy="1555022"/>
          </a:xfrm>
          <a:custGeom>
            <a:avLst/>
            <a:gdLst/>
            <a:ahLst/>
            <a:cxnLst/>
            <a:rect l="l" t="t" r="r" b="b"/>
            <a:pathLst>
              <a:path w="1707111" h="1555022">
                <a:moveTo>
                  <a:pt x="0" y="0"/>
                </a:moveTo>
                <a:lnTo>
                  <a:pt x="1707110" y="0"/>
                </a:lnTo>
                <a:lnTo>
                  <a:pt x="1707110" y="1555023"/>
                </a:lnTo>
                <a:lnTo>
                  <a:pt x="0" y="15550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129629" flipV="1">
            <a:off x="193753" y="2855378"/>
            <a:ext cx="3895386" cy="4128059"/>
          </a:xfrm>
          <a:custGeom>
            <a:avLst/>
            <a:gdLst/>
            <a:ahLst/>
            <a:cxnLst/>
            <a:rect l="l" t="t" r="r" b="b"/>
            <a:pathLst>
              <a:path w="3895386" h="4128059">
                <a:moveTo>
                  <a:pt x="0" y="4128058"/>
                </a:moveTo>
                <a:lnTo>
                  <a:pt x="3895386" y="4128058"/>
                </a:lnTo>
                <a:lnTo>
                  <a:pt x="3895386" y="0"/>
                </a:lnTo>
                <a:lnTo>
                  <a:pt x="0" y="0"/>
                </a:lnTo>
                <a:lnTo>
                  <a:pt x="0" y="4128058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568932">
            <a:off x="15191188" y="7056445"/>
            <a:ext cx="1480813" cy="2123030"/>
          </a:xfrm>
          <a:custGeom>
            <a:avLst/>
            <a:gdLst/>
            <a:ahLst/>
            <a:cxnLst/>
            <a:rect l="l" t="t" r="r" b="b"/>
            <a:pathLst>
              <a:path w="1480813" h="2123030">
                <a:moveTo>
                  <a:pt x="0" y="0"/>
                </a:moveTo>
                <a:lnTo>
                  <a:pt x="1480813" y="0"/>
                </a:lnTo>
                <a:lnTo>
                  <a:pt x="1480813" y="2123030"/>
                </a:lnTo>
                <a:lnTo>
                  <a:pt x="0" y="2123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302302" y="1445965"/>
            <a:ext cx="8376587" cy="539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50"/>
              </a:lnSpc>
            </a:pPr>
            <a:r>
              <a:rPr lang="en-US" sz="15400" spc="407" dirty="0">
                <a:solidFill>
                  <a:srgbClr val="000000"/>
                </a:solidFill>
                <a:latin typeface="Pompiere"/>
              </a:rPr>
              <a:t>Go </a:t>
            </a:r>
            <a:r>
              <a:rPr lang="en-US" sz="15400" spc="407" dirty="0" err="1">
                <a:solidFill>
                  <a:srgbClr val="000000"/>
                </a:solidFill>
                <a:latin typeface="Pompiere"/>
              </a:rPr>
              <a:t>raibh</a:t>
            </a:r>
            <a:r>
              <a:rPr lang="en-US" sz="15400" spc="407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15400" spc="407" dirty="0" err="1">
                <a:solidFill>
                  <a:srgbClr val="000000"/>
                </a:solidFill>
                <a:latin typeface="Pompiere"/>
              </a:rPr>
              <a:t>míle</a:t>
            </a:r>
            <a:r>
              <a:rPr lang="en-US" sz="15400" spc="407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15400" spc="407" dirty="0" err="1">
                <a:solidFill>
                  <a:srgbClr val="000000"/>
                </a:solidFill>
                <a:latin typeface="Pompiere"/>
              </a:rPr>
              <a:t>maith</a:t>
            </a:r>
            <a:r>
              <a:rPr lang="en-US" sz="15400" spc="407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15400" spc="407" dirty="0" err="1">
                <a:solidFill>
                  <a:srgbClr val="000000"/>
                </a:solidFill>
                <a:latin typeface="Pompiere"/>
              </a:rPr>
              <a:t>agaibh</a:t>
            </a:r>
            <a:r>
              <a:rPr lang="en-US" sz="15400" spc="407" dirty="0">
                <a:solidFill>
                  <a:srgbClr val="000000"/>
                </a:solidFill>
                <a:latin typeface="Pompiere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36C500-A02D-0C45-B650-963CAAB58C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977840"/>
            <a:ext cx="7917378" cy="79173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60390" y="1180831"/>
            <a:ext cx="10498909" cy="7657600"/>
            <a:chOff x="0" y="0"/>
            <a:chExt cx="14302208" cy="10431615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238708" cy="10368115"/>
            </a:xfrm>
            <a:custGeom>
              <a:avLst/>
              <a:gdLst/>
              <a:ahLst/>
              <a:cxnLst/>
              <a:rect l="l" t="t" r="r" b="b"/>
              <a:pathLst>
                <a:path w="14238708" h="10368115">
                  <a:moveTo>
                    <a:pt x="14145997" y="10368115"/>
                  </a:moveTo>
                  <a:lnTo>
                    <a:pt x="92710" y="10368115"/>
                  </a:lnTo>
                  <a:cubicBezTo>
                    <a:pt x="41910" y="10368115"/>
                    <a:pt x="0" y="10326205"/>
                    <a:pt x="0" y="1027540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0274136"/>
                  </a:lnTo>
                  <a:cubicBezTo>
                    <a:pt x="14238708" y="10326205"/>
                    <a:pt x="14196797" y="10368115"/>
                    <a:pt x="14145997" y="10368115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02208" cy="10431616"/>
            </a:xfrm>
            <a:custGeom>
              <a:avLst/>
              <a:gdLst/>
              <a:ahLst/>
              <a:cxnLst/>
              <a:rect l="l" t="t" r="r" b="b"/>
              <a:pathLst>
                <a:path w="14302208" h="10431616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0307155"/>
                  </a:lnTo>
                  <a:cubicBezTo>
                    <a:pt x="14242518" y="10342716"/>
                    <a:pt x="14213308" y="10371926"/>
                    <a:pt x="14177747" y="10371926"/>
                  </a:cubicBezTo>
                  <a:lnTo>
                    <a:pt x="124460" y="10371926"/>
                  </a:lnTo>
                  <a:cubicBezTo>
                    <a:pt x="88900" y="10371926"/>
                    <a:pt x="59690" y="10342716"/>
                    <a:pt x="59690" y="1030715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307155"/>
                  </a:lnTo>
                  <a:cubicBezTo>
                    <a:pt x="0" y="10375736"/>
                    <a:pt x="55880" y="10431616"/>
                    <a:pt x="124460" y="10431616"/>
                  </a:cubicBezTo>
                  <a:lnTo>
                    <a:pt x="14177749" y="10431616"/>
                  </a:lnTo>
                  <a:cubicBezTo>
                    <a:pt x="14246327" y="10431616"/>
                    <a:pt x="14302208" y="10375736"/>
                    <a:pt x="14302208" y="10307155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49133" y="364943"/>
            <a:ext cx="7628315" cy="9557115"/>
          </a:xfrm>
          <a:custGeom>
            <a:avLst/>
            <a:gdLst/>
            <a:ahLst/>
            <a:cxnLst/>
            <a:rect l="l" t="t" r="r" b="b"/>
            <a:pathLst>
              <a:path w="7628315" h="9557115">
                <a:moveTo>
                  <a:pt x="0" y="0"/>
                </a:moveTo>
                <a:lnTo>
                  <a:pt x="7628316" y="0"/>
                </a:lnTo>
                <a:lnTo>
                  <a:pt x="7628316" y="9557114"/>
                </a:lnTo>
                <a:lnTo>
                  <a:pt x="0" y="9557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466770">
            <a:off x="1456592" y="3124434"/>
            <a:ext cx="4579927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1"/>
              </a:lnSpc>
            </a:pPr>
            <a:r>
              <a:rPr lang="ga-IE" sz="4000" b="0" i="0" dirty="0">
                <a:solidFill>
                  <a:srgbClr val="000000"/>
                </a:solidFill>
                <a:effectLst/>
                <a:latin typeface="Abadi MT Condensed Light" panose="020B0306030101010103" pitchFamily="34" charset="77"/>
              </a:rPr>
              <a:t>Uí Dhuibhir</a:t>
            </a:r>
            <a:endParaRPr lang="en-US" sz="3799" dirty="0">
              <a:solidFill>
                <a:srgbClr val="000000"/>
              </a:solidFill>
              <a:latin typeface="Handy Casual Bold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460589">
            <a:off x="1751691" y="4008360"/>
            <a:ext cx="4649370" cy="4649351"/>
            <a:chOff x="0" y="0"/>
            <a:chExt cx="6350025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t="-24906" b="-24906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 rot="-466770">
            <a:off x="1259911" y="2152752"/>
            <a:ext cx="4768296" cy="92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61"/>
              </a:lnSpc>
              <a:spcBef>
                <a:spcPct val="0"/>
              </a:spcBef>
            </a:pPr>
            <a:r>
              <a:rPr lang="en-US" sz="5757" dirty="0" err="1">
                <a:solidFill>
                  <a:srgbClr val="000000"/>
                </a:solidFill>
                <a:latin typeface="Krabuler"/>
              </a:rPr>
              <a:t>Taighde</a:t>
            </a:r>
            <a:endParaRPr lang="en-US" sz="5757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48814" y="1834295"/>
            <a:ext cx="8922983" cy="5992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ga-IE" sz="4400" b="0" i="0" dirty="0">
                <a:solidFill>
                  <a:srgbClr val="000000"/>
                </a:solidFill>
                <a:effectLst/>
                <a:latin typeface="Abadi MT Condensed Light" panose="020B0306030101010103" pitchFamily="34" charset="77"/>
              </a:rPr>
              <a:t>Rinne Ó Duibhir mionstaidéar ar chúrsaí tumoideachais in Éirinn agus thug sé laige ollmhór faoi deara, go mbíonn cleachtóirí tumoideachais </a:t>
            </a:r>
            <a:r>
              <a:rPr lang="ga-IE" sz="4400" b="1" i="0" dirty="0">
                <a:solidFill>
                  <a:srgbClr val="000000"/>
                </a:solidFill>
                <a:effectLst/>
                <a:latin typeface="Abadi MT Condensed Light" panose="020B0306030101010103" pitchFamily="34" charset="77"/>
              </a:rPr>
              <a:t>róspleách ar ionchur ábhair amháin agus nach ndéantar anailís nó machnamh ar chúrsaí teanga le linn ranganna</a:t>
            </a:r>
            <a:endParaRPr lang="en-US" sz="2399" dirty="0">
              <a:solidFill>
                <a:srgbClr val="000000"/>
              </a:solidFill>
              <a:latin typeface="Handy Casual"/>
            </a:endParaRPr>
          </a:p>
        </p:txBody>
      </p:sp>
      <p:sp>
        <p:nvSpPr>
          <p:cNvPr id="18" name="Freeform 18"/>
          <p:cNvSpPr/>
          <p:nvPr/>
        </p:nvSpPr>
        <p:spPr>
          <a:xfrm rot="-1568932">
            <a:off x="14859302" y="7571420"/>
            <a:ext cx="1144336" cy="1640625"/>
          </a:xfrm>
          <a:custGeom>
            <a:avLst/>
            <a:gdLst/>
            <a:ahLst/>
            <a:cxnLst/>
            <a:rect l="l" t="t" r="r" b="b"/>
            <a:pathLst>
              <a:path w="1144336" h="1640625">
                <a:moveTo>
                  <a:pt x="0" y="0"/>
                </a:moveTo>
                <a:lnTo>
                  <a:pt x="1144337" y="0"/>
                </a:lnTo>
                <a:lnTo>
                  <a:pt x="1144337" y="1640626"/>
                </a:lnTo>
                <a:lnTo>
                  <a:pt x="0" y="16406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5027046">
            <a:off x="16282896" y="916013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60390" y="1180831"/>
            <a:ext cx="10498909" cy="7657600"/>
            <a:chOff x="0" y="0"/>
            <a:chExt cx="14302208" cy="10431615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238708" cy="10368115"/>
            </a:xfrm>
            <a:custGeom>
              <a:avLst/>
              <a:gdLst/>
              <a:ahLst/>
              <a:cxnLst/>
              <a:rect l="l" t="t" r="r" b="b"/>
              <a:pathLst>
                <a:path w="14238708" h="10368115">
                  <a:moveTo>
                    <a:pt x="14145997" y="10368115"/>
                  </a:moveTo>
                  <a:lnTo>
                    <a:pt x="92710" y="10368115"/>
                  </a:lnTo>
                  <a:cubicBezTo>
                    <a:pt x="41910" y="10368115"/>
                    <a:pt x="0" y="10326205"/>
                    <a:pt x="0" y="1027540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0274136"/>
                  </a:lnTo>
                  <a:cubicBezTo>
                    <a:pt x="14238708" y="10326205"/>
                    <a:pt x="14196797" y="10368115"/>
                    <a:pt x="14145997" y="10368115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02208" cy="10431616"/>
            </a:xfrm>
            <a:custGeom>
              <a:avLst/>
              <a:gdLst/>
              <a:ahLst/>
              <a:cxnLst/>
              <a:rect l="l" t="t" r="r" b="b"/>
              <a:pathLst>
                <a:path w="14302208" h="10431616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0307155"/>
                  </a:lnTo>
                  <a:cubicBezTo>
                    <a:pt x="14242518" y="10342716"/>
                    <a:pt x="14213308" y="10371926"/>
                    <a:pt x="14177747" y="10371926"/>
                  </a:cubicBezTo>
                  <a:lnTo>
                    <a:pt x="124460" y="10371926"/>
                  </a:lnTo>
                  <a:cubicBezTo>
                    <a:pt x="88900" y="10371926"/>
                    <a:pt x="59690" y="10342716"/>
                    <a:pt x="59690" y="1030715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307155"/>
                  </a:lnTo>
                  <a:cubicBezTo>
                    <a:pt x="0" y="10375736"/>
                    <a:pt x="55880" y="10431616"/>
                    <a:pt x="124460" y="10431616"/>
                  </a:cubicBezTo>
                  <a:lnTo>
                    <a:pt x="14177749" y="10431616"/>
                  </a:lnTo>
                  <a:cubicBezTo>
                    <a:pt x="14246327" y="10431616"/>
                    <a:pt x="14302208" y="10375736"/>
                    <a:pt x="14302208" y="10307155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49133" y="364943"/>
            <a:ext cx="7628315" cy="9557115"/>
          </a:xfrm>
          <a:custGeom>
            <a:avLst/>
            <a:gdLst/>
            <a:ahLst/>
            <a:cxnLst/>
            <a:rect l="l" t="t" r="r" b="b"/>
            <a:pathLst>
              <a:path w="7628315" h="9557115">
                <a:moveTo>
                  <a:pt x="0" y="0"/>
                </a:moveTo>
                <a:lnTo>
                  <a:pt x="7628316" y="0"/>
                </a:lnTo>
                <a:lnTo>
                  <a:pt x="7628316" y="9557114"/>
                </a:lnTo>
                <a:lnTo>
                  <a:pt x="0" y="9557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466770">
            <a:off x="1456592" y="3124434"/>
            <a:ext cx="4579927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1"/>
              </a:lnSpc>
            </a:pPr>
            <a:r>
              <a:rPr lang="ga-IE" sz="40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Teddick </a:t>
            </a:r>
            <a:endParaRPr lang="en-US" sz="3799" dirty="0">
              <a:solidFill>
                <a:srgbClr val="000000"/>
              </a:solidFill>
              <a:latin typeface="Handy Casual Bold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460589">
            <a:off x="1751691" y="4008360"/>
            <a:ext cx="4649370" cy="4649351"/>
            <a:chOff x="0" y="0"/>
            <a:chExt cx="6350025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t="-24906" b="-24906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 rot="-466770">
            <a:off x="1259911" y="2152752"/>
            <a:ext cx="4768296" cy="92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61"/>
              </a:lnSpc>
              <a:spcBef>
                <a:spcPct val="0"/>
              </a:spcBef>
            </a:pPr>
            <a:r>
              <a:rPr lang="en-US" sz="5757" dirty="0" err="1">
                <a:solidFill>
                  <a:srgbClr val="000000"/>
                </a:solidFill>
                <a:latin typeface="Krabuler"/>
              </a:rPr>
              <a:t>Taighde</a:t>
            </a:r>
            <a:endParaRPr lang="en-US" sz="5757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464313" y="1581050"/>
            <a:ext cx="8922983" cy="6532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  <a:latin typeface="Handy Casual"/>
              </a:rPr>
              <a:t>Used in tandem, both “proactive” and “reactive” approaches to form focused instruction in immersion classrooms can be effective and complementary. Proactive approaches involve planning for and carrying out language-focused content instruction, whereas reactive approaches are unplanned, spontaneous ways that teachers bring learners’ attention to language forms, such as through the use of corrective feedback strategies. </a:t>
            </a:r>
            <a:endParaRPr lang="en-US" sz="2399" dirty="0">
              <a:solidFill>
                <a:srgbClr val="000000"/>
              </a:solidFill>
              <a:latin typeface="Handy Casual"/>
            </a:endParaRPr>
          </a:p>
        </p:txBody>
      </p:sp>
      <p:sp>
        <p:nvSpPr>
          <p:cNvPr id="18" name="Freeform 18"/>
          <p:cNvSpPr/>
          <p:nvPr/>
        </p:nvSpPr>
        <p:spPr>
          <a:xfrm rot="-1568932">
            <a:off x="14859302" y="7571420"/>
            <a:ext cx="1144336" cy="1640625"/>
          </a:xfrm>
          <a:custGeom>
            <a:avLst/>
            <a:gdLst/>
            <a:ahLst/>
            <a:cxnLst/>
            <a:rect l="l" t="t" r="r" b="b"/>
            <a:pathLst>
              <a:path w="1144336" h="1640625">
                <a:moveTo>
                  <a:pt x="0" y="0"/>
                </a:moveTo>
                <a:lnTo>
                  <a:pt x="1144337" y="0"/>
                </a:lnTo>
                <a:lnTo>
                  <a:pt x="1144337" y="1640626"/>
                </a:lnTo>
                <a:lnTo>
                  <a:pt x="0" y="16406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5027046">
            <a:off x="16282896" y="916013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9756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60390" y="1180831"/>
            <a:ext cx="10498909" cy="7657600"/>
            <a:chOff x="0" y="0"/>
            <a:chExt cx="14302208" cy="10431615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238708" cy="10368115"/>
            </a:xfrm>
            <a:custGeom>
              <a:avLst/>
              <a:gdLst/>
              <a:ahLst/>
              <a:cxnLst/>
              <a:rect l="l" t="t" r="r" b="b"/>
              <a:pathLst>
                <a:path w="14238708" h="10368115">
                  <a:moveTo>
                    <a:pt x="14145997" y="10368115"/>
                  </a:moveTo>
                  <a:lnTo>
                    <a:pt x="92710" y="10368115"/>
                  </a:lnTo>
                  <a:cubicBezTo>
                    <a:pt x="41910" y="10368115"/>
                    <a:pt x="0" y="10326205"/>
                    <a:pt x="0" y="1027540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0274136"/>
                  </a:lnTo>
                  <a:cubicBezTo>
                    <a:pt x="14238708" y="10326205"/>
                    <a:pt x="14196797" y="10368115"/>
                    <a:pt x="14145997" y="10368115"/>
                  </a:cubicBezTo>
                  <a:close/>
                </a:path>
              </a:pathLst>
            </a:custGeom>
            <a:solidFill>
              <a:srgbClr val="FFFEF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02208" cy="10431616"/>
            </a:xfrm>
            <a:custGeom>
              <a:avLst/>
              <a:gdLst/>
              <a:ahLst/>
              <a:cxnLst/>
              <a:rect l="l" t="t" r="r" b="b"/>
              <a:pathLst>
                <a:path w="14302208" h="10431616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0307155"/>
                  </a:lnTo>
                  <a:cubicBezTo>
                    <a:pt x="14242518" y="10342716"/>
                    <a:pt x="14213308" y="10371926"/>
                    <a:pt x="14177747" y="10371926"/>
                  </a:cubicBezTo>
                  <a:lnTo>
                    <a:pt x="124460" y="10371926"/>
                  </a:lnTo>
                  <a:cubicBezTo>
                    <a:pt x="88900" y="10371926"/>
                    <a:pt x="59690" y="10342716"/>
                    <a:pt x="59690" y="1030715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307155"/>
                  </a:lnTo>
                  <a:cubicBezTo>
                    <a:pt x="0" y="10375736"/>
                    <a:pt x="55880" y="10431616"/>
                    <a:pt x="124460" y="10431616"/>
                  </a:cubicBezTo>
                  <a:lnTo>
                    <a:pt x="14177749" y="10431616"/>
                  </a:lnTo>
                  <a:cubicBezTo>
                    <a:pt x="14246327" y="10431616"/>
                    <a:pt x="14302208" y="10375736"/>
                    <a:pt x="14302208" y="10307155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49133" y="364943"/>
            <a:ext cx="7628315" cy="9557115"/>
          </a:xfrm>
          <a:custGeom>
            <a:avLst/>
            <a:gdLst/>
            <a:ahLst/>
            <a:cxnLst/>
            <a:rect l="l" t="t" r="r" b="b"/>
            <a:pathLst>
              <a:path w="7628315" h="9557115">
                <a:moveTo>
                  <a:pt x="0" y="0"/>
                </a:moveTo>
                <a:lnTo>
                  <a:pt x="7628316" y="0"/>
                </a:lnTo>
                <a:lnTo>
                  <a:pt x="7628316" y="9557114"/>
                </a:lnTo>
                <a:lnTo>
                  <a:pt x="0" y="9557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466770">
            <a:off x="1456592" y="2578334"/>
            <a:ext cx="4579927" cy="1654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1"/>
              </a:lnSpc>
            </a:pPr>
            <a:r>
              <a:rPr lang="ga-IE" sz="4000" dirty="0">
                <a:solidFill>
                  <a:srgbClr val="000000"/>
                </a:solidFill>
                <a:latin typeface="Abadi MT Condensed Light" panose="020B0306030101010103" pitchFamily="34" charset="77"/>
              </a:rPr>
              <a:t>Uí Cheallaigh, Mhic Corraidh, Met, Snow, Teddick, Lydster  </a:t>
            </a:r>
            <a:endParaRPr lang="en-US" sz="3799" dirty="0">
              <a:solidFill>
                <a:srgbClr val="000000"/>
              </a:solidFill>
              <a:latin typeface="Handy Casual Bold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460589">
            <a:off x="1773598" y="4334898"/>
            <a:ext cx="4649370" cy="4321343"/>
            <a:chOff x="0" y="0"/>
            <a:chExt cx="6350025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t="-24906" b="-24906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 rot="-466770">
            <a:off x="1068404" y="1187727"/>
            <a:ext cx="4768296" cy="92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61"/>
              </a:lnSpc>
              <a:spcBef>
                <a:spcPct val="0"/>
              </a:spcBef>
            </a:pPr>
            <a:r>
              <a:rPr lang="en-US" sz="5757" dirty="0" err="1">
                <a:solidFill>
                  <a:srgbClr val="000000"/>
                </a:solidFill>
                <a:latin typeface="Krabuler"/>
              </a:rPr>
              <a:t>Taighde</a:t>
            </a:r>
            <a:endParaRPr lang="en-US" sz="5757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464313" y="1581050"/>
            <a:ext cx="8922983" cy="6889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Aitíonn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saineolaithe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tumoideachais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cur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chuige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réamhghníomhach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atá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foirm-dhírithe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comhtháite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agus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réamhphleanáilte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chun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cur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ar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chumas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ndaltaí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gnéithe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teanga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a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thabhairt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faoi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deara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agus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a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úsáid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nach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bhféadfaí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a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úsáid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i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ngnáth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dioscúrsa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an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tseomra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Handy Casual"/>
              </a:rPr>
              <a:t>ranga</a:t>
            </a:r>
            <a:r>
              <a:rPr lang="en-US" sz="4400" dirty="0">
                <a:solidFill>
                  <a:srgbClr val="000000"/>
                </a:solidFill>
                <a:latin typeface="Handy Casual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0000"/>
              </a:solidFill>
              <a:latin typeface="Handy Casual"/>
            </a:endParaRPr>
          </a:p>
        </p:txBody>
      </p:sp>
      <p:sp>
        <p:nvSpPr>
          <p:cNvPr id="18" name="Freeform 18"/>
          <p:cNvSpPr/>
          <p:nvPr/>
        </p:nvSpPr>
        <p:spPr>
          <a:xfrm rot="-1568932">
            <a:off x="14859302" y="7571420"/>
            <a:ext cx="1144336" cy="1640625"/>
          </a:xfrm>
          <a:custGeom>
            <a:avLst/>
            <a:gdLst/>
            <a:ahLst/>
            <a:cxnLst/>
            <a:rect l="l" t="t" r="r" b="b"/>
            <a:pathLst>
              <a:path w="1144336" h="1640625">
                <a:moveTo>
                  <a:pt x="0" y="0"/>
                </a:moveTo>
                <a:lnTo>
                  <a:pt x="1144337" y="0"/>
                </a:lnTo>
                <a:lnTo>
                  <a:pt x="1144337" y="1640626"/>
                </a:lnTo>
                <a:lnTo>
                  <a:pt x="0" y="16406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5027046">
            <a:off x="16282896" y="916013"/>
            <a:ext cx="1514128" cy="1379233"/>
          </a:xfrm>
          <a:custGeom>
            <a:avLst/>
            <a:gdLst/>
            <a:ahLst/>
            <a:cxnLst/>
            <a:rect l="l" t="t" r="r" b="b"/>
            <a:pathLst>
              <a:path w="1514128" h="1379233">
                <a:moveTo>
                  <a:pt x="0" y="0"/>
                </a:moveTo>
                <a:lnTo>
                  <a:pt x="1514129" y="0"/>
                </a:lnTo>
                <a:lnTo>
                  <a:pt x="1514129" y="1379234"/>
                </a:lnTo>
                <a:lnTo>
                  <a:pt x="0" y="137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15051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9223231" y="8895219"/>
            <a:ext cx="11552272" cy="1596314"/>
          </a:xfrm>
          <a:custGeom>
            <a:avLst/>
            <a:gdLst/>
            <a:ahLst/>
            <a:cxnLst/>
            <a:rect l="l" t="t" r="r" b="b"/>
            <a:pathLst>
              <a:path w="11552272" h="1596314">
                <a:moveTo>
                  <a:pt x="11552272" y="0"/>
                </a:moveTo>
                <a:lnTo>
                  <a:pt x="0" y="0"/>
                </a:lnTo>
                <a:lnTo>
                  <a:pt x="0" y="1596314"/>
                </a:lnTo>
                <a:lnTo>
                  <a:pt x="11552272" y="1596314"/>
                </a:lnTo>
                <a:lnTo>
                  <a:pt x="11552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649686" y="-149539"/>
            <a:ext cx="11546413" cy="1595504"/>
          </a:xfrm>
          <a:custGeom>
            <a:avLst/>
            <a:gdLst/>
            <a:ahLst/>
            <a:cxnLst/>
            <a:rect l="l" t="t" r="r" b="b"/>
            <a:pathLst>
              <a:path w="11546413" h="1595504">
                <a:moveTo>
                  <a:pt x="11546413" y="0"/>
                </a:moveTo>
                <a:lnTo>
                  <a:pt x="0" y="0"/>
                </a:lnTo>
                <a:lnTo>
                  <a:pt x="0" y="1595505"/>
                </a:lnTo>
                <a:lnTo>
                  <a:pt x="11546413" y="1595505"/>
                </a:lnTo>
                <a:lnTo>
                  <a:pt x="115464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60641">
            <a:off x="978405" y="549898"/>
            <a:ext cx="1737858" cy="1583030"/>
          </a:xfrm>
          <a:custGeom>
            <a:avLst/>
            <a:gdLst/>
            <a:ahLst/>
            <a:cxnLst/>
            <a:rect l="l" t="t" r="r" b="b"/>
            <a:pathLst>
              <a:path w="1737858" h="1583030">
                <a:moveTo>
                  <a:pt x="0" y="0"/>
                </a:moveTo>
                <a:lnTo>
                  <a:pt x="1737858" y="0"/>
                </a:lnTo>
                <a:lnTo>
                  <a:pt x="1737858" y="1583031"/>
                </a:lnTo>
                <a:lnTo>
                  <a:pt x="0" y="1583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409489" y="55130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27331" y="1489440"/>
            <a:ext cx="14393966" cy="5649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5460"/>
              </a:lnSpc>
            </a:pP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Cad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iad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na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bealaí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le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tacú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le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sainmhúinteoirí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iar-bhunscoile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teanga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a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chomhtháthú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ina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sainábhair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?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Cás-staidéar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ar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chur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chuige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déach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: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pleanáil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agus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forbairt</a:t>
            </a:r>
            <a:r>
              <a:rPr lang="en-US" sz="5400" spc="343" dirty="0">
                <a:solidFill>
                  <a:srgbClr val="000000"/>
                </a:solidFill>
                <a:latin typeface="Pompiere"/>
              </a:rPr>
              <a:t> </a:t>
            </a:r>
            <a:r>
              <a:rPr lang="en-US" sz="5400" spc="343" dirty="0" err="1">
                <a:solidFill>
                  <a:srgbClr val="000000"/>
                </a:solidFill>
                <a:latin typeface="Pompiere"/>
              </a:rPr>
              <a:t>ghairme</a:t>
            </a:r>
            <a:endParaRPr lang="en-US" sz="5400" spc="343" dirty="0">
              <a:solidFill>
                <a:srgbClr val="000000"/>
              </a:solidFill>
              <a:latin typeface="Pompiere"/>
            </a:endParaRPr>
          </a:p>
        </p:txBody>
      </p:sp>
      <p:sp>
        <p:nvSpPr>
          <p:cNvPr id="8" name="Freeform 8"/>
          <p:cNvSpPr/>
          <p:nvPr/>
        </p:nvSpPr>
        <p:spPr>
          <a:xfrm rot="-9379677" flipV="1">
            <a:off x="7657035" y="-7025857"/>
            <a:ext cx="3617028" cy="3833073"/>
          </a:xfrm>
          <a:custGeom>
            <a:avLst/>
            <a:gdLst/>
            <a:ahLst/>
            <a:cxnLst/>
            <a:rect l="l" t="t" r="r" b="b"/>
            <a:pathLst>
              <a:path w="3617028" h="3833073">
                <a:moveTo>
                  <a:pt x="0" y="3833073"/>
                </a:moveTo>
                <a:lnTo>
                  <a:pt x="3617027" y="3833073"/>
                </a:lnTo>
                <a:lnTo>
                  <a:pt x="3617027" y="0"/>
                </a:lnTo>
                <a:lnTo>
                  <a:pt x="0" y="0"/>
                </a:lnTo>
                <a:lnTo>
                  <a:pt x="0" y="3833073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399026">
            <a:off x="16126510" y="6784519"/>
            <a:ext cx="1719464" cy="2465181"/>
          </a:xfrm>
          <a:custGeom>
            <a:avLst/>
            <a:gdLst/>
            <a:ahLst/>
            <a:cxnLst/>
            <a:rect l="l" t="t" r="r" b="b"/>
            <a:pathLst>
              <a:path w="1719464" h="2465181">
                <a:moveTo>
                  <a:pt x="0" y="0"/>
                </a:moveTo>
                <a:lnTo>
                  <a:pt x="1719464" y="0"/>
                </a:lnTo>
                <a:lnTo>
                  <a:pt x="1719464" y="2465180"/>
                </a:lnTo>
                <a:lnTo>
                  <a:pt x="0" y="2465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1891383" y="1019175"/>
            <a:ext cx="5225042" cy="46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6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Handy Casual"/>
              </a:rPr>
              <a:t>Le </a:t>
            </a:r>
            <a:r>
              <a:rPr lang="en-US" sz="3300" dirty="0" err="1">
                <a:solidFill>
                  <a:srgbClr val="000000"/>
                </a:solidFill>
                <a:latin typeface="Handy Casual"/>
              </a:rPr>
              <a:t>Caitlín</a:t>
            </a:r>
            <a:r>
              <a:rPr lang="en-US" sz="3300" dirty="0">
                <a:solidFill>
                  <a:srgbClr val="000000"/>
                </a:solidFill>
                <a:latin typeface="Handy Casual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Handy Casual"/>
              </a:rPr>
              <a:t>Ní</a:t>
            </a:r>
            <a:r>
              <a:rPr lang="en-US" sz="3300" dirty="0">
                <a:solidFill>
                  <a:srgbClr val="000000"/>
                </a:solidFill>
                <a:latin typeface="Handy Casual"/>
              </a:rPr>
              <a:t> Ruanaidh </a:t>
            </a:r>
          </a:p>
        </p:txBody>
      </p:sp>
    </p:spTree>
    <p:extLst>
      <p:ext uri="{BB962C8B-B14F-4D97-AF65-F5344CB8AC3E}">
        <p14:creationId xmlns:p14="http://schemas.microsoft.com/office/powerpoint/2010/main" val="328152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34492" y="655436"/>
            <a:ext cx="13977108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Céim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1: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Luacháil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6600" spc="277" dirty="0" err="1">
                <a:solidFill>
                  <a:srgbClr val="000000"/>
                </a:solidFill>
                <a:latin typeface="Krabuler"/>
              </a:rPr>
              <a:t>Scoile</a:t>
            </a:r>
            <a:r>
              <a:rPr lang="en-US" sz="6600" spc="277" dirty="0">
                <a:solidFill>
                  <a:srgbClr val="000000"/>
                </a:solidFill>
                <a:latin typeface="Krabuler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7295294" y="5334444"/>
            <a:ext cx="3713137" cy="4248440"/>
          </a:xfrm>
          <a:custGeom>
            <a:avLst/>
            <a:gdLst/>
            <a:ahLst/>
            <a:cxnLst/>
            <a:rect l="l" t="t" r="r" b="b"/>
            <a:pathLst>
              <a:path w="3713137" h="4248440">
                <a:moveTo>
                  <a:pt x="0" y="0"/>
                </a:moveTo>
                <a:lnTo>
                  <a:pt x="3713137" y="0"/>
                </a:lnTo>
                <a:lnTo>
                  <a:pt x="3713137" y="4248440"/>
                </a:lnTo>
                <a:lnTo>
                  <a:pt x="0" y="424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20242" y="3975356"/>
            <a:ext cx="5053634" cy="2393727"/>
            <a:chOff x="0" y="0"/>
            <a:chExt cx="828199" cy="4002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28199" cy="400207"/>
            </a:xfrm>
            <a:custGeom>
              <a:avLst/>
              <a:gdLst/>
              <a:ahLst/>
              <a:cxnLst/>
              <a:rect l="l" t="t" r="r" b="b"/>
              <a:pathLst>
                <a:path w="828199" h="400207">
                  <a:moveTo>
                    <a:pt x="96905" y="0"/>
                  </a:moveTo>
                  <a:lnTo>
                    <a:pt x="731294" y="0"/>
                  </a:lnTo>
                  <a:cubicBezTo>
                    <a:pt x="784813" y="0"/>
                    <a:pt x="828199" y="43386"/>
                    <a:pt x="828199" y="96905"/>
                  </a:cubicBezTo>
                  <a:lnTo>
                    <a:pt x="828199" y="303302"/>
                  </a:lnTo>
                  <a:cubicBezTo>
                    <a:pt x="828199" y="329003"/>
                    <a:pt x="817990" y="353651"/>
                    <a:pt x="799816" y="371824"/>
                  </a:cubicBezTo>
                  <a:cubicBezTo>
                    <a:pt x="781643" y="389998"/>
                    <a:pt x="756995" y="400207"/>
                    <a:pt x="731294" y="400207"/>
                  </a:cubicBezTo>
                  <a:lnTo>
                    <a:pt x="96905" y="400207"/>
                  </a:lnTo>
                  <a:cubicBezTo>
                    <a:pt x="71204" y="400207"/>
                    <a:pt x="46556" y="389998"/>
                    <a:pt x="28383" y="371824"/>
                  </a:cubicBezTo>
                  <a:cubicBezTo>
                    <a:pt x="10210" y="353651"/>
                    <a:pt x="0" y="329003"/>
                    <a:pt x="0" y="303302"/>
                  </a:cubicBezTo>
                  <a:lnTo>
                    <a:pt x="0" y="96905"/>
                  </a:lnTo>
                  <a:cubicBezTo>
                    <a:pt x="0" y="71204"/>
                    <a:pt x="10210" y="46556"/>
                    <a:pt x="28383" y="28383"/>
                  </a:cubicBezTo>
                  <a:cubicBezTo>
                    <a:pt x="46556" y="10210"/>
                    <a:pt x="71204" y="0"/>
                    <a:pt x="96905" y="0"/>
                  </a:cubicBezTo>
                  <a:close/>
                </a:path>
              </a:pathLst>
            </a:custGeom>
            <a:solidFill>
              <a:srgbClr val="E6BF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828199" cy="37163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rot="2638600">
            <a:off x="8626668" y="-345805"/>
            <a:ext cx="1206893" cy="1099370"/>
          </a:xfrm>
          <a:custGeom>
            <a:avLst/>
            <a:gdLst/>
            <a:ahLst/>
            <a:cxnLst/>
            <a:rect l="l" t="t" r="r" b="b"/>
            <a:pathLst>
              <a:path w="1206893" h="1099370">
                <a:moveTo>
                  <a:pt x="0" y="0"/>
                </a:moveTo>
                <a:lnTo>
                  <a:pt x="1206893" y="0"/>
                </a:lnTo>
                <a:lnTo>
                  <a:pt x="1206893" y="1099370"/>
                </a:lnTo>
                <a:lnTo>
                  <a:pt x="0" y="1099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16709699">
            <a:off x="8576343" y="5024666"/>
            <a:ext cx="1307544" cy="595894"/>
          </a:xfrm>
          <a:custGeom>
            <a:avLst/>
            <a:gdLst/>
            <a:ahLst/>
            <a:cxnLst/>
            <a:rect l="l" t="t" r="r" b="b"/>
            <a:pathLst>
              <a:path w="1307544" h="595894">
                <a:moveTo>
                  <a:pt x="0" y="0"/>
                </a:moveTo>
                <a:lnTo>
                  <a:pt x="1307544" y="0"/>
                </a:lnTo>
                <a:lnTo>
                  <a:pt x="1307544" y="595893"/>
                </a:lnTo>
                <a:lnTo>
                  <a:pt x="0" y="5958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4900"/>
            </a:stretch>
          </a:blipFill>
        </p:spPr>
      </p:sp>
      <p:sp>
        <p:nvSpPr>
          <p:cNvPr id="43" name="Freeform 43"/>
          <p:cNvSpPr/>
          <p:nvPr/>
        </p:nvSpPr>
        <p:spPr>
          <a:xfrm rot="-7790319">
            <a:off x="6559798" y="5999022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4" name="Freeform 44"/>
          <p:cNvSpPr/>
          <p:nvPr/>
        </p:nvSpPr>
        <p:spPr>
          <a:xfrm rot="-10511353">
            <a:off x="6199011" y="8226739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5" name="Freeform 45"/>
          <p:cNvSpPr/>
          <p:nvPr/>
        </p:nvSpPr>
        <p:spPr>
          <a:xfrm rot="304285">
            <a:off x="10648609" y="8192600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9" y="0"/>
                </a:lnTo>
                <a:lnTo>
                  <a:pt x="1345939" y="611816"/>
                </a:lnTo>
                <a:lnTo>
                  <a:pt x="0" y="61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46" name="Freeform 46"/>
          <p:cNvSpPr/>
          <p:nvPr/>
        </p:nvSpPr>
        <p:spPr>
          <a:xfrm rot="-2591211">
            <a:off x="10459148" y="6028123"/>
            <a:ext cx="1345939" cy="611817"/>
          </a:xfrm>
          <a:custGeom>
            <a:avLst/>
            <a:gdLst/>
            <a:ahLst/>
            <a:cxnLst/>
            <a:rect l="l" t="t" r="r" b="b"/>
            <a:pathLst>
              <a:path w="1345939" h="611817">
                <a:moveTo>
                  <a:pt x="0" y="0"/>
                </a:moveTo>
                <a:lnTo>
                  <a:pt x="1345938" y="0"/>
                </a:lnTo>
                <a:lnTo>
                  <a:pt x="1345938" y="611817"/>
                </a:lnTo>
                <a:lnTo>
                  <a:pt x="0" y="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43501"/>
            </a:stretch>
          </a:blipFill>
        </p:spPr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758ECB1A-41F1-D94D-BF7D-76681097F107}"/>
              </a:ext>
            </a:extLst>
          </p:cNvPr>
          <p:cNvSpPr/>
          <p:nvPr/>
        </p:nvSpPr>
        <p:spPr>
          <a:xfrm>
            <a:off x="344162" y="6919999"/>
            <a:ext cx="5053634" cy="239372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3CD5E0CE-5AD8-E14C-B5DA-E02437328DB8}"/>
              </a:ext>
            </a:extLst>
          </p:cNvPr>
          <p:cNvSpPr/>
          <p:nvPr/>
        </p:nvSpPr>
        <p:spPr>
          <a:xfrm>
            <a:off x="6149403" y="2010646"/>
            <a:ext cx="6062423" cy="239372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74391A4C-B4D2-E149-86B3-E0D56DE257B0}"/>
              </a:ext>
            </a:extLst>
          </p:cNvPr>
          <p:cNvSpPr/>
          <p:nvPr/>
        </p:nvSpPr>
        <p:spPr>
          <a:xfrm>
            <a:off x="12564291" y="3619500"/>
            <a:ext cx="5053634" cy="239372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56A6D826-94A4-494C-9310-AD34D135546C}"/>
              </a:ext>
            </a:extLst>
          </p:cNvPr>
          <p:cNvSpPr/>
          <p:nvPr/>
        </p:nvSpPr>
        <p:spPr>
          <a:xfrm>
            <a:off x="12441387" y="6369083"/>
            <a:ext cx="5246492" cy="3651217"/>
          </a:xfrm>
          <a:custGeom>
            <a:avLst/>
            <a:gdLst/>
            <a:ahLst/>
            <a:cxnLst/>
            <a:rect l="l" t="t" r="r" b="b"/>
            <a:pathLst>
              <a:path w="828199" h="400207">
                <a:moveTo>
                  <a:pt x="96905" y="0"/>
                </a:moveTo>
                <a:lnTo>
                  <a:pt x="731294" y="0"/>
                </a:lnTo>
                <a:cubicBezTo>
                  <a:pt x="784813" y="0"/>
                  <a:pt x="828199" y="43386"/>
                  <a:pt x="828199" y="96905"/>
                </a:cubicBezTo>
                <a:lnTo>
                  <a:pt x="828199" y="303302"/>
                </a:lnTo>
                <a:cubicBezTo>
                  <a:pt x="828199" y="329003"/>
                  <a:pt x="817990" y="353651"/>
                  <a:pt x="799816" y="371824"/>
                </a:cubicBezTo>
                <a:cubicBezTo>
                  <a:pt x="781643" y="389998"/>
                  <a:pt x="756995" y="400207"/>
                  <a:pt x="731294" y="400207"/>
                </a:cubicBezTo>
                <a:lnTo>
                  <a:pt x="96905" y="400207"/>
                </a:lnTo>
                <a:cubicBezTo>
                  <a:pt x="71204" y="400207"/>
                  <a:pt x="46556" y="389998"/>
                  <a:pt x="28383" y="371824"/>
                </a:cubicBezTo>
                <a:cubicBezTo>
                  <a:pt x="10210" y="353651"/>
                  <a:pt x="0" y="329003"/>
                  <a:pt x="0" y="303302"/>
                </a:cubicBezTo>
                <a:lnTo>
                  <a:pt x="0" y="96905"/>
                </a:lnTo>
                <a:cubicBezTo>
                  <a:pt x="0" y="71204"/>
                  <a:pt x="10210" y="46556"/>
                  <a:pt x="28383" y="28383"/>
                </a:cubicBezTo>
                <a:cubicBezTo>
                  <a:pt x="46556" y="10210"/>
                  <a:pt x="71204" y="0"/>
                  <a:pt x="96905" y="0"/>
                </a:cubicBezTo>
                <a:close/>
              </a:path>
            </a:pathLst>
          </a:custGeom>
          <a:solidFill>
            <a:srgbClr val="E6BFE1"/>
          </a:solidFill>
        </p:spPr>
      </p:sp>
      <p:sp>
        <p:nvSpPr>
          <p:cNvPr id="16" name="TextBox 16"/>
          <p:cNvSpPr txBox="1"/>
          <p:nvPr/>
        </p:nvSpPr>
        <p:spPr>
          <a:xfrm>
            <a:off x="137706" y="7056271"/>
            <a:ext cx="5399108" cy="2203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In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ainneoin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gur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ceannairí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roinne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iad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cleachtóirí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seo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suíomh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tumoideachais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bhfuair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siad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oiliúnt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bith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maidir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cúrsaí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tumoideachais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FCÁT. 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A951062B-2F70-A34F-A492-15F92B752E03}"/>
              </a:ext>
            </a:extLst>
          </p:cNvPr>
          <p:cNvSpPr txBox="1"/>
          <p:nvPr/>
        </p:nvSpPr>
        <p:spPr>
          <a:xfrm>
            <a:off x="670075" y="4407369"/>
            <a:ext cx="4866739" cy="1754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don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fhoghlaim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chomhtháite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ábhar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bhformhór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id="{A25276FA-00BE-584E-8D60-14EC56C526AC}"/>
              </a:ext>
            </a:extLst>
          </p:cNvPr>
          <p:cNvSpPr txBox="1"/>
          <p:nvPr/>
        </p:nvSpPr>
        <p:spPr>
          <a:xfrm>
            <a:off x="6566752" y="2159960"/>
            <a:ext cx="5399108" cy="2652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Dúirt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tromlach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gcleachtóirí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ndíríonn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siad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chúrsaí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minic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, ach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seo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déanta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bhealach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pleanáilte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nó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córasach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nó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bhonn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rialta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2557D3AC-E609-F24B-91D6-FAFB61D08A23}"/>
              </a:ext>
            </a:extLst>
          </p:cNvPr>
          <p:cNvSpPr txBox="1"/>
          <p:nvPr/>
        </p:nvSpPr>
        <p:spPr>
          <a:xfrm>
            <a:off x="12441387" y="3979491"/>
            <a:ext cx="5399108" cy="1754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Dúirt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tromlach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gcleachtóirí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raibh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Gaeilge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ndaltaí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á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mheas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acu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measúnuithe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B306A145-94A3-254C-867A-9EB5E18E78D2}"/>
              </a:ext>
            </a:extLst>
          </p:cNvPr>
          <p:cNvSpPr txBox="1"/>
          <p:nvPr/>
        </p:nvSpPr>
        <p:spPr>
          <a:xfrm>
            <a:off x="12537816" y="6741748"/>
            <a:ext cx="5246492" cy="3101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Chreid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tromlach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gcleachtóirí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gur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cheart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FCÁT a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phleanáil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agus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a chur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scéimeanna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le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cinntiú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go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dtugann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muid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faoi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chúrsaí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teanga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sna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ranna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ar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dhóigh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níos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 </a:t>
            </a:r>
            <a:r>
              <a:rPr lang="en-US" sz="2800" spc="138" dirty="0" err="1">
                <a:solidFill>
                  <a:srgbClr val="000000"/>
                </a:solidFill>
                <a:latin typeface="Krabuler"/>
              </a:rPr>
              <a:t>córasaí</a:t>
            </a:r>
            <a:r>
              <a:rPr lang="en-US" sz="2800" spc="138" dirty="0">
                <a:solidFill>
                  <a:srgbClr val="000000"/>
                </a:solidFill>
                <a:latin typeface="Krabuler"/>
              </a:rPr>
              <a:t>. </a:t>
            </a:r>
          </a:p>
          <a:p>
            <a:pPr algn="ctr">
              <a:lnSpc>
                <a:spcPts val="3465"/>
              </a:lnSpc>
            </a:pPr>
            <a:endParaRPr lang="en-US" sz="2800" spc="138" dirty="0">
              <a:solidFill>
                <a:srgbClr val="000000"/>
              </a:solidFill>
              <a:latin typeface="Krabul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588E4C1B-34A6-4465-86C7-EC1D85CE5CDE}"/>
</file>

<file path=customXml/itemProps2.xml><?xml version="1.0" encoding="utf-8"?>
<ds:datastoreItem xmlns:ds="http://schemas.openxmlformats.org/officeDocument/2006/customXml" ds:itemID="{BF6453B8-5073-4440-AD57-DE757B1EA5D4}"/>
</file>

<file path=customXml/itemProps3.xml><?xml version="1.0" encoding="utf-8"?>
<ds:datastoreItem xmlns:ds="http://schemas.openxmlformats.org/officeDocument/2006/customXml" ds:itemID="{0A4C2F62-DB7D-4C33-BEFC-950F2DD0BFF5}"/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1680</Words>
  <Application>Microsoft Office PowerPoint</Application>
  <PresentationFormat>Custom</PresentationFormat>
  <Paragraphs>134</Paragraphs>
  <Slides>44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Yellow Playful Doodle Digital Brainstorm Presentation</dc:title>
  <cp:lastModifiedBy>caitlin ni ruanaidh</cp:lastModifiedBy>
  <cp:revision>17</cp:revision>
  <dcterms:created xsi:type="dcterms:W3CDTF">2006-08-16T00:00:00Z</dcterms:created>
  <dcterms:modified xsi:type="dcterms:W3CDTF">2023-11-09T07:56:42Z</dcterms:modified>
  <dc:identifier>DAFzOTi79yc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