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3" r:id="rId4"/>
    <p:sldId id="264" r:id="rId5"/>
    <p:sldId id="258" r:id="rId6"/>
    <p:sldId id="257" r:id="rId7"/>
    <p:sldId id="259" r:id="rId8"/>
    <p:sldId id="265" r:id="rId9"/>
    <p:sldId id="256"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2"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12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8256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52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0206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6554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5/4/2023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7514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5/4/2023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9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5/4/2023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5808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406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0053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85876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5/4/2023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9730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ga-IE" sz="3000" dirty="0" smtClean="0">
                <a:latin typeface="Times New Roman" panose="02020603050405020304" pitchFamily="18" charset="0"/>
                <a:cs typeface="Times New Roman" panose="02020603050405020304" pitchFamily="18" charset="0"/>
              </a:rPr>
              <a:t>1960dí: Comhthéacs</a:t>
            </a:r>
            <a:endParaRPr lang="en-IE" sz="3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3884" y="415173"/>
            <a:ext cx="3918230" cy="583449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981" y="2019991"/>
            <a:ext cx="5457019" cy="2901315"/>
          </a:xfrm>
          <a:prstGeom prst="rect">
            <a:avLst/>
          </a:prstGeom>
        </p:spPr>
      </p:pic>
    </p:spTree>
    <p:extLst>
      <p:ext uri="{BB962C8B-B14F-4D97-AF65-F5344CB8AC3E}">
        <p14:creationId xmlns:p14="http://schemas.microsoft.com/office/powerpoint/2010/main" val="600901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699" y="387472"/>
            <a:ext cx="11155680" cy="5581210"/>
          </a:xfrm>
          <a:prstGeom prst="rect">
            <a:avLst/>
          </a:prstGeom>
        </p:spPr>
      </p:pic>
    </p:spTree>
    <p:extLst>
      <p:ext uri="{BB962C8B-B14F-4D97-AF65-F5344CB8AC3E}">
        <p14:creationId xmlns:p14="http://schemas.microsoft.com/office/powerpoint/2010/main" val="2427477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ga-IE" sz="3000" dirty="0" smtClean="0">
                <a:latin typeface="Times New Roman" panose="02020603050405020304" pitchFamily="18" charset="0"/>
                <a:cs typeface="Times New Roman" panose="02020603050405020304" pitchFamily="18" charset="0"/>
              </a:rPr>
              <a:t>1970dí: Agóidíocht</a:t>
            </a:r>
            <a:endParaRPr lang="en-IE" sz="30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6793" t="6667" r="19203" b="64102"/>
          <a:stretch/>
        </p:blipFill>
        <p:spPr>
          <a:xfrm>
            <a:off x="610665" y="1470175"/>
            <a:ext cx="4132385" cy="2595547"/>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816" t="51795" r="42946" b="8974"/>
          <a:stretch/>
        </p:blipFill>
        <p:spPr>
          <a:xfrm>
            <a:off x="5587539" y="1470174"/>
            <a:ext cx="6132684" cy="3783469"/>
          </a:xfrm>
          <a:prstGeom prst="rect">
            <a:avLst/>
          </a:prstGeom>
        </p:spPr>
      </p:pic>
      <p:sp>
        <p:nvSpPr>
          <p:cNvPr id="5" name="Rectangle 4"/>
          <p:cNvSpPr/>
          <p:nvPr/>
        </p:nvSpPr>
        <p:spPr>
          <a:xfrm>
            <a:off x="323851" y="5563927"/>
            <a:ext cx="6096000" cy="923330"/>
          </a:xfrm>
          <a:prstGeom prst="rect">
            <a:avLst/>
          </a:prstGeom>
        </p:spPr>
        <p:txBody>
          <a:bodyPr>
            <a:spAutoFit/>
          </a:bodyPr>
          <a:lstStyle/>
          <a:p>
            <a:r>
              <a:rPr lang="en-IE" b="1" dirty="0">
                <a:latin typeface="Sitka Text" panose="02000505000000020004" pitchFamily="2" charset="0"/>
              </a:rPr>
              <a:t>Foinse: </a:t>
            </a:r>
          </a:p>
          <a:p>
            <a:r>
              <a:rPr lang="en-IE" b="1" i="1" dirty="0" err="1">
                <a:latin typeface="Sitka Text" panose="02000505000000020004" pitchFamily="2" charset="0"/>
              </a:rPr>
              <a:t>Dún</a:t>
            </a:r>
            <a:r>
              <a:rPr lang="en-IE" b="1" i="1" dirty="0">
                <a:latin typeface="Sitka Text" panose="02000505000000020004" pitchFamily="2" charset="0"/>
              </a:rPr>
              <a:t> </a:t>
            </a:r>
            <a:r>
              <a:rPr lang="en-IE" b="1" i="1" dirty="0" err="1">
                <a:latin typeface="Sitka Text" panose="02000505000000020004" pitchFamily="2" charset="0"/>
              </a:rPr>
              <a:t>Chaoin</a:t>
            </a:r>
            <a:r>
              <a:rPr lang="en-IE" b="1" i="1" dirty="0">
                <a:latin typeface="Sitka Text" panose="02000505000000020004" pitchFamily="2" charset="0"/>
              </a:rPr>
              <a:t>: </a:t>
            </a:r>
            <a:r>
              <a:rPr lang="en-IE" b="1" i="1" dirty="0" err="1">
                <a:latin typeface="Sitka Text" panose="02000505000000020004" pitchFamily="2" charset="0"/>
              </a:rPr>
              <a:t>Oscail</a:t>
            </a:r>
            <a:r>
              <a:rPr lang="en-IE" b="1" i="1" dirty="0">
                <a:latin typeface="Sitka Text" panose="02000505000000020004" pitchFamily="2" charset="0"/>
              </a:rPr>
              <a:t> an </a:t>
            </a:r>
            <a:r>
              <a:rPr lang="en-IE" b="1" i="1" dirty="0" err="1">
                <a:latin typeface="Sitka Text" panose="02000505000000020004" pitchFamily="2" charset="0"/>
              </a:rPr>
              <a:t>Scoil</a:t>
            </a:r>
            <a:r>
              <a:rPr lang="en-IE" b="1" dirty="0">
                <a:latin typeface="Sitka Text" panose="02000505000000020004" pitchFamily="2" charset="0"/>
              </a:rPr>
              <a:t> </a:t>
            </a:r>
          </a:p>
          <a:p>
            <a:r>
              <a:rPr lang="en-IE" b="1" dirty="0">
                <a:latin typeface="Sitka Text" panose="02000505000000020004" pitchFamily="2" charset="0"/>
              </a:rPr>
              <a:t>le Colm Ó </a:t>
            </a:r>
            <a:r>
              <a:rPr lang="en-IE" b="1" dirty="0" err="1">
                <a:latin typeface="Sitka Text" panose="02000505000000020004" pitchFamily="2" charset="0"/>
              </a:rPr>
              <a:t>Snodaigh</a:t>
            </a:r>
            <a:endParaRPr lang="en-IE" b="1" dirty="0">
              <a:latin typeface="Sitka Text" panose="02000505000000020004" pitchFamily="2" charset="0"/>
            </a:endParaRPr>
          </a:p>
        </p:txBody>
      </p:sp>
    </p:spTree>
    <p:extLst>
      <p:ext uri="{BB962C8B-B14F-4D97-AF65-F5344CB8AC3E}">
        <p14:creationId xmlns:p14="http://schemas.microsoft.com/office/powerpoint/2010/main" val="2656845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753" y="0"/>
            <a:ext cx="3210098" cy="1325563"/>
          </a:xfrm>
        </p:spPr>
        <p:txBody>
          <a:bodyPr>
            <a:normAutofit/>
          </a:bodyPr>
          <a:lstStyle/>
          <a:p>
            <a:r>
              <a:rPr lang="ga-IE" sz="3000" dirty="0" smtClean="0">
                <a:latin typeface="Times New Roman" panose="02020603050405020304" pitchFamily="18" charset="0"/>
                <a:cs typeface="Times New Roman" panose="02020603050405020304" pitchFamily="18" charset="0"/>
              </a:rPr>
              <a:t>1980dí: Aisiompú</a:t>
            </a:r>
            <a:endParaRPr lang="en-IE" sz="30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7937" t="625" r="16840" b="13158"/>
          <a:stretch/>
        </p:blipFill>
        <p:spPr>
          <a:xfrm>
            <a:off x="1171749" y="1325563"/>
            <a:ext cx="4578004" cy="3440179"/>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1113" t="-1801" r="21717" b="17427"/>
          <a:stretch/>
        </p:blipFill>
        <p:spPr>
          <a:xfrm>
            <a:off x="6558742" y="1127359"/>
            <a:ext cx="4131426" cy="3718962"/>
          </a:xfrm>
          <a:prstGeom prst="rect">
            <a:avLst/>
          </a:prstGeom>
        </p:spPr>
      </p:pic>
      <p:sp>
        <p:nvSpPr>
          <p:cNvPr id="5" name="Rectangle 4"/>
          <p:cNvSpPr/>
          <p:nvPr/>
        </p:nvSpPr>
        <p:spPr>
          <a:xfrm>
            <a:off x="1171749" y="5572240"/>
            <a:ext cx="6096000" cy="369332"/>
          </a:xfrm>
          <a:prstGeom prst="rect">
            <a:avLst/>
          </a:prstGeom>
        </p:spPr>
        <p:txBody>
          <a:bodyPr>
            <a:spAutoFit/>
          </a:bodyPr>
          <a:lstStyle/>
          <a:p>
            <a:r>
              <a:rPr lang="ga-IE" b="1" dirty="0" smtClean="0">
                <a:latin typeface="Sitka Text" panose="02000505000000020004" pitchFamily="2" charset="0"/>
              </a:rPr>
              <a:t>Mórcheantar BÁC 1962</a:t>
            </a:r>
            <a:endParaRPr lang="en-IE" b="1" dirty="0">
              <a:latin typeface="Sitka Text" panose="02000505000000020004" pitchFamily="2" charset="0"/>
            </a:endParaRPr>
          </a:p>
        </p:txBody>
      </p:sp>
      <p:sp>
        <p:nvSpPr>
          <p:cNvPr id="6" name="Rectangle 5"/>
          <p:cNvSpPr/>
          <p:nvPr/>
        </p:nvSpPr>
        <p:spPr>
          <a:xfrm>
            <a:off x="7094910" y="5572240"/>
            <a:ext cx="3133900" cy="369332"/>
          </a:xfrm>
          <a:prstGeom prst="rect">
            <a:avLst/>
          </a:prstGeom>
        </p:spPr>
        <p:txBody>
          <a:bodyPr wrap="square">
            <a:spAutoFit/>
          </a:bodyPr>
          <a:lstStyle/>
          <a:p>
            <a:r>
              <a:rPr lang="ga-IE" b="1" dirty="0" smtClean="0">
                <a:latin typeface="Sitka Text" panose="02000505000000020004" pitchFamily="2" charset="0"/>
              </a:rPr>
              <a:t>Mórcheantar BÁC 1979</a:t>
            </a:r>
            <a:endParaRPr lang="en-IE" b="1" dirty="0">
              <a:latin typeface="Sitka Text" panose="02000505000000020004" pitchFamily="2" charset="0"/>
            </a:endParaRPr>
          </a:p>
        </p:txBody>
      </p:sp>
      <p:sp>
        <p:nvSpPr>
          <p:cNvPr id="7" name="Rectangle 6"/>
          <p:cNvSpPr/>
          <p:nvPr/>
        </p:nvSpPr>
        <p:spPr>
          <a:xfrm>
            <a:off x="4594168" y="5572240"/>
            <a:ext cx="6096000" cy="369332"/>
          </a:xfrm>
          <a:prstGeom prst="rect">
            <a:avLst/>
          </a:prstGeom>
        </p:spPr>
        <p:txBody>
          <a:bodyPr>
            <a:spAutoFit/>
          </a:bodyPr>
          <a:lstStyle/>
          <a:p>
            <a:r>
              <a:rPr lang="ga-IE" b="1" i="1" dirty="0" err="1" smtClean="0">
                <a:latin typeface="Sitka Text" panose="02000505000000020004" pitchFamily="2" charset="0"/>
              </a:rPr>
              <a:t>versus</a:t>
            </a:r>
            <a:endParaRPr lang="en-IE" b="1" i="1" dirty="0">
              <a:latin typeface="Sitka Text" panose="02000505000000020004" pitchFamily="2" charset="0"/>
            </a:endParaRPr>
          </a:p>
        </p:txBody>
      </p:sp>
    </p:spTree>
    <p:extLst>
      <p:ext uri="{BB962C8B-B14F-4D97-AF65-F5344CB8AC3E}">
        <p14:creationId xmlns:p14="http://schemas.microsoft.com/office/powerpoint/2010/main" val="1648146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39" y="199505"/>
            <a:ext cx="4947459" cy="1325563"/>
          </a:xfrm>
        </p:spPr>
        <p:txBody>
          <a:bodyPr>
            <a:normAutofit/>
          </a:bodyPr>
          <a:lstStyle/>
          <a:p>
            <a:r>
              <a:rPr lang="ga-IE" sz="3000" dirty="0" smtClean="0">
                <a:latin typeface="Times New Roman" panose="02020603050405020304" pitchFamily="18" charset="0"/>
                <a:cs typeface="Times New Roman" panose="02020603050405020304" pitchFamily="18" charset="0"/>
              </a:rPr>
              <a:t>1990dí: An Roinn ag brú ar ais</a:t>
            </a:r>
            <a:endParaRPr lang="en-IE" sz="30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036" y="1525068"/>
            <a:ext cx="6963819" cy="4016734"/>
          </a:xfrm>
          <a:prstGeom prst="rect">
            <a:avLst/>
          </a:prstGeom>
        </p:spPr>
      </p:pic>
    </p:spTree>
    <p:extLst>
      <p:ext uri="{BB962C8B-B14F-4D97-AF65-F5344CB8AC3E}">
        <p14:creationId xmlns:p14="http://schemas.microsoft.com/office/powerpoint/2010/main" val="855758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29" y="251969"/>
            <a:ext cx="11231542" cy="6354062"/>
          </a:xfrm>
          <a:prstGeom prst="rect">
            <a:avLst/>
          </a:prstGeom>
        </p:spPr>
      </p:pic>
    </p:spTree>
    <p:extLst>
      <p:ext uri="{BB962C8B-B14F-4D97-AF65-F5344CB8AC3E}">
        <p14:creationId xmlns:p14="http://schemas.microsoft.com/office/powerpoint/2010/main" val="1889425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47" y="230581"/>
            <a:ext cx="11441122" cy="6344535"/>
          </a:xfrm>
          <a:prstGeom prst="rect">
            <a:avLst/>
          </a:prstGeom>
        </p:spPr>
      </p:pic>
    </p:spTree>
    <p:extLst>
      <p:ext uri="{BB962C8B-B14F-4D97-AF65-F5344CB8AC3E}">
        <p14:creationId xmlns:p14="http://schemas.microsoft.com/office/powerpoint/2010/main" val="3311637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29" y="251969"/>
            <a:ext cx="11231542" cy="635406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728" y="247206"/>
            <a:ext cx="11412543" cy="6363588"/>
          </a:xfrm>
          <a:prstGeom prst="rect">
            <a:avLst/>
          </a:prstGeom>
        </p:spPr>
      </p:pic>
    </p:spTree>
    <p:extLst>
      <p:ext uri="{BB962C8B-B14F-4D97-AF65-F5344CB8AC3E}">
        <p14:creationId xmlns:p14="http://schemas.microsoft.com/office/powerpoint/2010/main" val="1212963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72439" y="199505"/>
            <a:ext cx="7507779" cy="1325563"/>
          </a:xfrm>
        </p:spPr>
        <p:txBody>
          <a:bodyPr>
            <a:normAutofit/>
          </a:bodyPr>
          <a:lstStyle/>
          <a:p>
            <a:r>
              <a:rPr lang="ga-IE" sz="3000" dirty="0" smtClean="0">
                <a:latin typeface="Times New Roman" panose="02020603050405020304" pitchFamily="18" charset="0"/>
                <a:cs typeface="Times New Roman" panose="02020603050405020304" pitchFamily="18" charset="0"/>
              </a:rPr>
              <a:t>c.2000-2008: An Tíogar Ceilteach agus a bhás</a:t>
            </a:r>
            <a:endParaRPr lang="en-IE" sz="30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036" y="1951253"/>
            <a:ext cx="2189884" cy="333243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113" y="2013112"/>
            <a:ext cx="4491644" cy="3368733"/>
          </a:xfrm>
          <a:prstGeom prst="rect">
            <a:avLst/>
          </a:prstGeom>
        </p:spPr>
      </p:pic>
      <p:sp>
        <p:nvSpPr>
          <p:cNvPr id="8" name="Rectangle 7"/>
          <p:cNvSpPr/>
          <p:nvPr/>
        </p:nvSpPr>
        <p:spPr>
          <a:xfrm>
            <a:off x="1171749" y="5572240"/>
            <a:ext cx="6096000" cy="646331"/>
          </a:xfrm>
          <a:prstGeom prst="rect">
            <a:avLst/>
          </a:prstGeom>
        </p:spPr>
        <p:txBody>
          <a:bodyPr>
            <a:spAutoFit/>
          </a:bodyPr>
          <a:lstStyle/>
          <a:p>
            <a:r>
              <a:rPr lang="ga-IE" b="1" dirty="0" smtClean="0">
                <a:latin typeface="Sitka Text" panose="02000505000000020004" pitchFamily="2" charset="0"/>
              </a:rPr>
              <a:t>An nualiobrálach Colm McCarthy</a:t>
            </a:r>
          </a:p>
          <a:p>
            <a:r>
              <a:rPr lang="ga-IE" b="1" dirty="0" smtClean="0">
                <a:latin typeface="Sitka Text" panose="02000505000000020004" pitchFamily="2" charset="0"/>
              </a:rPr>
              <a:t>Ailtire an Bord </a:t>
            </a:r>
            <a:r>
              <a:rPr lang="ga-IE" b="1" dirty="0" err="1" smtClean="0">
                <a:latin typeface="Sitka Text" panose="02000505000000020004" pitchFamily="2" charset="0"/>
              </a:rPr>
              <a:t>Snip</a:t>
            </a:r>
            <a:r>
              <a:rPr lang="ga-IE" b="1" dirty="0" smtClean="0">
                <a:latin typeface="Sitka Text" panose="02000505000000020004" pitchFamily="2" charset="0"/>
              </a:rPr>
              <a:t> Nua</a:t>
            </a:r>
            <a:endParaRPr lang="en-IE" b="1" dirty="0">
              <a:latin typeface="Sitka Text" panose="02000505000000020004" pitchFamily="2" charset="0"/>
            </a:endParaRPr>
          </a:p>
        </p:txBody>
      </p:sp>
    </p:spTree>
    <p:extLst>
      <p:ext uri="{BB962C8B-B14F-4D97-AF65-F5344CB8AC3E}">
        <p14:creationId xmlns:p14="http://schemas.microsoft.com/office/powerpoint/2010/main" val="1918151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6415" y="1172095"/>
            <a:ext cx="9700952" cy="4971010"/>
          </a:xfrm>
        </p:spPr>
        <p:txBody>
          <a:bodyPr>
            <a:noAutofit/>
          </a:bodyPr>
          <a:lstStyle/>
          <a:p>
            <a:pPr algn="l"/>
            <a:r>
              <a:rPr lang="ga-IE" sz="2400" dirty="0" smtClean="0">
                <a:latin typeface="Times New Roman" panose="02020603050405020304" pitchFamily="18" charset="0"/>
                <a:cs typeface="Times New Roman" panose="02020603050405020304" pitchFamily="18" charset="0"/>
              </a:rPr>
              <a:t>“</a:t>
            </a:r>
            <a:r>
              <a:rPr lang="en-IE" sz="2400" dirty="0" smtClean="0">
                <a:latin typeface="Times New Roman" panose="02020603050405020304" pitchFamily="18" charset="0"/>
                <a:cs typeface="Times New Roman" panose="02020603050405020304" pitchFamily="18" charset="0"/>
              </a:rPr>
              <a:t>An </a:t>
            </a:r>
            <a:r>
              <a:rPr lang="en-IE" sz="2400" dirty="0">
                <a:latin typeface="Times New Roman" panose="02020603050405020304" pitchFamily="18" charset="0"/>
                <a:cs typeface="Times New Roman" panose="02020603050405020304" pitchFamily="18" charset="0"/>
              </a:rPr>
              <a:t>nós a bhí ann ná go bhféadfadh coiste bunaithe teacht le chéile agus seachtar déag is dóigh liom a bhí mar íosmhéid páistí chun scoil a oscailt. Agus ansin bhí an fhadhb cóiríochta ag a lán scoileanna, </a:t>
            </a:r>
            <a:r>
              <a:rPr lang="ga-IE" sz="2400" dirty="0" smtClean="0">
                <a:latin typeface="Times New Roman" panose="02020603050405020304" pitchFamily="18" charset="0"/>
                <a:cs typeface="Times New Roman" panose="02020603050405020304" pitchFamily="18" charset="0"/>
              </a:rPr>
              <a:t>mar sin</a:t>
            </a:r>
            <a:r>
              <a:rPr lang="en-IE" sz="2400" i="1" dirty="0" smtClean="0">
                <a:latin typeface="Times New Roman" panose="02020603050405020304" pitchFamily="18" charset="0"/>
                <a:cs typeface="Times New Roman" panose="02020603050405020304" pitchFamily="18" charset="0"/>
              </a:rPr>
              <a:t> </a:t>
            </a:r>
            <a:r>
              <a:rPr lang="en-IE" sz="2400" dirty="0">
                <a:latin typeface="Times New Roman" panose="02020603050405020304" pitchFamily="18" charset="0"/>
                <a:cs typeface="Times New Roman" panose="02020603050405020304" pitchFamily="18" charset="0"/>
              </a:rPr>
              <a:t>ní raibh an Roinn in ann coinneáil suas – sin an leithscéal a bhí acu </a:t>
            </a:r>
            <a:r>
              <a:rPr lang="ga-IE" sz="2400" dirty="0" smtClean="0">
                <a:latin typeface="Times New Roman" panose="02020603050405020304" pitchFamily="18" charset="0"/>
                <a:cs typeface="Times New Roman" panose="02020603050405020304" pitchFamily="18" charset="0"/>
              </a:rPr>
              <a:t>pé scéal é</a:t>
            </a:r>
            <a:r>
              <a:rPr lang="en-IE" sz="2400" dirty="0" smtClean="0">
                <a:latin typeface="Times New Roman" panose="02020603050405020304" pitchFamily="18" charset="0"/>
                <a:cs typeface="Times New Roman" panose="02020603050405020304" pitchFamily="18" charset="0"/>
              </a:rPr>
              <a:t>, </a:t>
            </a:r>
            <a:r>
              <a:rPr lang="en-IE" sz="2400" dirty="0">
                <a:latin typeface="Times New Roman" panose="02020603050405020304" pitchFamily="18" charset="0"/>
                <a:cs typeface="Times New Roman" panose="02020603050405020304" pitchFamily="18" charset="0"/>
              </a:rPr>
              <a:t>go raibh an oiread sin scoileanna dhá bhunú nach raibh an t-airgead acu chun cóiríocht buan a thabhairt do gach aon cheann acu. </a:t>
            </a:r>
            <a:r>
              <a:rPr lang="ga-IE" sz="2400" dirty="0" smtClean="0">
                <a:latin typeface="Times New Roman" panose="02020603050405020304" pitchFamily="18" charset="0"/>
                <a:cs typeface="Times New Roman" panose="02020603050405020304" pitchFamily="18" charset="0"/>
              </a:rPr>
              <a:t/>
            </a:r>
            <a:br>
              <a:rPr lang="ga-IE" sz="2400" dirty="0" smtClean="0">
                <a:latin typeface="Times New Roman" panose="02020603050405020304" pitchFamily="18" charset="0"/>
                <a:cs typeface="Times New Roman" panose="02020603050405020304" pitchFamily="18" charset="0"/>
              </a:rPr>
            </a:br>
            <a:r>
              <a:rPr lang="ga-IE" sz="2400" dirty="0">
                <a:latin typeface="Times New Roman" panose="02020603050405020304" pitchFamily="18" charset="0"/>
                <a:cs typeface="Times New Roman" panose="02020603050405020304" pitchFamily="18" charset="0"/>
              </a:rPr>
              <a:t/>
            </a:r>
            <a:br>
              <a:rPr lang="ga-IE" sz="2400" dirty="0">
                <a:latin typeface="Times New Roman" panose="02020603050405020304" pitchFamily="18" charset="0"/>
                <a:cs typeface="Times New Roman" panose="02020603050405020304" pitchFamily="18" charset="0"/>
              </a:rPr>
            </a:br>
            <a:r>
              <a:rPr lang="en-IE" sz="2400" dirty="0" smtClean="0">
                <a:latin typeface="Times New Roman" panose="02020603050405020304" pitchFamily="18" charset="0"/>
                <a:cs typeface="Times New Roman" panose="02020603050405020304" pitchFamily="18" charset="0"/>
              </a:rPr>
              <a:t>Chuir </a:t>
            </a:r>
            <a:r>
              <a:rPr lang="en-IE" sz="2400" dirty="0">
                <a:latin typeface="Times New Roman" panose="02020603050405020304" pitchFamily="18" charset="0"/>
                <a:cs typeface="Times New Roman" panose="02020603050405020304" pitchFamily="18" charset="0"/>
              </a:rPr>
              <a:t>Batt O’Keefe deireadh leis an nós sin agus, </a:t>
            </a:r>
            <a:r>
              <a:rPr lang="en-IE" sz="2400" i="1" dirty="0">
                <a:latin typeface="Times New Roman" panose="02020603050405020304" pitchFamily="18" charset="0"/>
                <a:cs typeface="Times New Roman" panose="02020603050405020304" pitchFamily="18" charset="0"/>
              </a:rPr>
              <a:t>moratorium </a:t>
            </a:r>
            <a:r>
              <a:rPr lang="en-IE" sz="2400" dirty="0">
                <a:latin typeface="Times New Roman" panose="02020603050405020304" pitchFamily="18" charset="0"/>
                <a:cs typeface="Times New Roman" panose="02020603050405020304" pitchFamily="18" charset="0"/>
              </a:rPr>
              <a:t>is dócha go nglaofá air, nach mbeadh aon scoileanna nua bunaithe go dtí go dtiocfaidh córas nua i gceist ... an Coimisiúin um Cóiríocht Scoileanna an coiste, nó an </a:t>
            </a:r>
            <a:r>
              <a:rPr lang="en-IE" sz="2400" i="1" dirty="0">
                <a:latin typeface="Times New Roman" panose="02020603050405020304" pitchFamily="18" charset="0"/>
                <a:cs typeface="Times New Roman" panose="02020603050405020304" pitchFamily="18" charset="0"/>
              </a:rPr>
              <a:t>quango</a:t>
            </a:r>
            <a:r>
              <a:rPr lang="en-IE" sz="2400" dirty="0">
                <a:latin typeface="Times New Roman" panose="02020603050405020304" pitchFamily="18" charset="0"/>
                <a:cs typeface="Times New Roman" panose="02020603050405020304" pitchFamily="18" charset="0"/>
              </a:rPr>
              <a:t>, a bunaíodh chun é sin a dhéanamh. </a:t>
            </a:r>
            <a:r>
              <a:rPr lang="ga-IE" sz="2400" dirty="0" smtClean="0">
                <a:latin typeface="Times New Roman" panose="02020603050405020304" pitchFamily="18" charset="0"/>
                <a:cs typeface="Times New Roman" panose="02020603050405020304" pitchFamily="18" charset="0"/>
              </a:rPr>
              <a:t/>
            </a:r>
            <a:br>
              <a:rPr lang="ga-IE" sz="2400" dirty="0" smtClean="0">
                <a:latin typeface="Times New Roman" panose="02020603050405020304" pitchFamily="18" charset="0"/>
                <a:cs typeface="Times New Roman" panose="02020603050405020304" pitchFamily="18" charset="0"/>
              </a:rPr>
            </a:br>
            <a:r>
              <a:rPr lang="ga-IE" sz="2400" dirty="0">
                <a:latin typeface="Times New Roman" panose="02020603050405020304" pitchFamily="18" charset="0"/>
                <a:cs typeface="Times New Roman" panose="02020603050405020304" pitchFamily="18" charset="0"/>
              </a:rPr>
              <a:t/>
            </a:r>
            <a:br>
              <a:rPr lang="ga-IE" sz="2400" dirty="0">
                <a:latin typeface="Times New Roman" panose="02020603050405020304" pitchFamily="18" charset="0"/>
                <a:cs typeface="Times New Roman" panose="02020603050405020304" pitchFamily="18" charset="0"/>
              </a:rPr>
            </a:br>
            <a:r>
              <a:rPr lang="en-IE" sz="2400" dirty="0" smtClean="0">
                <a:latin typeface="Times New Roman" panose="02020603050405020304" pitchFamily="18" charset="0"/>
                <a:cs typeface="Times New Roman" panose="02020603050405020304" pitchFamily="18" charset="0"/>
              </a:rPr>
              <a:t>Tá </a:t>
            </a:r>
            <a:r>
              <a:rPr lang="en-IE" sz="2400" dirty="0">
                <a:latin typeface="Times New Roman" panose="02020603050405020304" pitchFamily="18" charset="0"/>
                <a:cs typeface="Times New Roman" panose="02020603050405020304" pitchFamily="18" charset="0"/>
              </a:rPr>
              <a:t>an bhealach ina mbunaítear scoileanna nua anois an-dhifriúil ó fiche bliain ó </a:t>
            </a:r>
            <a:r>
              <a:rPr lang="en-IE" sz="2400" dirty="0" smtClean="0">
                <a:latin typeface="Times New Roman" panose="02020603050405020304" pitchFamily="18" charset="0"/>
                <a:cs typeface="Times New Roman" panose="02020603050405020304" pitchFamily="18" charset="0"/>
              </a:rPr>
              <a:t>shin</a:t>
            </a:r>
            <a:r>
              <a:rPr lang="ga-IE" sz="2400" dirty="0" smtClean="0">
                <a:latin typeface="Times New Roman" panose="02020603050405020304" pitchFamily="18" charset="0"/>
                <a:cs typeface="Times New Roman" panose="02020603050405020304" pitchFamily="18" charset="0"/>
              </a:rPr>
              <a:t>”</a:t>
            </a:r>
            <a:br>
              <a:rPr lang="ga-IE" sz="2400" dirty="0" smtClean="0">
                <a:latin typeface="Times New Roman" panose="02020603050405020304" pitchFamily="18" charset="0"/>
                <a:cs typeface="Times New Roman" panose="02020603050405020304" pitchFamily="18" charset="0"/>
              </a:rPr>
            </a:br>
            <a:r>
              <a:rPr lang="ga-IE" sz="2400" dirty="0" smtClean="0">
                <a:latin typeface="Times New Roman" panose="02020603050405020304" pitchFamily="18" charset="0"/>
                <a:cs typeface="Times New Roman" panose="02020603050405020304" pitchFamily="18" charset="0"/>
              </a:rPr>
              <a:t/>
            </a:r>
            <a:br>
              <a:rPr lang="ga-IE" sz="2400" dirty="0" smtClean="0">
                <a:latin typeface="Times New Roman" panose="02020603050405020304" pitchFamily="18" charset="0"/>
                <a:cs typeface="Times New Roman" panose="02020603050405020304" pitchFamily="18" charset="0"/>
              </a:rPr>
            </a:br>
            <a:r>
              <a:rPr lang="ga-IE" sz="2400" dirty="0" smtClean="0">
                <a:latin typeface="Times New Roman" panose="02020603050405020304" pitchFamily="18" charset="0"/>
                <a:cs typeface="Times New Roman" panose="02020603050405020304" pitchFamily="18" charset="0"/>
              </a:rPr>
              <a:t>~ Mícheál </a:t>
            </a:r>
            <a:r>
              <a:rPr lang="en-IE" sz="2400" dirty="0" smtClean="0">
                <a:latin typeface="Times New Roman" panose="02020603050405020304" pitchFamily="18" charset="0"/>
                <a:cs typeface="Times New Roman" panose="02020603050405020304" pitchFamily="18" charset="0"/>
              </a:rPr>
              <a:t>Ó Broin</a:t>
            </a:r>
            <a:r>
              <a:rPr lang="ga-IE" sz="2400" dirty="0" smtClean="0">
                <a:latin typeface="Times New Roman" panose="02020603050405020304" pitchFamily="18" charset="0"/>
                <a:cs typeface="Times New Roman" panose="02020603050405020304" pitchFamily="18" charset="0"/>
              </a:rPr>
              <a:t>, iar-Uachtarán Gaeloideachas le linn blianta na déine</a:t>
            </a:r>
            <a:r>
              <a:rPr lang="en-IE" sz="2400" dirty="0">
                <a:latin typeface="Times New Roman" panose="02020603050405020304" pitchFamily="18" charset="0"/>
                <a:cs typeface="Times New Roman" panose="02020603050405020304" pitchFamily="18" charset="0"/>
              </a:rPr>
              <a:t/>
            </a:r>
            <a:br>
              <a:rPr lang="en-IE"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013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1672D5788CC04E879601D1FC36F0A7" ma:contentTypeVersion="22" ma:contentTypeDescription="Create a new document." ma:contentTypeScope="" ma:versionID="05a122787eca1b9f362faeaad2a6cb4c">
  <xsd:schema xmlns:xsd="http://www.w3.org/2001/XMLSchema" xmlns:xs="http://www.w3.org/2001/XMLSchema" xmlns:p="http://schemas.microsoft.com/office/2006/metadata/properties" xmlns:ns2="b8d9e94c-5754-45e6-a36b-d060fac4ff87" xmlns:ns3="1043f793-4e05-4bc1-bb32-c7800cd6eb2b" targetNamespace="http://schemas.microsoft.com/office/2006/metadata/properties" ma:root="true" ma:fieldsID="8dd56109be78bf6106a4bb5cdf6914a2" ns2:_="" ns3:_="">
    <xsd:import namespace="b8d9e94c-5754-45e6-a36b-d060fac4ff87"/>
    <xsd:import namespace="1043f793-4e05-4bc1-bb32-c7800cd6eb2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D_x00ed_rithear_x003a_" minOccurs="0"/>
                <xsd:element ref="ns3:Leaganreatha_x003f_" minOccurs="0"/>
                <xsd:element ref="ns3:Leibh_x00e9_al"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d9e94c-5754-45e6-a36b-d060fac4ff8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8" nillable="true" ma:displayName="Taxonomy Catch All Column" ma:hidden="true" ma:list="{feb47107-c837-4811-bb90-4e26662c509d}" ma:internalName="TaxCatchAll" ma:showField="CatchAllData" ma:web="b8d9e94c-5754-45e6-a36b-d060fac4ff8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043f793-4e05-4bc1-bb32-c7800cd6eb2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_x00ed_rithear_x003a_" ma:index="23" nillable="true" ma:displayName="Dírithe ar:" ma:description="Cén spriocphobal atá i gceist don ábhar?" ma:format="Dropdown" ma:internalName="D_x00ed_rithear_x003a_">
      <xsd:complexType>
        <xsd:complexContent>
          <xsd:extension base="dms:MultiChoice">
            <xsd:sequence>
              <xsd:element name="Value" maxOccurs="unbounded" minOccurs="0" nillable="true">
                <xsd:simpleType>
                  <xsd:restriction base="dms:Choice">
                    <xsd:enumeration value="Múinteoirí"/>
                    <xsd:enumeration value="Tuismitheoirí"/>
                    <xsd:enumeration value="Seomra Naíonra/Ranga"/>
                  </xsd:restriction>
                </xsd:simpleType>
              </xsd:element>
            </xsd:sequence>
          </xsd:extension>
        </xsd:complexContent>
      </xsd:complexType>
    </xsd:element>
    <xsd:element name="Leaganreatha_x003f_" ma:index="24" nillable="true" ma:displayName="Leagan reatha?" ma:format="Dropdown" ma:internalName="Leaganreatha_x003f_">
      <xsd:simpleType>
        <xsd:restriction base="dms:Choice">
          <xsd:enumeration value="Reatha"/>
          <xsd:enumeration value="As dáta"/>
        </xsd:restriction>
      </xsd:simpleType>
    </xsd:element>
    <xsd:element name="Leibh_x00e9_al" ma:index="25" nillable="true" ma:displayName="Leibhéal" ma:format="Dropdown" ma:internalName="Leibh_x00e9_al">
      <xsd:complexType>
        <xsd:complexContent>
          <xsd:extension base="dms:MultiChoice">
            <xsd:sequence>
              <xsd:element name="Value" maxOccurs="unbounded" minOccurs="0" nillable="true">
                <xsd:simpleType>
                  <xsd:restriction base="dms:Choice">
                    <xsd:enumeration value="Naíonra"/>
                    <xsd:enumeration value="Bunscoil"/>
                    <xsd:enumeration value="Iar-bhunscoil"/>
                  </xsd:restriction>
                </xsd:simpleType>
              </xsd:element>
            </xsd:sequence>
          </xsd:extension>
        </xsd:complexContent>
      </xsd:complex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84f5938b-0e6b-4a82-8fe1-21018fda76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43f793-4e05-4bc1-bb32-c7800cd6eb2b">
      <Terms xmlns="http://schemas.microsoft.com/office/infopath/2007/PartnerControls"/>
    </lcf76f155ced4ddcb4097134ff3c332f>
    <D_x00ed_rithear_x003a_ xmlns="1043f793-4e05-4bc1-bb32-c7800cd6eb2b" xsi:nil="true"/>
    <Leibh_x00e9_al xmlns="1043f793-4e05-4bc1-bb32-c7800cd6eb2b" xsi:nil="true"/>
    <Leaganreatha_x003f_ xmlns="1043f793-4e05-4bc1-bb32-c7800cd6eb2b" xsi:nil="true"/>
    <TaxCatchAll xmlns="b8d9e94c-5754-45e6-a36b-d060fac4ff87" xsi:nil="true"/>
  </documentManagement>
</p:properties>
</file>

<file path=customXml/itemProps1.xml><?xml version="1.0" encoding="utf-8"?>
<ds:datastoreItem xmlns:ds="http://schemas.openxmlformats.org/officeDocument/2006/customXml" ds:itemID="{6932436F-D459-4D2C-9957-F17000BE05F1}"/>
</file>

<file path=customXml/itemProps2.xml><?xml version="1.0" encoding="utf-8"?>
<ds:datastoreItem xmlns:ds="http://schemas.openxmlformats.org/officeDocument/2006/customXml" ds:itemID="{9DA90AA1-6778-4BEA-AF1B-E89230C51E2A}"/>
</file>

<file path=customXml/itemProps3.xml><?xml version="1.0" encoding="utf-8"?>
<ds:datastoreItem xmlns:ds="http://schemas.openxmlformats.org/officeDocument/2006/customXml" ds:itemID="{18D9F31B-9DD2-4279-B79F-9C4D73970812}"/>
</file>

<file path=docProps/app.xml><?xml version="1.0" encoding="utf-8"?>
<Properties xmlns="http://schemas.openxmlformats.org/officeDocument/2006/extended-properties" xmlns:vt="http://schemas.openxmlformats.org/officeDocument/2006/docPropsVTypes">
  <TotalTime>93</TotalTime>
  <Words>225</Words>
  <Application>Microsoft Office PowerPoint</Application>
  <PresentationFormat>Widescreen</PresentationFormat>
  <Paragraphs>14</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Sitka Text</vt:lpstr>
      <vt:lpstr>Times New Roman</vt:lpstr>
      <vt:lpstr>Office Theme</vt:lpstr>
      <vt:lpstr>1960dí: Comhthéacs</vt:lpstr>
      <vt:lpstr>1970dí: Agóidíocht</vt:lpstr>
      <vt:lpstr>1980dí: Aisiompú</vt:lpstr>
      <vt:lpstr>1990dí: An Roinn ag brú ar ais</vt:lpstr>
      <vt:lpstr>PowerPoint Presentation</vt:lpstr>
      <vt:lpstr>PowerPoint Presentation</vt:lpstr>
      <vt:lpstr>PowerPoint Presentation</vt:lpstr>
      <vt:lpstr>c.2000-2008: An Tíogar Ceilteach agus a bhás</vt:lpstr>
      <vt:lpstr>“An nós a bhí ann ná go bhféadfadh coiste bunaithe teacht le chéile agus seachtar déag is dóigh liom a bhí mar íosmhéid páistí chun scoil a oscailt. Agus ansin bhí an fhadhb cóiríochta ag a lán scoileanna, mar sin ní raibh an Roinn in ann coinneáil suas – sin an leithscéal a bhí acu pé scéal é, go raibh an oiread sin scoileanna dhá bhunú nach raibh an t-airgead acu chun cóiríocht buan a thabhairt do gach aon cheann acu.   Chuir Batt O’Keefe deireadh leis an nós sin agus, moratorium is dócha go nglaofá air, nach mbeadh aon scoileanna nua bunaithe go dtí go dtiocfaidh córas nua i gceist ... an Coimisiúin um Cóiríocht Scoileanna an coiste, nó an quango, a bunaíodh chun é sin a dhéanamh.   Tá an bhealach ina mbunaítear scoileanna nua anois an-dhifriúil ó fiche bliain ó shin”  ~ Mícheál Ó Broin, iar-Uachtarán Gaeloideachas le linn blianta na déine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Kerron O'Luain</dc:creator>
  <cp:lastModifiedBy>Kerron O'Luain</cp:lastModifiedBy>
  <cp:revision>7</cp:revision>
  <dcterms:created xsi:type="dcterms:W3CDTF">2023-05-04T20:44:25Z</dcterms:created>
  <dcterms:modified xsi:type="dcterms:W3CDTF">2023-05-04T22:17:19Z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0x010100581672D5788CC04E879601D1FC36F0A7</vt:lpwstr>
  </property>
</Properties>
</file>