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6" r:id="rId2"/>
    <p:sldId id="318" r:id="rId3"/>
    <p:sldId id="268" r:id="rId4"/>
    <p:sldId id="300" r:id="rId5"/>
    <p:sldId id="264" r:id="rId6"/>
    <p:sldId id="265" r:id="rId7"/>
    <p:sldId id="266" r:id="rId8"/>
    <p:sldId id="267" r:id="rId9"/>
    <p:sldId id="285" r:id="rId10"/>
    <p:sldId id="286" r:id="rId11"/>
    <p:sldId id="263" r:id="rId12"/>
    <p:sldId id="269" r:id="rId13"/>
    <p:sldId id="270" r:id="rId14"/>
    <p:sldId id="273" r:id="rId15"/>
    <p:sldId id="296" r:id="rId16"/>
    <p:sldId id="297" r:id="rId17"/>
    <p:sldId id="298" r:id="rId18"/>
    <p:sldId id="299" r:id="rId19"/>
    <p:sldId id="272" r:id="rId20"/>
    <p:sldId id="258" r:id="rId21"/>
    <p:sldId id="295" r:id="rId22"/>
    <p:sldId id="275" r:id="rId23"/>
    <p:sldId id="287" r:id="rId24"/>
    <p:sldId id="288" r:id="rId25"/>
    <p:sldId id="309" r:id="rId26"/>
    <p:sldId id="310" r:id="rId27"/>
    <p:sldId id="311" r:id="rId28"/>
    <p:sldId id="312" r:id="rId29"/>
    <p:sldId id="313" r:id="rId30"/>
    <p:sldId id="314" r:id="rId31"/>
    <p:sldId id="316" r:id="rId32"/>
    <p:sldId id="302" r:id="rId33"/>
    <p:sldId id="303" r:id="rId34"/>
    <p:sldId id="308" r:id="rId35"/>
    <p:sldId id="305" r:id="rId36"/>
    <p:sldId id="307" r:id="rId37"/>
    <p:sldId id="306" r:id="rId38"/>
    <p:sldId id="284" r:id="rId39"/>
    <p:sldId id="262" r:id="rId40"/>
    <p:sldId id="274" r:id="rId41"/>
    <p:sldId id="283" r:id="rId42"/>
    <p:sldId id="319" r:id="rId43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76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034" autoAdjust="0"/>
  </p:normalViewPr>
  <p:slideViewPr>
    <p:cSldViewPr snapToGrid="0">
      <p:cViewPr varScale="1">
        <p:scale>
          <a:sx n="55" d="100"/>
          <a:sy n="55" d="100"/>
        </p:scale>
        <p:origin x="22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50" Type="http://schemas.openxmlformats.org/officeDocument/2006/relationships/customXml" Target="../customXml/item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customXml" Target="../customXml/item3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BA456737-DDEE-485E-9828-7E0EEC3CDDD3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2F65F438-0206-4870-9D65-96A1FFE4A76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13215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5F438-0206-4870-9D65-96A1FFE4A76C}" type="slidenum">
              <a:rPr lang="en-IE" smtClean="0"/>
              <a:t>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17882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5F438-0206-4870-9D65-96A1FFE4A76C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47156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5F438-0206-4870-9D65-96A1FFE4A76C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17210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752">
              <a:defRPr/>
            </a:pPr>
            <a:r>
              <a:rPr lang="en-US" dirty="0"/>
              <a:t>Our values are shaped by our life experiences, past and present, while also consciously or subconsciously determining our future </a:t>
            </a:r>
            <a:r>
              <a:rPr lang="en-US" dirty="0" err="1"/>
              <a:t>behaviours</a:t>
            </a:r>
            <a:r>
              <a:rPr lang="en-US" dirty="0"/>
              <a:t> and interactions</a:t>
            </a:r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5F438-0206-4870-9D65-96A1FFE4A76C}" type="slidenum">
              <a:rPr lang="en-IE" smtClean="0"/>
              <a:t>33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70119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Shape who we are as educators</a:t>
            </a:r>
          </a:p>
          <a:p>
            <a:r>
              <a:rPr lang="en-US" dirty="0"/>
              <a:t>As we grow and evolve on our own life-course journeys, so too will our values.  </a:t>
            </a:r>
            <a:endParaRPr lang="en-IE" dirty="0"/>
          </a:p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5F438-0206-4870-9D65-96A1FFE4A76C}" type="slidenum">
              <a:rPr lang="en-IE" smtClean="0"/>
              <a:t>34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62963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5F438-0206-4870-9D65-96A1FFE4A76C}" type="slidenum">
              <a:rPr lang="en-IE" smtClean="0"/>
              <a:t>35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663943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oideas</a:t>
            </a: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65F438-0206-4870-9D65-96A1FFE4A76C}" type="slidenum">
              <a:rPr lang="en-IE" smtClean="0"/>
              <a:t>39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18969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0060E8-71F4-44DB-697F-B1BF75551C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E47306-F957-87BA-8295-414D070306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61B877-D513-E76C-C2DC-B0B35D829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23F23F-8C65-CE79-9B73-5DED4BDD7C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89DD11-C760-A2A2-989C-230A8B23B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52242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26312-A4E5-2B79-146A-DFCBEB1C4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1C48B6-9031-0B40-9A4C-50D2570B40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9FC11B-9AA1-8FC2-AE3B-A203E5C5A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C3DBC-3950-3F80-E756-92C13E316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5CE1F1-FCA7-10B9-38E1-DF542AA3E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05739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612E3FF-B097-E5D0-C3C9-39160A0A2A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3890A1-46E3-D5C4-4DD9-47B5900078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6CEEAC-DF2A-FBB4-B134-4894C7168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8A241D-8516-A7B8-611B-6B71E95DB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849DDE-2215-4DC7-410C-900C40C70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68445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E64E7-3EF0-337A-B6F5-AE3159318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4A3B2-7772-00F0-1314-917C9B28F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83D693-5419-D4F3-DB3C-CE922D1B6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1EB9A9-D75E-AB6F-F545-EF42EFEB6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95A823-8583-348F-1BAD-127C20D36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82251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24C3B-4CAC-306E-1BA3-96A3490BD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FB3FCC-D6C4-DB61-4430-F5CEE522FF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74E6D-3F50-40D3-44C4-4E71C1B3E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3BC4F1-4675-8C31-2380-DAD7C9370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7F7FE-7B44-E34B-A6A9-3107BEF84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18239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1C898-DF57-4DBC-EFCE-66E7DB1E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26532D-FF53-850A-3292-5051E21355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AA74AE-2795-32A1-6AEA-F62B7E2755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FE981C-184B-9EF8-B8F8-64371B862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759189-1245-A260-0519-98F5E085D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7E7881-4CEB-CB38-6401-0F59A4FACB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23574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CCA392-F084-268E-1225-C596545CE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3DEBE3-EBEF-14EA-B0FF-E77236F7A1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7F23F9-3BEA-4A36-1479-4F0112F35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44F455-05ED-0A9E-7580-3107A4A139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65DE81D-EEE8-282A-CFA9-4212605384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30914F-57E2-9109-8110-4223B6173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BE5728-38C0-F048-86F7-2EDD727C0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1F5AA02-50E2-A192-E604-DE4A828BE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59517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F233B-C308-2467-6E2E-065DE0F73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3EB0F4-1C4B-0DC4-B7BF-840221543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6ED890-0370-FB1C-5EFB-68345DD62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41B9F3-2F2B-1F07-1B8A-0A9D12A76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20914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0A9A59-7840-CA7A-7025-2472A3D29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4BE8B6-623F-C8FC-285B-965AA77E8B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A45255-484A-1EAA-46B2-44824A2E7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73176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C7735-DD09-E1CC-4C42-B14F44CAF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A5A61-855E-833A-DF14-C3E4BCBACA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A7A16-AA7F-409B-3D9B-4672A71CD1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77A614-40D0-8C8F-D384-EC51D7D30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F6D724-40A0-AC35-B58F-8EB11B8EE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97757F-DA62-B414-C70B-AA38CC350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06231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B89182-D287-281E-ADEA-5811659AB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A42CEBB-9726-FC65-E893-030C95F3A2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007B7A-A1D6-3464-2FB9-96B11A5324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FA05B7-7F09-8C4F-600A-AA4811A4E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9223C0-7611-C937-B719-71DCF8D6E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AD474A-A143-81FF-6BD9-470BDA878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08667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18F25E-B81C-54CF-3C97-16E8E3237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7A87E3-72FD-EBB8-DA80-6A1739393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B65199-72C8-9012-45A8-097F6302DB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566CA8-4183-4100-8446-952F6DA9638A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3FEBFB-7543-38A7-2463-9CDA20B073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ABECE4-E90C-F21D-660C-FD33195B16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4C50B9-0805-4192-AEE4-1FEE065B5C19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07082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f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f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g"/><Relationship Id="rId4" Type="http://schemas.openxmlformats.org/officeDocument/2006/relationships/image" Target="../media/image6.jf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f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C6B787CA-EA2D-3BE0-EBB2-45D49F20D255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1" b="378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55D92B-B312-668F-4CCB-A7F852A179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2820" y="1218164"/>
            <a:ext cx="9406359" cy="2900518"/>
          </a:xfrm>
        </p:spPr>
        <p:txBody>
          <a:bodyPr>
            <a:normAutofit fontScale="90000"/>
          </a:bodyPr>
          <a:lstStyle/>
          <a:p>
            <a:r>
              <a:rPr lang="en-US" sz="5000" dirty="0" err="1">
                <a:solidFill>
                  <a:srgbClr val="FFFFFF"/>
                </a:solidFill>
                <a:latin typeface="Playwrite US Modern" pitchFamily="2" charset="0"/>
              </a:rPr>
              <a:t>Educaring</a:t>
            </a:r>
            <a:r>
              <a:rPr lang="en-US" sz="5000" dirty="0">
                <a:solidFill>
                  <a:srgbClr val="FFFFFF"/>
                </a:solidFill>
                <a:latin typeface="Playwrite US Modern" pitchFamily="2" charset="0"/>
              </a:rPr>
              <a:t> ó </a:t>
            </a:r>
            <a:r>
              <a:rPr lang="en-US" sz="5000" dirty="0" err="1">
                <a:solidFill>
                  <a:srgbClr val="FFFFFF"/>
                </a:solidFill>
                <a:latin typeface="Playwrite US Modern" pitchFamily="2" charset="0"/>
              </a:rPr>
              <a:t>chroí</a:t>
            </a:r>
            <a:r>
              <a:rPr lang="en-US" sz="5000" dirty="0">
                <a:solidFill>
                  <a:srgbClr val="FFFFFF"/>
                </a:solidFill>
                <a:latin typeface="Playwrite US Modern" pitchFamily="2" charset="0"/>
              </a:rPr>
              <a:t> – </a:t>
            </a:r>
            <a:r>
              <a:rPr lang="en-US" sz="5000" dirty="0" err="1">
                <a:solidFill>
                  <a:srgbClr val="FFFFFF"/>
                </a:solidFill>
                <a:latin typeface="Playwrite US Modern" pitchFamily="2" charset="0"/>
              </a:rPr>
              <a:t>féidearthachtaí</a:t>
            </a:r>
            <a:r>
              <a:rPr lang="en-US" sz="5000" dirty="0">
                <a:solidFill>
                  <a:srgbClr val="FFFFFF"/>
                </a:solidFill>
                <a:latin typeface="Playwrite US Modern" pitchFamily="2" charset="0"/>
              </a:rPr>
              <a:t> do </a:t>
            </a:r>
            <a:r>
              <a:rPr lang="en-US" sz="5000" dirty="0" err="1">
                <a:solidFill>
                  <a:srgbClr val="FFFFFF"/>
                </a:solidFill>
                <a:latin typeface="Playwrite US Modern" pitchFamily="2" charset="0"/>
              </a:rPr>
              <a:t>foghlaim</a:t>
            </a:r>
            <a:r>
              <a:rPr lang="en-US" sz="5000" dirty="0">
                <a:solidFill>
                  <a:srgbClr val="FFFFFF"/>
                </a:solidFill>
                <a:latin typeface="Playwrite US Modern" pitchFamily="2" charset="0"/>
              </a:rPr>
              <a:t>, </a:t>
            </a:r>
            <a:r>
              <a:rPr lang="en-US" sz="5000" dirty="0" err="1">
                <a:solidFill>
                  <a:srgbClr val="FFFFFF"/>
                </a:solidFill>
                <a:latin typeface="Playwrite US Modern" pitchFamily="2" charset="0"/>
              </a:rPr>
              <a:t>folláine</a:t>
            </a:r>
            <a:r>
              <a:rPr lang="en-US" sz="50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5000" dirty="0" err="1">
                <a:solidFill>
                  <a:srgbClr val="FFFFFF"/>
                </a:solidFill>
                <a:latin typeface="Playwrite US Modern" pitchFamily="2" charset="0"/>
              </a:rPr>
              <a:t>agus</a:t>
            </a:r>
            <a:r>
              <a:rPr lang="en-US" sz="50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5000" dirty="0" err="1">
                <a:solidFill>
                  <a:srgbClr val="FFFFFF"/>
                </a:solidFill>
                <a:latin typeface="Playwrite US Modern" pitchFamily="2" charset="0"/>
              </a:rPr>
              <a:t>cruthaitheacht</a:t>
            </a:r>
            <a:r>
              <a:rPr lang="en-US" sz="50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5000" dirty="0" err="1">
                <a:solidFill>
                  <a:srgbClr val="FFFFFF"/>
                </a:solidFill>
                <a:latin typeface="Playwrite US Modern" pitchFamily="2" charset="0"/>
              </a:rPr>
              <a:t>sa</a:t>
            </a:r>
            <a:br>
              <a:rPr lang="en-US" sz="5000" dirty="0">
                <a:solidFill>
                  <a:srgbClr val="FFFFFF"/>
                </a:solidFill>
                <a:latin typeface="Playwrite US Modern" pitchFamily="2" charset="0"/>
              </a:rPr>
            </a:br>
            <a:r>
              <a:rPr lang="en-US" sz="5000" dirty="0" err="1">
                <a:solidFill>
                  <a:srgbClr val="FFFFFF"/>
                </a:solidFill>
                <a:latin typeface="Playwrite US Modern" pitchFamily="2" charset="0"/>
              </a:rPr>
              <a:t>suíomh</a:t>
            </a:r>
            <a:r>
              <a:rPr lang="en-US" sz="50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5000" dirty="0" err="1">
                <a:solidFill>
                  <a:srgbClr val="FFFFFF"/>
                </a:solidFill>
                <a:latin typeface="Playwrite US Modern" pitchFamily="2" charset="0"/>
              </a:rPr>
              <a:t>foghlama</a:t>
            </a:r>
            <a:r>
              <a:rPr lang="en-US" sz="5000" dirty="0">
                <a:solidFill>
                  <a:srgbClr val="FFFFFF"/>
                </a:solidFill>
                <a:latin typeface="Playwrite US Modern" pitchFamily="2" charset="0"/>
              </a:rPr>
              <a:t>.</a:t>
            </a:r>
            <a:endParaRPr lang="en-IE" sz="5000" dirty="0">
              <a:solidFill>
                <a:srgbClr val="FFFFFF"/>
              </a:solidFill>
              <a:latin typeface="Playwrite US Modern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DE89F7-DF8B-2463-8025-4221DC41AB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44416" y="4310593"/>
            <a:ext cx="5303165" cy="1329243"/>
          </a:xfrm>
        </p:spPr>
        <p:txBody>
          <a:bodyPr>
            <a:normAutofit fontScale="85000" lnSpcReduction="20000"/>
          </a:bodyPr>
          <a:lstStyle/>
          <a:p>
            <a:r>
              <a:rPr lang="en-US" sz="3200" dirty="0">
                <a:solidFill>
                  <a:srgbClr val="FFFFFF"/>
                </a:solidFill>
                <a:latin typeface="Georgia" panose="02040502050405020303" pitchFamily="18" charset="0"/>
              </a:rPr>
              <a:t>An Dr Deirdre McGillicuddy</a:t>
            </a:r>
          </a:p>
          <a:p>
            <a:r>
              <a:rPr lang="en-US" sz="3200" dirty="0">
                <a:solidFill>
                  <a:srgbClr val="FFFFFF"/>
                </a:solidFill>
                <a:latin typeface="Georgia" panose="02040502050405020303" pitchFamily="18" charset="0"/>
              </a:rPr>
              <a:t>Ollamh </a:t>
            </a:r>
            <a:r>
              <a:rPr lang="en-US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Comhlach</a:t>
            </a:r>
            <a:r>
              <a:rPr lang="en-US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san</a:t>
            </a:r>
            <a:r>
              <a:rPr lang="en-US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Oideachas</a:t>
            </a:r>
            <a:endParaRPr lang="en-US" sz="3200" dirty="0">
              <a:solidFill>
                <a:srgbClr val="FFFFFF"/>
              </a:solidFill>
              <a:latin typeface="Georgia" panose="02040502050405020303" pitchFamily="18" charset="0"/>
            </a:endParaRPr>
          </a:p>
          <a:p>
            <a:r>
              <a:rPr lang="en-US" sz="3200" dirty="0">
                <a:solidFill>
                  <a:srgbClr val="FFFFFF"/>
                </a:solidFill>
                <a:latin typeface="Georgia" panose="02040502050405020303" pitchFamily="18" charset="0"/>
              </a:rPr>
              <a:t>UCD </a:t>
            </a:r>
            <a:r>
              <a:rPr lang="en-US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Scoil</a:t>
            </a:r>
            <a:r>
              <a:rPr lang="en-US" sz="3200" dirty="0">
                <a:solidFill>
                  <a:srgbClr val="FFFFFF"/>
                </a:solidFill>
                <a:latin typeface="Georgia" panose="02040502050405020303" pitchFamily="18" charset="0"/>
              </a:rPr>
              <a:t> an </a:t>
            </a:r>
            <a:r>
              <a:rPr lang="en-US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Oideachais</a:t>
            </a:r>
            <a:endParaRPr lang="en-US" sz="3200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CEB6F234-106C-D94D-5866-A27951043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8238" y="5019700"/>
            <a:ext cx="1580323" cy="15803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A7AC9E-E6D1-44A9-D902-89F299C57E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7375" y="5590373"/>
            <a:ext cx="454342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685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DDC59-355F-D9D8-842C-441FBA39F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C3485B45-F6AC-0F38-5999-E80CD4EF8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00" y="5451357"/>
            <a:ext cx="1563300" cy="1406643"/>
          </a:xfrm>
          <a:prstGeom prst="rect">
            <a:avLst/>
          </a:prstGeom>
        </p:spPr>
      </p:pic>
      <p:pic>
        <p:nvPicPr>
          <p:cNvPr id="5" name="Picture 4" descr="A child standing in a snowy field&#10;&#10;Description automatically generated">
            <a:extLst>
              <a:ext uri="{FF2B5EF4-FFF2-40B4-BE49-F238E27FC236}">
                <a16:creationId xmlns:a16="http://schemas.microsoft.com/office/drawing/2014/main" id="{D403F383-9C8D-077E-82BE-80F4E1B1BC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5"/>
          <a:stretch/>
        </p:blipFill>
        <p:spPr>
          <a:xfrm>
            <a:off x="2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8B1FE0-757D-9C52-045C-588CE6E3FB25}"/>
              </a:ext>
            </a:extLst>
          </p:cNvPr>
          <p:cNvSpPr txBox="1"/>
          <p:nvPr/>
        </p:nvSpPr>
        <p:spPr>
          <a:xfrm>
            <a:off x="6224745" y="3078697"/>
            <a:ext cx="5760000" cy="22225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3200" dirty="0">
                <a:latin typeface="Georgia" panose="02040502050405020303" pitchFamily="18" charset="0"/>
              </a:rPr>
              <a:t>Is </a:t>
            </a:r>
            <a:r>
              <a:rPr lang="en-US" sz="3200" dirty="0" err="1">
                <a:latin typeface="Georgia" panose="02040502050405020303" pitchFamily="18" charset="0"/>
              </a:rPr>
              <a:t>féidir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cumhacht</a:t>
            </a:r>
            <a:r>
              <a:rPr lang="en-US" sz="3200" dirty="0">
                <a:latin typeface="Georgia" panose="02040502050405020303" pitchFamily="18" charset="0"/>
              </a:rPr>
              <a:t> a </a:t>
            </a:r>
            <a:r>
              <a:rPr lang="en-US" sz="3200" dirty="0" err="1">
                <a:latin typeface="Georgia" panose="02040502050405020303" pitchFamily="18" charset="0"/>
              </a:rPr>
              <a:t>thabhairt</a:t>
            </a:r>
            <a:r>
              <a:rPr lang="en-US" sz="3200" dirty="0">
                <a:latin typeface="Georgia" panose="02040502050405020303" pitchFamily="18" charset="0"/>
              </a:rPr>
              <a:t> don </a:t>
            </a:r>
            <a:r>
              <a:rPr lang="en-US" sz="3200" dirty="0" err="1">
                <a:latin typeface="Georgia" panose="02040502050405020303" pitchFamily="18" charset="0"/>
              </a:rPr>
              <a:t>fhoghlaimeoir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chun</a:t>
            </a:r>
            <a:r>
              <a:rPr lang="en-US" sz="3200" dirty="0">
                <a:latin typeface="Georgia" panose="02040502050405020303" pitchFamily="18" charset="0"/>
              </a:rPr>
              <a:t> a </a:t>
            </a:r>
            <a:r>
              <a:rPr lang="en-US" sz="3200" dirty="0" err="1">
                <a:latin typeface="Georgia" panose="02040502050405020303" pitchFamily="18" charset="0"/>
              </a:rPr>
              <a:t>saoránacht</a:t>
            </a:r>
            <a:r>
              <a:rPr lang="en-US" sz="3200" dirty="0">
                <a:latin typeface="Georgia" panose="02040502050405020303" pitchFamily="18" charset="0"/>
              </a:rPr>
              <a:t> a </a:t>
            </a:r>
            <a:r>
              <a:rPr lang="en-US" sz="3200" dirty="0" err="1">
                <a:latin typeface="Georgia" panose="02040502050405020303" pitchFamily="18" charset="0"/>
              </a:rPr>
              <a:t>fhorbairt</a:t>
            </a:r>
            <a:r>
              <a:rPr lang="en-US" sz="3200" dirty="0">
                <a:latin typeface="Georgia" panose="02040502050405020303" pitchFamily="18" charset="0"/>
              </a:rPr>
              <a:t> is </a:t>
            </a:r>
            <a:r>
              <a:rPr lang="en-US" sz="3200" dirty="0" err="1">
                <a:latin typeface="Georgia" panose="02040502050405020303" pitchFamily="18" charset="0"/>
              </a:rPr>
              <a:t>iad</a:t>
            </a:r>
            <a:r>
              <a:rPr lang="en-US" sz="3200" dirty="0">
                <a:latin typeface="Georgia" panose="02040502050405020303" pitchFamily="18" charset="0"/>
              </a:rPr>
              <a:t> ag </a:t>
            </a:r>
            <a:r>
              <a:rPr lang="en-US" sz="3200" dirty="0" err="1">
                <a:latin typeface="Georgia" panose="02040502050405020303" pitchFamily="18" charset="0"/>
              </a:rPr>
              <a:t>maireachtáil</a:t>
            </a:r>
            <a:r>
              <a:rPr lang="en-US" sz="3200" dirty="0">
                <a:latin typeface="Georgia" panose="02040502050405020303" pitchFamily="18" charset="0"/>
              </a:rPr>
              <a:t> an </a:t>
            </a:r>
            <a:r>
              <a:rPr lang="en-US" sz="3200" dirty="0" err="1">
                <a:latin typeface="Georgia" panose="02040502050405020303" pitchFamily="18" charset="0"/>
              </a:rPr>
              <a:t>tsaoil</a:t>
            </a:r>
            <a:r>
              <a:rPr lang="en-US" sz="3200" dirty="0">
                <a:latin typeface="Georgia" panose="02040502050405020303" pitchFamily="18" charset="0"/>
              </a:rPr>
              <a:t> casta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leibhéal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domhanda</a:t>
            </a:r>
            <a:r>
              <a:rPr lang="en-US" sz="3200" dirty="0">
                <a:latin typeface="Georgia" panose="02040502050405020303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1893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2D8B3A39-839B-58E4-CF2D-1041978714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00" y="5451357"/>
            <a:ext cx="1563300" cy="1406643"/>
          </a:xfrm>
          <a:prstGeom prst="rect">
            <a:avLst/>
          </a:prstGeom>
        </p:spPr>
      </p:pic>
      <p:pic>
        <p:nvPicPr>
          <p:cNvPr id="6" name="Picture 5" descr="A logo with blue and white flowers&#10;&#10;Description automatically generated with medium confidence">
            <a:extLst>
              <a:ext uri="{FF2B5EF4-FFF2-40B4-BE49-F238E27FC236}">
                <a16:creationId xmlns:a16="http://schemas.microsoft.com/office/drawing/2014/main" id="{911E8D9D-D091-97A5-7863-DE3B2F3D3B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106" y="0"/>
            <a:ext cx="6863787" cy="6863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339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F90786E-B72D-4C32-BDCE-A170B0078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E46F2E7-848F-4A6C-A098-4764FDEA77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A wooden planks on a trail in a forest&#10;&#10;Description automatically generated">
            <a:extLst>
              <a:ext uri="{FF2B5EF4-FFF2-40B4-BE49-F238E27FC236}">
                <a16:creationId xmlns:a16="http://schemas.microsoft.com/office/drawing/2014/main" id="{40842726-BA9B-BFF9-6010-41B321C6E5C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66" b="5206"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155136-F435-E1E9-E88C-1BE466F79F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8488" y="2389683"/>
            <a:ext cx="10291976" cy="1939249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Is é an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caidreamh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idir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an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oide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agus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an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fhoghlaimeoir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an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gné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is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tábhachtaí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chun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cúram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,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tuiscint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agus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comhbhá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a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chothú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san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suíomh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foghlama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chun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educaring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ó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chroí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 a </a:t>
            </a:r>
            <a:r>
              <a:rPr lang="en-IE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spreagadh</a:t>
            </a:r>
            <a:r>
              <a:rPr lang="en-IE" sz="3200" dirty="0">
                <a:solidFill>
                  <a:srgbClr val="FFFFFF"/>
                </a:solidFill>
                <a:latin typeface="Georgia" panose="02040502050405020303" pitchFamily="18" charset="0"/>
              </a:rPr>
              <a:t>.</a:t>
            </a:r>
            <a:endParaRPr lang="en-IE" sz="3600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Picture 5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0EA566C5-52DF-1A68-CC8C-83CE6509A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00" y="5451357"/>
            <a:ext cx="1563300" cy="140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857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Golden ripples in the water">
            <a:extLst>
              <a:ext uri="{FF2B5EF4-FFF2-40B4-BE49-F238E27FC236}">
                <a16:creationId xmlns:a16="http://schemas.microsoft.com/office/drawing/2014/main" id="{16091DA5-F16B-4FFE-5767-2FA0869A55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" b="13187"/>
          <a:stretch/>
        </p:blipFill>
        <p:spPr>
          <a:xfrm>
            <a:off x="20" y="10"/>
            <a:ext cx="12191979" cy="6857988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F42B4D-EE1B-53FC-53FA-FC217FDFE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0" y="5995686"/>
            <a:ext cx="3603585" cy="68879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dirty="0" err="1">
                <a:solidFill>
                  <a:schemeClr val="tx2">
                    <a:lumMod val="10000"/>
                    <a:lumOff val="90000"/>
                  </a:schemeClr>
                </a:solidFill>
                <a:latin typeface="Georgia" panose="02040502050405020303" pitchFamily="18" charset="0"/>
              </a:rPr>
              <a:t>Cuilithíní</a:t>
            </a:r>
            <a:r>
              <a:rPr lang="en-US" sz="3600" dirty="0">
                <a:solidFill>
                  <a:schemeClr val="tx2">
                    <a:lumMod val="10000"/>
                    <a:lumOff val="90000"/>
                  </a:schemeClr>
                </a:solidFill>
                <a:latin typeface="Georgia" panose="02040502050405020303" pitchFamily="18" charset="0"/>
              </a:rPr>
              <a:t> </a:t>
            </a:r>
            <a:r>
              <a:rPr lang="en-US" sz="3600" dirty="0" err="1">
                <a:solidFill>
                  <a:schemeClr val="tx2">
                    <a:lumMod val="10000"/>
                    <a:lumOff val="90000"/>
                  </a:schemeClr>
                </a:solidFill>
                <a:latin typeface="Georgia" panose="02040502050405020303" pitchFamily="18" charset="0"/>
              </a:rPr>
              <a:t>beaga</a:t>
            </a:r>
            <a:endParaRPr lang="en-US" sz="3600" dirty="0">
              <a:solidFill>
                <a:schemeClr val="tx2">
                  <a:lumMod val="10000"/>
                  <a:lumOff val="90000"/>
                </a:schemeClr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058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98B8DD8-A494-7DDE-9321-C4C8BE52F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23447A06-A8B2-4D3C-D3B4-FC315589DE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1" b="378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ED01D5-F00D-B77F-1A31-316C9CFD1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dirty="0" err="1">
                <a:solidFill>
                  <a:srgbClr val="FFFFFF"/>
                </a:solidFill>
                <a:latin typeface="Playwrite US Modern" pitchFamily="2" charset="0"/>
              </a:rPr>
              <a:t>Brí</a:t>
            </a:r>
            <a:r>
              <a:rPr lang="en-US" dirty="0">
                <a:solidFill>
                  <a:srgbClr val="FFFFFF"/>
                </a:solidFill>
                <a:latin typeface="Playwrite US Modern" pitchFamily="2" charset="0"/>
              </a:rPr>
              <a:t> do </a:t>
            </a:r>
            <a:r>
              <a:rPr lang="en-US" dirty="0" err="1">
                <a:solidFill>
                  <a:srgbClr val="FFFFFF"/>
                </a:solidFill>
                <a:latin typeface="Playwrite US Modern" pitchFamily="2" charset="0"/>
              </a:rPr>
              <a:t>shiúil</a:t>
            </a:r>
            <a:endParaRPr lang="en-US" dirty="0">
              <a:solidFill>
                <a:srgbClr val="FFFFFF"/>
              </a:solidFill>
              <a:latin typeface="Playwrite US Modern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031F84-C282-5417-6CF0-000348CF4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9833" y="4240427"/>
            <a:ext cx="10332334" cy="505193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algn="ctr"/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Athaimsigh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brí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do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shiúil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tríd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saol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an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oideachais</a:t>
            </a:r>
            <a:endParaRPr lang="en-US" dirty="0">
              <a:solidFill>
                <a:srgbClr val="FFFFFF"/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1502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A24087-3A71-BC94-6A72-A96DC8D6C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0962" y="694905"/>
            <a:ext cx="6018836" cy="30205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 err="1">
                <a:latin typeface="Georgia" panose="02040502050405020303" pitchFamily="18" charset="0"/>
              </a:rPr>
              <a:t>Tá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sé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tábhactach</a:t>
            </a:r>
            <a:r>
              <a:rPr lang="en-US" sz="3200" dirty="0">
                <a:latin typeface="Georgia" panose="02040502050405020303" pitchFamily="18" charset="0"/>
              </a:rPr>
              <a:t> go </a:t>
            </a:r>
            <a:r>
              <a:rPr lang="en-US" sz="3200" dirty="0" err="1">
                <a:latin typeface="Georgia" panose="02040502050405020303" pitchFamily="18" charset="0"/>
              </a:rPr>
              <a:t>bhfuil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tuiscint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agat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cén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fáth</a:t>
            </a:r>
            <a:r>
              <a:rPr lang="en-US" sz="3200" dirty="0">
                <a:latin typeface="Georgia" panose="02040502050405020303" pitchFamily="18" charset="0"/>
              </a:rPr>
              <a:t> go </a:t>
            </a:r>
            <a:r>
              <a:rPr lang="en-US" sz="3200" dirty="0" err="1">
                <a:latin typeface="Georgia" panose="02040502050405020303" pitchFamily="18" charset="0"/>
              </a:rPr>
              <a:t>bhfuil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tú</a:t>
            </a:r>
            <a:r>
              <a:rPr lang="en-US" sz="3200" dirty="0">
                <a:latin typeface="Georgia" panose="02040502050405020303" pitchFamily="18" charset="0"/>
              </a:rPr>
              <a:t> ag </a:t>
            </a:r>
            <a:r>
              <a:rPr lang="en-US" sz="3200" dirty="0" err="1">
                <a:latin typeface="Georgia" panose="02040502050405020303" pitchFamily="18" charset="0"/>
              </a:rPr>
              <a:t>obair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san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oideachas</a:t>
            </a:r>
            <a:r>
              <a:rPr lang="en-US" sz="3200" dirty="0">
                <a:latin typeface="Georgia" panose="02040502050405020303" pitchFamily="18" charset="0"/>
              </a:rPr>
              <a:t>. </a:t>
            </a:r>
            <a:r>
              <a:rPr lang="en-US" sz="3200" dirty="0" err="1">
                <a:latin typeface="Georgia" panose="02040502050405020303" pitchFamily="18" charset="0"/>
              </a:rPr>
              <a:t>Chomh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maith</a:t>
            </a:r>
            <a:r>
              <a:rPr lang="en-US" sz="3200" dirty="0">
                <a:latin typeface="Georgia" panose="02040502050405020303" pitchFamily="18" charset="0"/>
              </a:rPr>
              <a:t> le sin </a:t>
            </a:r>
            <a:r>
              <a:rPr lang="en-US" sz="3200" dirty="0" err="1">
                <a:latin typeface="Georgia" panose="02040502050405020303" pitchFamily="18" charset="0"/>
              </a:rPr>
              <a:t>tá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sé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tábhachtach</a:t>
            </a:r>
            <a:r>
              <a:rPr lang="en-US" sz="3200" dirty="0">
                <a:latin typeface="Georgia" panose="02040502050405020303" pitchFamily="18" charset="0"/>
              </a:rPr>
              <a:t> go </a:t>
            </a:r>
            <a:r>
              <a:rPr lang="en-US" sz="3200" dirty="0" err="1">
                <a:latin typeface="Georgia" panose="02040502050405020303" pitchFamily="18" charset="0"/>
              </a:rPr>
              <a:t>bhfuil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tuiscint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agat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do </a:t>
            </a:r>
            <a:r>
              <a:rPr lang="en-US" sz="3200" dirty="0" err="1">
                <a:latin typeface="Georgia" panose="02040502050405020303" pitchFamily="18" charset="0"/>
              </a:rPr>
              <a:t>fhéiniúlacht</a:t>
            </a:r>
            <a:r>
              <a:rPr lang="en-US" sz="3200" dirty="0">
                <a:latin typeface="Georgia" panose="02040502050405020303" pitchFamily="18" charset="0"/>
              </a:rPr>
              <a:t> mar </a:t>
            </a:r>
            <a:r>
              <a:rPr lang="en-US" sz="3200" dirty="0" err="1">
                <a:latin typeface="Georgia" panose="02040502050405020303" pitchFamily="18" charset="0"/>
              </a:rPr>
              <a:t>oide</a:t>
            </a:r>
            <a:endParaRPr lang="en-US" sz="2400" dirty="0">
              <a:latin typeface="Georgia" panose="02040502050405020303" pitchFamily="18" charset="0"/>
            </a:endParaRPr>
          </a:p>
        </p:txBody>
      </p:sp>
      <p:pic>
        <p:nvPicPr>
          <p:cNvPr id="6" name="Picture 5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31ABCE0B-3A9E-40EA-F603-68197800F0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00" y="5451357"/>
            <a:ext cx="1563300" cy="1406643"/>
          </a:xfrm>
          <a:prstGeom prst="rect">
            <a:avLst/>
          </a:prstGeom>
        </p:spPr>
      </p:pic>
      <p:pic>
        <p:nvPicPr>
          <p:cNvPr id="8" name="Picture 7" descr="A path through a grassy area&#10;&#10;Description automatically generated">
            <a:extLst>
              <a:ext uri="{FF2B5EF4-FFF2-40B4-BE49-F238E27FC236}">
                <a16:creationId xmlns:a16="http://schemas.microsoft.com/office/drawing/2014/main" id="{B0684974-3736-36BE-EAE7-49FD4414F25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53264" y="953263"/>
            <a:ext cx="7565582" cy="56590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86C80DD-A0D7-FA59-D404-2299EC1F81F4}"/>
              </a:ext>
            </a:extLst>
          </p:cNvPr>
          <p:cNvSpPr txBox="1"/>
          <p:nvPr/>
        </p:nvSpPr>
        <p:spPr>
          <a:xfrm>
            <a:off x="259194" y="5226784"/>
            <a:ext cx="512978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Two roads diverged in a wood, and I—</a:t>
            </a: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I took the one less traveled by,</a:t>
            </a: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And that has made all the difference.</a:t>
            </a:r>
          </a:p>
          <a:p>
            <a:pPr algn="ctr"/>
            <a:endParaRPr lang="en-US" sz="20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The Road Not Taken, Robert Frost</a:t>
            </a:r>
          </a:p>
        </p:txBody>
      </p:sp>
    </p:spTree>
    <p:extLst>
      <p:ext uri="{BB962C8B-B14F-4D97-AF65-F5344CB8AC3E}">
        <p14:creationId xmlns:p14="http://schemas.microsoft.com/office/powerpoint/2010/main" val="1888168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F722EE-39D2-DD20-96A8-231B2E3EB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665142-8D8D-5551-479B-E08D557EE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7812" y="2017100"/>
            <a:ext cx="6007262" cy="308733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 err="1">
                <a:latin typeface="Georgia" panose="02040502050405020303" pitchFamily="18" charset="0"/>
              </a:rPr>
              <a:t>Bíonn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tionchar</a:t>
            </a:r>
            <a:r>
              <a:rPr lang="en-US" sz="3200" dirty="0">
                <a:latin typeface="Georgia" panose="02040502050405020303" pitchFamily="18" charset="0"/>
              </a:rPr>
              <a:t> ag </a:t>
            </a:r>
            <a:r>
              <a:rPr lang="en-US" sz="3200" dirty="0" err="1">
                <a:latin typeface="Georgia" panose="02040502050405020303" pitchFamily="18" charset="0"/>
              </a:rPr>
              <a:t>brí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siúil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tríd</a:t>
            </a:r>
            <a:r>
              <a:rPr lang="en-US" sz="3200" dirty="0">
                <a:latin typeface="Georgia" panose="02040502050405020303" pitchFamily="18" charset="0"/>
              </a:rPr>
              <a:t> an </a:t>
            </a:r>
            <a:r>
              <a:rPr lang="en-US" sz="3200" dirty="0" err="1">
                <a:latin typeface="Georgia" panose="02040502050405020303" pitchFamily="18" charset="0"/>
              </a:rPr>
              <a:t>saol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san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oideachas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an </a:t>
            </a:r>
            <a:r>
              <a:rPr lang="en-US" sz="3200" dirty="0" err="1">
                <a:latin typeface="Georgia" panose="02040502050405020303" pitchFamily="18" charset="0"/>
              </a:rPr>
              <a:t>geallantas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agus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dúthracht</a:t>
            </a:r>
            <a:r>
              <a:rPr lang="en-US" sz="3200" dirty="0">
                <a:latin typeface="Georgia" panose="02040502050405020303" pitchFamily="18" charset="0"/>
              </a:rPr>
              <a:t> a </a:t>
            </a:r>
            <a:r>
              <a:rPr lang="en-US" sz="3200" dirty="0" err="1">
                <a:latin typeface="Georgia" panose="02040502050405020303" pitchFamily="18" charset="0"/>
              </a:rPr>
              <a:t>dhéanann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muid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lenár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gcroíthe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féin</a:t>
            </a:r>
            <a:r>
              <a:rPr lang="en-US" sz="3200" dirty="0">
                <a:latin typeface="Georgia" panose="02040502050405020303" pitchFamily="18" charset="0"/>
              </a:rPr>
              <a:t>, </a:t>
            </a:r>
            <a:r>
              <a:rPr lang="en-US" sz="3200" dirty="0" err="1">
                <a:latin typeface="Georgia" panose="02040502050405020303" pitchFamily="18" charset="0"/>
              </a:rPr>
              <a:t>lenár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ngairm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bheatha</a:t>
            </a:r>
            <a:r>
              <a:rPr lang="en-US" sz="3200" dirty="0">
                <a:latin typeface="Georgia" panose="02040502050405020303" pitchFamily="18" charset="0"/>
              </a:rPr>
              <a:t> mar </a:t>
            </a:r>
            <a:r>
              <a:rPr lang="en-US" sz="3200" dirty="0" err="1">
                <a:latin typeface="Georgia" panose="02040502050405020303" pitchFamily="18" charset="0"/>
              </a:rPr>
              <a:t>oide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agus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lenár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scoláirí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féin</a:t>
            </a:r>
            <a:r>
              <a:rPr lang="en-US" sz="3200" dirty="0">
                <a:latin typeface="Georgia" panose="02040502050405020303" pitchFamily="18" charset="0"/>
              </a:rPr>
              <a:t>. </a:t>
            </a:r>
            <a:endParaRPr lang="en-US" sz="2400" dirty="0">
              <a:latin typeface="Georgia" panose="02040502050405020303" pitchFamily="18" charset="0"/>
            </a:endParaRPr>
          </a:p>
        </p:txBody>
      </p:sp>
      <p:pic>
        <p:nvPicPr>
          <p:cNvPr id="6" name="Picture 5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7D47881E-BAB0-F5D0-C0D2-90830096BD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00" y="5451357"/>
            <a:ext cx="1563300" cy="1406643"/>
          </a:xfrm>
          <a:prstGeom prst="rect">
            <a:avLst/>
          </a:prstGeom>
        </p:spPr>
      </p:pic>
      <p:pic>
        <p:nvPicPr>
          <p:cNvPr id="8" name="Picture 7" descr="A path through a grassy area&#10;&#10;Description automatically generated">
            <a:extLst>
              <a:ext uri="{FF2B5EF4-FFF2-40B4-BE49-F238E27FC236}">
                <a16:creationId xmlns:a16="http://schemas.microsoft.com/office/drawing/2014/main" id="{3A1404D5-A6D9-2DE9-02C8-34A03C36001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53264" y="953263"/>
            <a:ext cx="7565582" cy="56590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45AE34D-8CA7-320E-246A-F6958A5E2FF7}"/>
              </a:ext>
            </a:extLst>
          </p:cNvPr>
          <p:cNvSpPr txBox="1"/>
          <p:nvPr/>
        </p:nvSpPr>
        <p:spPr>
          <a:xfrm>
            <a:off x="259194" y="5226784"/>
            <a:ext cx="512978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Two roads diverged in a wood, and I—</a:t>
            </a: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I took the one less traveled by,</a:t>
            </a: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And that has made all the difference.</a:t>
            </a:r>
          </a:p>
          <a:p>
            <a:pPr algn="ctr"/>
            <a:endParaRPr lang="en-US" sz="20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The Road Not Taken, Robert Frost</a:t>
            </a:r>
          </a:p>
        </p:txBody>
      </p:sp>
    </p:spTree>
    <p:extLst>
      <p:ext uri="{BB962C8B-B14F-4D97-AF65-F5344CB8AC3E}">
        <p14:creationId xmlns:p14="http://schemas.microsoft.com/office/powerpoint/2010/main" val="11142410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9E550-7F97-8BB3-65B5-FE9C80586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99054C-C6BC-E22B-F4DB-DFE94B073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41291" y="3429000"/>
            <a:ext cx="5891515" cy="27799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>
                <a:latin typeface="Georgia" panose="02040502050405020303" pitchFamily="18" charset="0"/>
              </a:rPr>
              <a:t>Chun a </a:t>
            </a:r>
            <a:r>
              <a:rPr lang="en-US" sz="3200" dirty="0" err="1">
                <a:latin typeface="Georgia" panose="02040502050405020303" pitchFamily="18" charset="0"/>
              </a:rPr>
              <a:t>bheith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breá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sásta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inár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rólanna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tá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sé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tábhactach</a:t>
            </a:r>
            <a:r>
              <a:rPr lang="en-US" sz="3200" dirty="0">
                <a:latin typeface="Georgia" panose="02040502050405020303" pitchFamily="18" charset="0"/>
              </a:rPr>
              <a:t> go </a:t>
            </a:r>
            <a:r>
              <a:rPr lang="en-US" sz="3200" dirty="0" err="1">
                <a:latin typeface="Georgia" panose="02040502050405020303" pitchFamily="18" charset="0"/>
              </a:rPr>
              <a:t>bhfuil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fís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soiléir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againn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bpríomhchuspóir</a:t>
            </a:r>
            <a:r>
              <a:rPr lang="en-US" sz="3200" dirty="0">
                <a:latin typeface="Georgia" panose="02040502050405020303" pitchFamily="18" charset="0"/>
              </a:rPr>
              <a:t> mar </a:t>
            </a:r>
            <a:r>
              <a:rPr lang="en-US" sz="3200" dirty="0" err="1">
                <a:latin typeface="Georgia" panose="02040502050405020303" pitchFamily="18" charset="0"/>
              </a:rPr>
              <a:t>oidí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chun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ord</a:t>
            </a:r>
            <a:r>
              <a:rPr lang="en-US" sz="3200" dirty="0">
                <a:latin typeface="Georgia" panose="02040502050405020303" pitchFamily="18" charset="0"/>
              </a:rPr>
              <a:t> a </a:t>
            </a:r>
            <a:r>
              <a:rPr lang="en-US" sz="3200" dirty="0" err="1">
                <a:latin typeface="Georgia" panose="02040502050405020303" pitchFamily="18" charset="0"/>
              </a:rPr>
              <a:t>thabhairt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dár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bhfolláine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féin</a:t>
            </a:r>
            <a:r>
              <a:rPr lang="en-US" sz="3200" dirty="0">
                <a:latin typeface="Georgia" panose="02040502050405020303" pitchFamily="18" charset="0"/>
              </a:rPr>
              <a:t>. </a:t>
            </a:r>
            <a:endParaRPr lang="en-US" sz="2000" dirty="0">
              <a:latin typeface="Georgia" panose="02040502050405020303" pitchFamily="18" charset="0"/>
            </a:endParaRPr>
          </a:p>
        </p:txBody>
      </p:sp>
      <p:pic>
        <p:nvPicPr>
          <p:cNvPr id="6" name="Picture 5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63E921D1-B5AE-ED4C-65FD-310309A27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00" y="5451357"/>
            <a:ext cx="1563300" cy="1406643"/>
          </a:xfrm>
          <a:prstGeom prst="rect">
            <a:avLst/>
          </a:prstGeom>
        </p:spPr>
      </p:pic>
      <p:pic>
        <p:nvPicPr>
          <p:cNvPr id="8" name="Picture 7" descr="A path through a grassy area&#10;&#10;Description automatically generated">
            <a:extLst>
              <a:ext uri="{FF2B5EF4-FFF2-40B4-BE49-F238E27FC236}">
                <a16:creationId xmlns:a16="http://schemas.microsoft.com/office/drawing/2014/main" id="{4304FCD3-7A0F-7498-31C4-F5EAA695129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53264" y="953263"/>
            <a:ext cx="7565582" cy="56590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DD49189-D028-7522-E26C-8D703A304B6B}"/>
              </a:ext>
            </a:extLst>
          </p:cNvPr>
          <p:cNvSpPr txBox="1"/>
          <p:nvPr/>
        </p:nvSpPr>
        <p:spPr>
          <a:xfrm>
            <a:off x="259194" y="5226784"/>
            <a:ext cx="512978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Two roads diverged in a wood, and I—</a:t>
            </a: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I took the one less traveled by,</a:t>
            </a: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And that has made all the difference.</a:t>
            </a:r>
          </a:p>
          <a:p>
            <a:pPr algn="ctr"/>
            <a:endParaRPr lang="en-US" sz="20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The Road Not Taken, Robert Frost</a:t>
            </a:r>
          </a:p>
        </p:txBody>
      </p:sp>
    </p:spTree>
    <p:extLst>
      <p:ext uri="{BB962C8B-B14F-4D97-AF65-F5344CB8AC3E}">
        <p14:creationId xmlns:p14="http://schemas.microsoft.com/office/powerpoint/2010/main" val="27774146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34F86-3CCA-74E1-A062-76D92A176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23E95-CBA1-E9E7-F727-E83F152E7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5678" y="2143144"/>
            <a:ext cx="6015696" cy="257171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sz="3500" dirty="0">
                <a:latin typeface="Georgia" panose="02040502050405020303" pitchFamily="18" charset="0"/>
              </a:rPr>
              <a:t>Is </a:t>
            </a:r>
            <a:r>
              <a:rPr lang="en-US" sz="3500" dirty="0" err="1">
                <a:latin typeface="Georgia" panose="02040502050405020303" pitchFamily="18" charset="0"/>
              </a:rPr>
              <a:t>cuireadh</a:t>
            </a:r>
            <a:r>
              <a:rPr lang="en-US" sz="3500" dirty="0">
                <a:latin typeface="Georgia" panose="02040502050405020303" pitchFamily="18" charset="0"/>
              </a:rPr>
              <a:t> é </a:t>
            </a:r>
            <a:r>
              <a:rPr lang="en-US" sz="3500" dirty="0" err="1">
                <a:latin typeface="Georgia" panose="02040502050405020303" pitchFamily="18" charset="0"/>
              </a:rPr>
              <a:t>Educaring</a:t>
            </a:r>
            <a:r>
              <a:rPr lang="en-US" sz="3500" dirty="0">
                <a:latin typeface="Georgia" panose="02040502050405020303" pitchFamily="18" charset="0"/>
              </a:rPr>
              <a:t> ó </a:t>
            </a:r>
            <a:r>
              <a:rPr lang="en-US" sz="3500" dirty="0" err="1">
                <a:latin typeface="Georgia" panose="02040502050405020303" pitchFamily="18" charset="0"/>
              </a:rPr>
              <a:t>chroí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deis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chun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athbreanthnú</a:t>
            </a:r>
            <a:r>
              <a:rPr lang="en-US" sz="3500" dirty="0">
                <a:latin typeface="Georgia" panose="02040502050405020303" pitchFamily="18" charset="0"/>
              </a:rPr>
              <a:t> a </a:t>
            </a:r>
            <a:r>
              <a:rPr lang="en-US" sz="3500" dirty="0" err="1">
                <a:latin typeface="Georgia" panose="02040502050405020303" pitchFamily="18" charset="0"/>
              </a:rPr>
              <a:t>dhéanamh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ar</a:t>
            </a:r>
            <a:r>
              <a:rPr lang="en-US" sz="3500" dirty="0">
                <a:latin typeface="Georgia" panose="02040502050405020303" pitchFamily="18" charset="0"/>
              </a:rPr>
              <a:t> do </a:t>
            </a:r>
            <a:r>
              <a:rPr lang="en-US" sz="3500" dirty="0" err="1">
                <a:latin typeface="Georgia" panose="02040502050405020303" pitchFamily="18" charset="0"/>
              </a:rPr>
              <a:t>fhís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féin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nó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brí</a:t>
            </a:r>
            <a:r>
              <a:rPr lang="en-US" sz="3500" dirty="0">
                <a:latin typeface="Georgia" panose="02040502050405020303" pitchFamily="18" charset="0"/>
              </a:rPr>
              <a:t> do </a:t>
            </a:r>
            <a:r>
              <a:rPr lang="en-US" sz="3500" dirty="0" err="1">
                <a:latin typeface="Georgia" panose="02040502050405020303" pitchFamily="18" charset="0"/>
              </a:rPr>
              <a:t>shiúil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féin</a:t>
            </a:r>
            <a:r>
              <a:rPr lang="en-US" sz="3500" dirty="0">
                <a:latin typeface="Georgia" panose="02040502050405020303" pitchFamily="18" charset="0"/>
              </a:rPr>
              <a:t> – </a:t>
            </a:r>
          </a:p>
          <a:p>
            <a:pPr marL="0" indent="0" algn="just">
              <a:buNone/>
            </a:pPr>
            <a:r>
              <a:rPr lang="en-US" sz="3500" i="1" dirty="0" err="1">
                <a:latin typeface="Georgia" panose="02040502050405020303" pitchFamily="18" charset="0"/>
              </a:rPr>
              <a:t>Cén</a:t>
            </a:r>
            <a:r>
              <a:rPr lang="en-US" sz="3500" i="1" dirty="0">
                <a:latin typeface="Georgia" panose="02040502050405020303" pitchFamily="18" charset="0"/>
              </a:rPr>
              <a:t> </a:t>
            </a:r>
            <a:r>
              <a:rPr lang="en-US" sz="3500" i="1" dirty="0" err="1">
                <a:latin typeface="Georgia" panose="02040502050405020303" pitchFamily="18" charset="0"/>
              </a:rPr>
              <a:t>fáth</a:t>
            </a:r>
            <a:r>
              <a:rPr lang="en-US" sz="3500" i="1" dirty="0">
                <a:latin typeface="Georgia" panose="02040502050405020303" pitchFamily="18" charset="0"/>
              </a:rPr>
              <a:t> a </a:t>
            </a:r>
            <a:r>
              <a:rPr lang="en-US" sz="3500" i="1" dirty="0" err="1">
                <a:latin typeface="Georgia" panose="02040502050405020303" pitchFamily="18" charset="0"/>
              </a:rPr>
              <a:t>bhfuil</a:t>
            </a:r>
            <a:r>
              <a:rPr lang="en-US" sz="3500" i="1" dirty="0">
                <a:latin typeface="Georgia" panose="02040502050405020303" pitchFamily="18" charset="0"/>
              </a:rPr>
              <a:t> </a:t>
            </a:r>
            <a:r>
              <a:rPr lang="en-US" sz="3500" i="1" dirty="0" err="1">
                <a:latin typeface="Georgia" panose="02040502050405020303" pitchFamily="18" charset="0"/>
              </a:rPr>
              <a:t>tú</a:t>
            </a:r>
            <a:r>
              <a:rPr lang="en-US" sz="3500" i="1" dirty="0">
                <a:latin typeface="Georgia" panose="02040502050405020303" pitchFamily="18" charset="0"/>
              </a:rPr>
              <a:t> ag </a:t>
            </a:r>
            <a:r>
              <a:rPr lang="en-US" sz="3500" i="1" dirty="0" err="1">
                <a:latin typeface="Georgia" panose="02040502050405020303" pitchFamily="18" charset="0"/>
              </a:rPr>
              <a:t>obair</a:t>
            </a:r>
            <a:r>
              <a:rPr lang="en-US" sz="3500" i="1" dirty="0">
                <a:latin typeface="Georgia" panose="02040502050405020303" pitchFamily="18" charset="0"/>
              </a:rPr>
              <a:t> </a:t>
            </a:r>
            <a:r>
              <a:rPr lang="en-US" sz="3500" i="1" dirty="0" err="1">
                <a:latin typeface="Georgia" panose="02040502050405020303" pitchFamily="18" charset="0"/>
              </a:rPr>
              <a:t>san</a:t>
            </a:r>
            <a:r>
              <a:rPr lang="en-US" sz="3500" i="1" dirty="0">
                <a:latin typeface="Georgia" panose="02040502050405020303" pitchFamily="18" charset="0"/>
              </a:rPr>
              <a:t> </a:t>
            </a:r>
            <a:r>
              <a:rPr lang="en-US" sz="3500" i="1" dirty="0" err="1">
                <a:latin typeface="Georgia" panose="02040502050405020303" pitchFamily="18" charset="0"/>
              </a:rPr>
              <a:t>oideachas</a:t>
            </a:r>
            <a:r>
              <a:rPr lang="en-US" sz="3500" i="1" dirty="0">
                <a:latin typeface="Georgia" panose="02040502050405020303" pitchFamily="18" charset="0"/>
              </a:rPr>
              <a:t>?</a:t>
            </a:r>
            <a:endParaRPr lang="en-IE" sz="2400" i="1" dirty="0">
              <a:latin typeface="Georgia" panose="02040502050405020303" pitchFamily="18" charset="0"/>
            </a:endParaRPr>
          </a:p>
        </p:txBody>
      </p:sp>
      <p:pic>
        <p:nvPicPr>
          <p:cNvPr id="6" name="Picture 5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8BD8B7C3-A123-B252-7A29-1E609F1B1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00" y="5451357"/>
            <a:ext cx="1563300" cy="1406643"/>
          </a:xfrm>
          <a:prstGeom prst="rect">
            <a:avLst/>
          </a:prstGeom>
        </p:spPr>
      </p:pic>
      <p:pic>
        <p:nvPicPr>
          <p:cNvPr id="8" name="Picture 7" descr="A path through a grassy area&#10;&#10;Description automatically generated">
            <a:extLst>
              <a:ext uri="{FF2B5EF4-FFF2-40B4-BE49-F238E27FC236}">
                <a16:creationId xmlns:a16="http://schemas.microsoft.com/office/drawing/2014/main" id="{E5B9317F-5574-F79A-EBD7-43CF132AFB0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53264" y="953263"/>
            <a:ext cx="7565582" cy="56590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3F1BD45-FE39-B153-840C-157DD47DA9FF}"/>
              </a:ext>
            </a:extLst>
          </p:cNvPr>
          <p:cNvSpPr txBox="1"/>
          <p:nvPr/>
        </p:nvSpPr>
        <p:spPr>
          <a:xfrm>
            <a:off x="259194" y="5226784"/>
            <a:ext cx="5129784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Two roads diverged in a wood, and I—</a:t>
            </a: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I took the one less traveled by,</a:t>
            </a: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And that has made all the difference.</a:t>
            </a:r>
          </a:p>
          <a:p>
            <a:pPr algn="ctr"/>
            <a:endParaRPr lang="en-US" sz="20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Georgia" panose="02040502050405020303" pitchFamily="18" charset="0"/>
              </a:rPr>
              <a:t>The Road Not Taken, Robert Frost</a:t>
            </a:r>
          </a:p>
        </p:txBody>
      </p:sp>
    </p:spTree>
    <p:extLst>
      <p:ext uri="{BB962C8B-B14F-4D97-AF65-F5344CB8AC3E}">
        <p14:creationId xmlns:p14="http://schemas.microsoft.com/office/powerpoint/2010/main" val="33473921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1284C1CE-2EE4-2FC8-5927-608809AA1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00" y="5451357"/>
            <a:ext cx="1563300" cy="1406643"/>
          </a:xfrm>
          <a:prstGeom prst="rect">
            <a:avLst/>
          </a:prstGeom>
        </p:spPr>
      </p:pic>
      <p:pic>
        <p:nvPicPr>
          <p:cNvPr id="3" name="Picture 2" descr="A blue and white circular frame&#10;&#10;Description automatically generated">
            <a:extLst>
              <a:ext uri="{FF2B5EF4-FFF2-40B4-BE49-F238E27FC236}">
                <a16:creationId xmlns:a16="http://schemas.microsoft.com/office/drawing/2014/main" id="{178E83FE-9F84-046E-9695-0DA2D5F196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697" y="0"/>
            <a:ext cx="48486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2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4" descr="A large building with many windows&#10;&#10;Description automatically generated with low confidence">
            <a:extLst>
              <a:ext uri="{FF2B5EF4-FFF2-40B4-BE49-F238E27FC236}">
                <a16:creationId xmlns:a16="http://schemas.microsoft.com/office/drawing/2014/main" id="{64B37828-CC1F-4BC1-7945-C51279CE12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78" b="12477"/>
          <a:stretch/>
        </p:blipFill>
        <p:spPr>
          <a:xfrm>
            <a:off x="20" y="1"/>
            <a:ext cx="6050258" cy="3400925"/>
          </a:xfrm>
          <a:custGeom>
            <a:avLst/>
            <a:gdLst/>
            <a:ahLst/>
            <a:cxnLst/>
            <a:rect l="l" t="t" r="r" b="b"/>
            <a:pathLst>
              <a:path w="6050278" h="3400925">
                <a:moveTo>
                  <a:pt x="0" y="0"/>
                </a:moveTo>
                <a:lnTo>
                  <a:pt x="6050278" y="0"/>
                </a:lnTo>
                <a:lnTo>
                  <a:pt x="6050278" y="1827306"/>
                </a:lnTo>
                <a:lnTo>
                  <a:pt x="3892296" y="1827306"/>
                </a:lnTo>
                <a:lnTo>
                  <a:pt x="3892296" y="3400925"/>
                </a:lnTo>
                <a:lnTo>
                  <a:pt x="0" y="3400925"/>
                </a:lnTo>
                <a:close/>
              </a:path>
            </a:pathLst>
          </a:custGeom>
        </p:spPr>
      </p:pic>
      <p:pic>
        <p:nvPicPr>
          <p:cNvPr id="7" name="Picture 6" descr="A person standing in a doorway of a house&#10;&#10;Description automatically generated with low confidence">
            <a:extLst>
              <a:ext uri="{FF2B5EF4-FFF2-40B4-BE49-F238E27FC236}">
                <a16:creationId xmlns:a16="http://schemas.microsoft.com/office/drawing/2014/main" id="{D5DFBB17-C296-9257-B6E8-60C598B5F3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52" r="-1" b="-1"/>
          <a:stretch/>
        </p:blipFill>
        <p:spPr>
          <a:xfrm>
            <a:off x="6141722" y="1"/>
            <a:ext cx="6050278" cy="3400925"/>
          </a:xfrm>
          <a:custGeom>
            <a:avLst/>
            <a:gdLst/>
            <a:ahLst/>
            <a:cxnLst/>
            <a:rect l="l" t="t" r="r" b="b"/>
            <a:pathLst>
              <a:path w="6050278" h="3400925">
                <a:moveTo>
                  <a:pt x="0" y="0"/>
                </a:moveTo>
                <a:lnTo>
                  <a:pt x="6050278" y="0"/>
                </a:lnTo>
                <a:lnTo>
                  <a:pt x="6050278" y="3400925"/>
                </a:lnTo>
                <a:lnTo>
                  <a:pt x="2157982" y="3400925"/>
                </a:lnTo>
                <a:lnTo>
                  <a:pt x="2157982" y="1827306"/>
                </a:lnTo>
                <a:lnTo>
                  <a:pt x="0" y="1827306"/>
                </a:lnTo>
                <a:close/>
              </a:path>
            </a:pathLst>
          </a:custGeom>
        </p:spPr>
      </p:pic>
      <p:pic>
        <p:nvPicPr>
          <p:cNvPr id="8" name="Picture 7" descr="A picture containing outdoor, road, tree, sky&#10;&#10;Description automatically generated">
            <a:extLst>
              <a:ext uri="{FF2B5EF4-FFF2-40B4-BE49-F238E27FC236}">
                <a16:creationId xmlns:a16="http://schemas.microsoft.com/office/drawing/2014/main" id="{D4EE382B-119F-7BF1-31B2-ACE5509D295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8" r="1134" b="-1"/>
          <a:stretch/>
        </p:blipFill>
        <p:spPr>
          <a:xfrm>
            <a:off x="20" y="3489159"/>
            <a:ext cx="6050258" cy="3368841"/>
          </a:xfrm>
          <a:custGeom>
            <a:avLst/>
            <a:gdLst/>
            <a:ahLst/>
            <a:cxnLst/>
            <a:rect l="l" t="t" r="r" b="b"/>
            <a:pathLst>
              <a:path w="6050278" h="3368841">
                <a:moveTo>
                  <a:pt x="0" y="0"/>
                </a:moveTo>
                <a:lnTo>
                  <a:pt x="3892296" y="0"/>
                </a:lnTo>
                <a:lnTo>
                  <a:pt x="3892296" y="1541535"/>
                </a:lnTo>
                <a:lnTo>
                  <a:pt x="6050278" y="1541535"/>
                </a:lnTo>
                <a:lnTo>
                  <a:pt x="6050278" y="3368841"/>
                </a:lnTo>
                <a:lnTo>
                  <a:pt x="0" y="3368841"/>
                </a:lnTo>
                <a:close/>
              </a:path>
            </a:pathLst>
          </a:custGeom>
        </p:spPr>
      </p:pic>
      <p:pic>
        <p:nvPicPr>
          <p:cNvPr id="14" name="Picture 13" descr="A group of flags in front of a building&#10;&#10;Description automatically generated">
            <a:extLst>
              <a:ext uri="{FF2B5EF4-FFF2-40B4-BE49-F238E27FC236}">
                <a16:creationId xmlns:a16="http://schemas.microsoft.com/office/drawing/2014/main" id="{34546E42-5FB4-9A99-C583-2336C4E136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91" r="2" b="11421"/>
          <a:stretch/>
        </p:blipFill>
        <p:spPr>
          <a:xfrm>
            <a:off x="6141722" y="3489159"/>
            <a:ext cx="6050278" cy="3368841"/>
          </a:xfrm>
          <a:custGeom>
            <a:avLst/>
            <a:gdLst/>
            <a:ahLst/>
            <a:cxnLst/>
            <a:rect l="l" t="t" r="r" b="b"/>
            <a:pathLst>
              <a:path w="6050278" h="3368841">
                <a:moveTo>
                  <a:pt x="2157982" y="0"/>
                </a:moveTo>
                <a:lnTo>
                  <a:pt x="6050278" y="0"/>
                </a:lnTo>
                <a:lnTo>
                  <a:pt x="6050278" y="3368841"/>
                </a:lnTo>
                <a:lnTo>
                  <a:pt x="0" y="3368841"/>
                </a:lnTo>
                <a:lnTo>
                  <a:pt x="0" y="1541535"/>
                </a:lnTo>
                <a:lnTo>
                  <a:pt x="2157982" y="1541535"/>
                </a:lnTo>
                <a:close/>
              </a:path>
            </a:pathLst>
          </a:custGeom>
        </p:spPr>
      </p:pic>
      <p:pic>
        <p:nvPicPr>
          <p:cNvPr id="11" name="Picture 10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4022A9B0-CC8F-3CED-6843-E2945C8FA6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3" r="3" b="37607"/>
          <a:stretch/>
        </p:blipFill>
        <p:spPr>
          <a:xfrm>
            <a:off x="3983736" y="1918638"/>
            <a:ext cx="4224528" cy="3020725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A030872-D896-9DB4-FCA1-4E63BF260D1B}"/>
              </a:ext>
            </a:extLst>
          </p:cNvPr>
          <p:cNvSpPr txBox="1">
            <a:spLocks/>
          </p:cNvSpPr>
          <p:nvPr/>
        </p:nvSpPr>
        <p:spPr>
          <a:xfrm>
            <a:off x="8779292" y="6001090"/>
            <a:ext cx="3766702" cy="85690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err="1">
                <a:solidFill>
                  <a:schemeClr val="bg1"/>
                </a:solidFill>
                <a:latin typeface="Playwrite US Modern" pitchFamily="2" charset="0"/>
              </a:rPr>
              <a:t>Cé</a:t>
            </a:r>
            <a:r>
              <a:rPr lang="en-US" dirty="0">
                <a:solidFill>
                  <a:schemeClr val="bg1"/>
                </a:solidFill>
                <a:latin typeface="Playwrite US Modern" pitchFamily="2" charset="0"/>
              </a:rPr>
              <a:t> mise?</a:t>
            </a:r>
          </a:p>
        </p:txBody>
      </p:sp>
    </p:spTree>
    <p:extLst>
      <p:ext uri="{BB962C8B-B14F-4D97-AF65-F5344CB8AC3E}">
        <p14:creationId xmlns:p14="http://schemas.microsoft.com/office/powerpoint/2010/main" val="37242435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BD6C7BAE-E116-1D1D-2A54-867C9193120F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1" b="378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90A450-1B83-A3A2-FEDA-E23C0B158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Playwrite US Modern" pitchFamily="2" charset="0"/>
              </a:rPr>
              <a:t>The ‘I’ - Mise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1C6C37-B759-5D52-5EE5-17AD730B75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32704" y="4425622"/>
            <a:ext cx="9726592" cy="109839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Tuiscint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a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bheith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againn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orainn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féin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chun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ár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modhanna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múinte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a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thusicint</a:t>
            </a:r>
            <a:endParaRPr lang="en-US" dirty="0">
              <a:solidFill>
                <a:srgbClr val="FFFFFF"/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360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E9ABA-3814-FE32-4AD4-A601CEAAD4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43C42D67-CFD0-BF6B-224C-8C75E87FC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3" y="-16413"/>
            <a:ext cx="7640012" cy="68744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F4E456-C269-EE8E-4368-F12E06FE0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110" y="3229338"/>
            <a:ext cx="5440102" cy="1490502"/>
          </a:xfrm>
        </p:spPr>
        <p:txBody>
          <a:bodyPr>
            <a:noAutofit/>
          </a:bodyPr>
          <a:lstStyle/>
          <a:p>
            <a:r>
              <a:rPr lang="en-US" sz="6000" dirty="0" err="1">
                <a:latin typeface="Playwrite US Modern" pitchFamily="2" charset="0"/>
              </a:rPr>
              <a:t>Mála</a:t>
            </a:r>
            <a:r>
              <a:rPr lang="en-US" sz="6000" dirty="0">
                <a:latin typeface="Playwrite US Modern" pitchFamily="2" charset="0"/>
              </a:rPr>
              <a:t> Droma an t-</a:t>
            </a:r>
            <a:r>
              <a:rPr lang="en-US" sz="6000" dirty="0" err="1">
                <a:latin typeface="Playwrite US Modern" pitchFamily="2" charset="0"/>
              </a:rPr>
              <a:t>Oide</a:t>
            </a:r>
            <a:endParaRPr lang="en-IE" sz="6000" dirty="0">
              <a:latin typeface="Playwrite US Modern" pitchFamily="2" charset="0"/>
            </a:endParaRPr>
          </a:p>
        </p:txBody>
      </p:sp>
      <p:pic>
        <p:nvPicPr>
          <p:cNvPr id="5" name="Picture 4" descr="A black and white drawing of a backpack&#10;&#10;AI-generated content may be incorrect.">
            <a:extLst>
              <a:ext uri="{FF2B5EF4-FFF2-40B4-BE49-F238E27FC236}">
                <a16:creationId xmlns:a16="http://schemas.microsoft.com/office/drawing/2014/main" id="{185762D5-DABA-7CD6-78AB-B1300F2766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725" y="0"/>
            <a:ext cx="48486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0121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circular design with black and white text&#10;&#10;Description automatically generated">
            <a:extLst>
              <a:ext uri="{FF2B5EF4-FFF2-40B4-BE49-F238E27FC236}">
                <a16:creationId xmlns:a16="http://schemas.microsoft.com/office/drawing/2014/main" id="{BBAA311A-0A93-E699-04A7-2D0A95B46E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3" y="58570"/>
            <a:ext cx="6740859" cy="6740859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1D83FD-D82E-496B-5AC1-60A337A4A1EB}"/>
              </a:ext>
            </a:extLst>
          </p:cNvPr>
          <p:cNvSpPr txBox="1"/>
          <p:nvPr/>
        </p:nvSpPr>
        <p:spPr>
          <a:xfrm>
            <a:off x="7091958" y="1443840"/>
            <a:ext cx="49576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err="1">
                <a:latin typeface="Georgia" panose="02040502050405020303" pitchFamily="18" charset="0"/>
              </a:rPr>
              <a:t>Bíonn</a:t>
            </a:r>
            <a:r>
              <a:rPr lang="en-US" sz="3200" dirty="0">
                <a:latin typeface="Georgia" panose="02040502050405020303" pitchFamily="18" charset="0"/>
              </a:rPr>
              <a:t> an-</a:t>
            </a:r>
            <a:r>
              <a:rPr lang="en-US" sz="3200" dirty="0" err="1">
                <a:latin typeface="Georgia" panose="02040502050405020303" pitchFamily="18" charset="0"/>
              </a:rPr>
              <a:t>tionchar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an </a:t>
            </a:r>
            <a:r>
              <a:rPr lang="en-US" sz="3200" dirty="0" err="1">
                <a:latin typeface="Georgia" panose="02040502050405020303" pitchFamily="18" charset="0"/>
              </a:rPr>
              <a:t>trasnú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idir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na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réimsí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éagsúla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an </a:t>
            </a:r>
            <a:r>
              <a:rPr lang="en-US" sz="3200" dirty="0" err="1">
                <a:latin typeface="Georgia" panose="02040502050405020303" pitchFamily="18" charset="0"/>
              </a:rPr>
              <a:t>tuiscint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atá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againn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orainn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féin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agus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bhféiniúlacht</a:t>
            </a:r>
            <a:endParaRPr lang="en-US" sz="3600" dirty="0">
              <a:latin typeface="Georgia" panose="02040502050405020303" pitchFamily="18" charset="0"/>
            </a:endParaRPr>
          </a:p>
        </p:txBody>
      </p:sp>
      <p:pic>
        <p:nvPicPr>
          <p:cNvPr id="2" name="Picture 1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E0EB1ECB-D13A-4AD1-103D-B579B0F7F9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258" y="5364270"/>
            <a:ext cx="1563300" cy="140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249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DAA733-1FA7-737D-0B50-A5D577CDF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circular design with black and white text&#10;&#10;Description automatically generated">
            <a:extLst>
              <a:ext uri="{FF2B5EF4-FFF2-40B4-BE49-F238E27FC236}">
                <a16:creationId xmlns:a16="http://schemas.microsoft.com/office/drawing/2014/main" id="{8AD7B6EF-81D1-9EE3-0B7D-DE6D66F901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3" y="58570"/>
            <a:ext cx="6740859" cy="6740859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C296585-8718-C9F0-A9B1-228A0653C69A}"/>
              </a:ext>
            </a:extLst>
          </p:cNvPr>
          <p:cNvSpPr txBox="1"/>
          <p:nvPr/>
        </p:nvSpPr>
        <p:spPr>
          <a:xfrm>
            <a:off x="7081367" y="2332710"/>
            <a:ext cx="54000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Georgia" panose="02040502050405020303" pitchFamily="18" charset="0"/>
              </a:rPr>
              <a:t>Ní </a:t>
            </a:r>
            <a:r>
              <a:rPr lang="en-US" sz="3200" dirty="0" err="1">
                <a:latin typeface="Georgia" panose="02040502050405020303" pitchFamily="18" charset="0"/>
              </a:rPr>
              <a:t>hionann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aon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dhá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scéal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beatha</a:t>
            </a:r>
            <a:r>
              <a:rPr lang="en-US" sz="3200" dirty="0">
                <a:latin typeface="Georgia" panose="02040502050405020303" pitchFamily="18" charset="0"/>
              </a:rPr>
              <a:t>.</a:t>
            </a:r>
          </a:p>
          <a:p>
            <a:r>
              <a:rPr lang="en-US" sz="3200" dirty="0" err="1">
                <a:latin typeface="Georgia" panose="02040502050405020303" pitchFamily="18" charset="0"/>
              </a:rPr>
              <a:t>Bíonn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scéal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beatha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leith</a:t>
            </a:r>
            <a:r>
              <a:rPr lang="en-US" sz="3200" dirty="0">
                <a:latin typeface="Georgia" panose="02040502050405020303" pitchFamily="18" charset="0"/>
              </a:rPr>
              <a:t> ag </a:t>
            </a:r>
            <a:r>
              <a:rPr lang="en-US" sz="3200" dirty="0" err="1">
                <a:latin typeface="Georgia" panose="02040502050405020303" pitchFamily="18" charset="0"/>
              </a:rPr>
              <a:t>gach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duine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againn</a:t>
            </a:r>
            <a:r>
              <a:rPr lang="en-US" sz="3200" dirty="0">
                <a:latin typeface="Georgia" panose="02040502050405020303" pitchFamily="18" charset="0"/>
              </a:rPr>
              <a:t>.</a:t>
            </a:r>
            <a:endParaRPr lang="en-US" sz="3600" dirty="0">
              <a:latin typeface="Georgia" panose="02040502050405020303" pitchFamily="18" charset="0"/>
            </a:endParaRPr>
          </a:p>
          <a:p>
            <a:endParaRPr lang="en-IE" sz="3600" dirty="0">
              <a:latin typeface="Georgia" panose="02040502050405020303" pitchFamily="18" charset="0"/>
            </a:endParaRPr>
          </a:p>
        </p:txBody>
      </p:sp>
      <p:pic>
        <p:nvPicPr>
          <p:cNvPr id="4" name="Picture 3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3B63A192-5D4A-4AF9-0339-CE719DB051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258" y="5364270"/>
            <a:ext cx="1563300" cy="140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514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C1CCAB-229B-658C-5577-9DAD8F911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A circular design with black and white text&#10;&#10;Description automatically generated">
            <a:extLst>
              <a:ext uri="{FF2B5EF4-FFF2-40B4-BE49-F238E27FC236}">
                <a16:creationId xmlns:a16="http://schemas.microsoft.com/office/drawing/2014/main" id="{0386A897-ECDF-DA7E-AF30-FF0929C156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3" y="58570"/>
            <a:ext cx="6740859" cy="6740859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1873BC4-BBC3-6F89-8852-A10C93B4A885}"/>
              </a:ext>
            </a:extLst>
          </p:cNvPr>
          <p:cNvSpPr txBox="1"/>
          <p:nvPr/>
        </p:nvSpPr>
        <p:spPr>
          <a:xfrm>
            <a:off x="6967959" y="3240573"/>
            <a:ext cx="51435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dirty="0" err="1">
                <a:latin typeface="Georgia" panose="02040502050405020303" pitchFamily="18" charset="0"/>
              </a:rPr>
              <a:t>Tagann</a:t>
            </a:r>
            <a:r>
              <a:rPr lang="en-US" sz="3200" dirty="0">
                <a:latin typeface="Georgia" panose="02040502050405020303" pitchFamily="18" charset="0"/>
              </a:rPr>
              <a:t> an </a:t>
            </a:r>
            <a:r>
              <a:rPr lang="en-US" sz="3200" dirty="0" err="1">
                <a:latin typeface="Georgia" panose="02040502050405020303" pitchFamily="18" charset="0"/>
              </a:rPr>
              <a:t>córas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oideachais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beo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tríd</a:t>
            </a:r>
            <a:r>
              <a:rPr lang="en-US" sz="3200" dirty="0">
                <a:latin typeface="Georgia" panose="02040502050405020303" pitchFamily="18" charset="0"/>
              </a:rPr>
              <a:t> an </a:t>
            </a:r>
            <a:r>
              <a:rPr lang="en-US" sz="3200" dirty="0" err="1">
                <a:latin typeface="Georgia" panose="02040502050405020303" pitchFamily="18" charset="0"/>
              </a:rPr>
              <a:t>caidreamh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idir</a:t>
            </a:r>
            <a:r>
              <a:rPr lang="en-US" sz="3200" dirty="0">
                <a:latin typeface="Georgia" panose="02040502050405020303" pitchFamily="18" charset="0"/>
              </a:rPr>
              <a:t> an </a:t>
            </a:r>
            <a:r>
              <a:rPr lang="en-US" sz="3200" dirty="0" err="1">
                <a:latin typeface="Georgia" panose="02040502050405020303" pitchFamily="18" charset="0"/>
              </a:rPr>
              <a:t>foghlaimeoir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agus</a:t>
            </a:r>
            <a:r>
              <a:rPr lang="en-US" sz="3200" dirty="0">
                <a:latin typeface="Georgia" panose="02040502050405020303" pitchFamily="18" charset="0"/>
              </a:rPr>
              <a:t> an </a:t>
            </a:r>
            <a:r>
              <a:rPr lang="en-US" sz="3200" dirty="0" err="1">
                <a:latin typeface="Georgia" panose="02040502050405020303" pitchFamily="18" charset="0"/>
              </a:rPr>
              <a:t>oide</a:t>
            </a:r>
            <a:r>
              <a:rPr lang="en-US" sz="3200" dirty="0">
                <a:latin typeface="Georgia" panose="02040502050405020303" pitchFamily="18" charset="0"/>
              </a:rPr>
              <a:t> is </a:t>
            </a:r>
            <a:r>
              <a:rPr lang="en-US" sz="3200" dirty="0" err="1">
                <a:latin typeface="Georgia" panose="02040502050405020303" pitchFamily="18" charset="0"/>
              </a:rPr>
              <a:t>iad</a:t>
            </a:r>
            <a:r>
              <a:rPr lang="en-US" sz="3200" dirty="0">
                <a:latin typeface="Georgia" panose="02040502050405020303" pitchFamily="18" charset="0"/>
              </a:rPr>
              <a:t> ag </a:t>
            </a:r>
            <a:r>
              <a:rPr lang="en-US" sz="3200" dirty="0" err="1">
                <a:latin typeface="Georgia" panose="02040502050405020303" pitchFamily="18" charset="0"/>
              </a:rPr>
              <a:t>dul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i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dtaithí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na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réimsí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éagsúla</a:t>
            </a:r>
            <a:r>
              <a:rPr lang="en-US" sz="2400" dirty="0">
                <a:latin typeface="Georgia" panose="02040502050405020303" pitchFamily="18" charset="0"/>
              </a:rPr>
              <a:t>.</a:t>
            </a:r>
          </a:p>
        </p:txBody>
      </p:sp>
      <p:pic>
        <p:nvPicPr>
          <p:cNvPr id="2" name="Picture 1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C07DD982-A381-612E-BAC5-4D43874A6C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258" y="5364270"/>
            <a:ext cx="1563300" cy="140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232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1D923-4205-8B89-E505-E7E7BECAC9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B81B7-C46D-045C-4298-B9FB9306C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5587"/>
            <a:ext cx="7114389" cy="796901"/>
          </a:xfrm>
          <a:solidFill>
            <a:srgbClr val="48768E"/>
          </a:solidFill>
        </p:spPr>
        <p:txBody>
          <a:bodyPr>
            <a:normAutofit fontScale="90000"/>
          </a:bodyPr>
          <a:lstStyle/>
          <a:p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Réimsí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Iomlánaíoch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an t-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Oide</a:t>
            </a:r>
            <a:endParaRPr lang="en-IE" sz="3600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F86AE-151E-8B11-B631-F6704A812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068226"/>
            <a:ext cx="10515600" cy="3160103"/>
          </a:xfrm>
          <a:solidFill>
            <a:srgbClr val="48768E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Folláine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mothúchánach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Taithí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Tuiscint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Litearthacht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Ag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teacht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in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aibíocht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Tearmann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08DC61-107F-E78F-0736-B9BBA0842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4389" y="137160"/>
            <a:ext cx="5077611" cy="697953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DA0288D-6CBE-0E64-552D-E5D903BF1B91}"/>
              </a:ext>
            </a:extLst>
          </p:cNvPr>
          <p:cNvSpPr txBox="1">
            <a:spLocks/>
          </p:cNvSpPr>
          <p:nvPr/>
        </p:nvSpPr>
        <p:spPr>
          <a:xfrm>
            <a:off x="-1" y="1781409"/>
            <a:ext cx="7114389" cy="796901"/>
          </a:xfrm>
          <a:prstGeom prst="rect">
            <a:avLst/>
          </a:prstGeom>
          <a:solidFill>
            <a:srgbClr val="48768E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i="1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Mothúchánach</a:t>
            </a:r>
            <a:endParaRPr lang="en-IE" sz="3200" b="1" i="1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7816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DBFA47-F311-419C-DC4A-B7D0B15C6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AFD17-4679-6CA0-2F69-9A9FC3AC9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5587"/>
            <a:ext cx="7114389" cy="796901"/>
          </a:xfrm>
          <a:solidFill>
            <a:srgbClr val="48768E"/>
          </a:solidFill>
        </p:spPr>
        <p:txBody>
          <a:bodyPr>
            <a:normAutofit fontScale="90000"/>
          </a:bodyPr>
          <a:lstStyle/>
          <a:p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Réimsí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Iomlánaíoch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an t-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Oide</a:t>
            </a:r>
            <a:endParaRPr lang="en-IE" sz="3600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1CBCD-67A9-D72B-0F4B-95909D8A5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098088"/>
            <a:ext cx="10515600" cy="3160103"/>
          </a:xfrm>
          <a:solidFill>
            <a:srgbClr val="48768E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Folláine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corpartha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Tuiscint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corpartha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Léiriú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corpartha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Gluaiseacht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agus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féin-chúram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Láithreacht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stuama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Comharthaíocht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choirp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11ABCE-7D5F-98A6-A3E5-625036058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4389" y="137160"/>
            <a:ext cx="5077611" cy="697953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1EA5D16-9F00-8FBC-2E2A-47611C037532}"/>
              </a:ext>
            </a:extLst>
          </p:cNvPr>
          <p:cNvSpPr txBox="1">
            <a:spLocks/>
          </p:cNvSpPr>
          <p:nvPr/>
        </p:nvSpPr>
        <p:spPr>
          <a:xfrm>
            <a:off x="-1" y="1786837"/>
            <a:ext cx="7114389" cy="796901"/>
          </a:xfrm>
          <a:prstGeom prst="rect">
            <a:avLst/>
          </a:prstGeom>
          <a:solidFill>
            <a:srgbClr val="48768E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i="1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Corpartha</a:t>
            </a:r>
            <a:endParaRPr lang="en-IE" sz="3200" b="1" i="1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4513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892C31-2D6E-29BD-BDCE-B33A3A960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2E0D9-CFDF-B69A-7F5F-85E411566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5587"/>
            <a:ext cx="7114389" cy="796901"/>
          </a:xfrm>
          <a:solidFill>
            <a:srgbClr val="48768E"/>
          </a:solidFill>
        </p:spPr>
        <p:txBody>
          <a:bodyPr>
            <a:normAutofit fontScale="90000"/>
          </a:bodyPr>
          <a:lstStyle/>
          <a:p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Réimsí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Iomlánaíoch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an t-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Oide</a:t>
            </a:r>
            <a:endParaRPr lang="en-IE" sz="3600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8BE8A-443F-8A77-9BC4-8898CD41A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108845"/>
            <a:ext cx="10515600" cy="3078866"/>
          </a:xfrm>
          <a:solidFill>
            <a:srgbClr val="48768E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Bosca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uirlisí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an t-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oide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Athbhreathnú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Féiniúlacht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proifisiúnta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Forbairt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ghairmiúil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Cruthaitheacht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Dírithe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ar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an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scoláire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8EC19F-F2F7-AC5B-B958-605437C90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4389" y="137160"/>
            <a:ext cx="5077611" cy="697953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1E3AA94-4CE3-8A7A-9B53-002AABE6442F}"/>
              </a:ext>
            </a:extLst>
          </p:cNvPr>
          <p:cNvSpPr txBox="1">
            <a:spLocks/>
          </p:cNvSpPr>
          <p:nvPr/>
        </p:nvSpPr>
        <p:spPr>
          <a:xfrm>
            <a:off x="-1" y="1781410"/>
            <a:ext cx="7114389" cy="796901"/>
          </a:xfrm>
          <a:prstGeom prst="rect">
            <a:avLst/>
          </a:prstGeom>
          <a:solidFill>
            <a:srgbClr val="48768E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i="1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Sciliúil</a:t>
            </a:r>
            <a:endParaRPr lang="en-IE" sz="3200" b="1" i="1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8859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F1157-5EA0-9895-FF24-994F1FC69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CDB00-BBD6-D3FE-7D40-2E3B746AE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5587"/>
            <a:ext cx="7114389" cy="796901"/>
          </a:xfrm>
          <a:solidFill>
            <a:srgbClr val="48768E"/>
          </a:solidFill>
        </p:spPr>
        <p:txBody>
          <a:bodyPr>
            <a:normAutofit fontScale="90000"/>
          </a:bodyPr>
          <a:lstStyle/>
          <a:p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Réimsí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Iomlánaíoch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an t-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Oide</a:t>
            </a:r>
            <a:endParaRPr lang="en-IE" sz="3600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7CB2C-C4EC-B3F2-A716-44D2B082F2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068226"/>
            <a:ext cx="10515600" cy="3160103"/>
          </a:xfrm>
          <a:solidFill>
            <a:srgbClr val="48768E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Cur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chuige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a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dheimhniú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Féiniúlacht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proifisiúnta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Ciall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a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bhaint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amach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Méar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eolais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Creatlach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eitice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Fiosracht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1E7339-5886-85AF-EDB2-7F3E66E0DE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4389" y="137160"/>
            <a:ext cx="5077611" cy="697953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20AA58A-C80C-A7C4-F3F4-B70E369A822D}"/>
              </a:ext>
            </a:extLst>
          </p:cNvPr>
          <p:cNvSpPr txBox="1">
            <a:spLocks/>
          </p:cNvSpPr>
          <p:nvPr/>
        </p:nvSpPr>
        <p:spPr>
          <a:xfrm>
            <a:off x="-1" y="1771906"/>
            <a:ext cx="7114389" cy="796901"/>
          </a:xfrm>
          <a:prstGeom prst="rect">
            <a:avLst/>
          </a:prstGeom>
          <a:solidFill>
            <a:srgbClr val="48768E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i="1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Fealsúnachta</a:t>
            </a:r>
            <a:endParaRPr lang="en-IE" sz="3200" b="1" i="1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2024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63CB8-3616-B6CF-E882-058496273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651B1-D963-2432-23E0-2B21B5CF5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5587"/>
            <a:ext cx="7114389" cy="796901"/>
          </a:xfrm>
          <a:solidFill>
            <a:srgbClr val="48768E"/>
          </a:solidFill>
        </p:spPr>
        <p:txBody>
          <a:bodyPr>
            <a:normAutofit fontScale="90000"/>
          </a:bodyPr>
          <a:lstStyle/>
          <a:p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Réimsí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Iomlánaíoch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an t-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Oide</a:t>
            </a:r>
            <a:endParaRPr lang="en-IE" sz="3600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019EEB-F235-31A5-8EED-F3F89F9D3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3068226"/>
            <a:ext cx="10515600" cy="3160103"/>
          </a:xfrm>
          <a:solidFill>
            <a:srgbClr val="48768E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Duine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ar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leith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Féiniúlacht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proifisiúnta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Caidreamh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fiúntach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Cúram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agus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comhbhá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Forbairt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rathúil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Dea-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chaidreamh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DCE352-00C6-16EF-89A4-82B947AA3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4389" y="137160"/>
            <a:ext cx="5077611" cy="697953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BF679AF2-95A5-AD69-4BC6-E976F9BBEE99}"/>
              </a:ext>
            </a:extLst>
          </p:cNvPr>
          <p:cNvSpPr txBox="1">
            <a:spLocks/>
          </p:cNvSpPr>
          <p:nvPr/>
        </p:nvSpPr>
        <p:spPr>
          <a:xfrm>
            <a:off x="-1" y="1771906"/>
            <a:ext cx="7114389" cy="796901"/>
          </a:xfrm>
          <a:prstGeom prst="rect">
            <a:avLst/>
          </a:prstGeom>
          <a:solidFill>
            <a:srgbClr val="48768E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i="1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Dea-</a:t>
            </a:r>
            <a:r>
              <a:rPr lang="en-US" sz="3200" b="1" i="1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chaidreamh</a:t>
            </a:r>
            <a:r>
              <a:rPr lang="en-US" sz="3200" b="1" i="1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endParaRPr lang="en-IE" sz="3200" b="1" i="1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687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0A396BF3-884E-DF56-5AC3-0F5DB10F9F7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1" b="378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F083C7-EC96-455C-4141-3BAD21422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dirty="0" err="1">
                <a:solidFill>
                  <a:srgbClr val="FFFFFF"/>
                </a:solidFill>
                <a:latin typeface="Playwrite US Modern" pitchFamily="2" charset="0"/>
              </a:rPr>
              <a:t>Educaring</a:t>
            </a:r>
            <a:endParaRPr lang="en-US" dirty="0">
              <a:solidFill>
                <a:srgbClr val="FFFFFF"/>
              </a:solidFill>
              <a:latin typeface="Playwrite US Modern" pitchFamily="2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E42406F-BF69-EBC0-554F-4491EE13A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23814" y="4159405"/>
            <a:ext cx="4290349" cy="597790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Go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croílár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na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cúise</a:t>
            </a:r>
            <a:endParaRPr lang="en-US" sz="3200" dirty="0">
              <a:solidFill>
                <a:srgbClr val="FFFFFF"/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978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C5F87-0C58-58B6-2FE7-F19183AFA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CE192-C1E5-0296-F953-4AB4850D2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75587"/>
            <a:ext cx="7114389" cy="796901"/>
          </a:xfrm>
          <a:solidFill>
            <a:srgbClr val="48768E"/>
          </a:solidFill>
        </p:spPr>
        <p:txBody>
          <a:bodyPr>
            <a:normAutofit fontScale="90000"/>
          </a:bodyPr>
          <a:lstStyle/>
          <a:p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Réimsí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Iomlánaíoch</a:t>
            </a:r>
            <a:r>
              <a:rPr lang="en-US" sz="3600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an t-</a:t>
            </a:r>
            <a:r>
              <a:rPr lang="en-US" sz="3600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Oide</a:t>
            </a:r>
            <a:endParaRPr lang="en-IE" sz="3600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9FE8C9-1286-2047-2747-8FB75C4AD1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068226"/>
            <a:ext cx="10515600" cy="3160103"/>
          </a:xfrm>
          <a:solidFill>
            <a:srgbClr val="48768E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Compás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Bunchloch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Brí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do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shiúil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agus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fís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Ag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cuidiú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leis an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saol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Bunluachanna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Tuiscint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ar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do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nádúr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féin</a:t>
            </a:r>
            <a:endParaRPr lang="en-US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289173-E0F1-74E1-6269-43C14986E7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4389" y="137160"/>
            <a:ext cx="5077611" cy="697953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7F35A01-0273-2724-9749-F9D7B78A3761}"/>
              </a:ext>
            </a:extLst>
          </p:cNvPr>
          <p:cNvSpPr txBox="1">
            <a:spLocks/>
          </p:cNvSpPr>
          <p:nvPr/>
        </p:nvSpPr>
        <p:spPr>
          <a:xfrm>
            <a:off x="-1" y="1771906"/>
            <a:ext cx="7114389" cy="796901"/>
          </a:xfrm>
          <a:prstGeom prst="rect">
            <a:avLst/>
          </a:prstGeom>
          <a:solidFill>
            <a:srgbClr val="48768E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i="1" dirty="0" err="1">
                <a:solidFill>
                  <a:schemeClr val="bg1">
                    <a:lumMod val="95000"/>
                  </a:schemeClr>
                </a:solidFill>
                <a:latin typeface="Playwrite US Modern" pitchFamily="2" charset="0"/>
              </a:rPr>
              <a:t>Spioradálta</a:t>
            </a:r>
            <a:endParaRPr lang="en-IE" sz="3200" b="1" i="1" dirty="0">
              <a:solidFill>
                <a:schemeClr val="bg1">
                  <a:lumMod val="95000"/>
                </a:schemeClr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884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8A6D18-AAE2-F59F-CD66-75190A09A4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34964A4C-3FDB-6994-3F39-02DCE3B0C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4893" y="-16413"/>
            <a:ext cx="7640012" cy="68744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73EA5F-F6D7-7EC1-234E-77DBBFC31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2110" y="3229338"/>
            <a:ext cx="5440102" cy="1490502"/>
          </a:xfrm>
        </p:spPr>
        <p:txBody>
          <a:bodyPr>
            <a:noAutofit/>
          </a:bodyPr>
          <a:lstStyle/>
          <a:p>
            <a:r>
              <a:rPr lang="en-US" sz="6000" dirty="0" err="1">
                <a:latin typeface="Playwrite US Modern" pitchFamily="2" charset="0"/>
              </a:rPr>
              <a:t>Mála</a:t>
            </a:r>
            <a:r>
              <a:rPr lang="en-US" sz="6000" dirty="0">
                <a:latin typeface="Playwrite US Modern" pitchFamily="2" charset="0"/>
              </a:rPr>
              <a:t> Droma an t-</a:t>
            </a:r>
            <a:r>
              <a:rPr lang="en-US" sz="6000" dirty="0" err="1">
                <a:latin typeface="Playwrite US Modern" pitchFamily="2" charset="0"/>
              </a:rPr>
              <a:t>Oide</a:t>
            </a:r>
            <a:endParaRPr lang="en-IE" sz="6000" dirty="0">
              <a:latin typeface="Playwrite US Modern" pitchFamily="2" charset="0"/>
            </a:endParaRPr>
          </a:p>
        </p:txBody>
      </p:sp>
      <p:pic>
        <p:nvPicPr>
          <p:cNvPr id="8" name="Picture 7" descr="A black and white drawing of a backpack&#10;&#10;AI-generated content may be incorrect.">
            <a:extLst>
              <a:ext uri="{FF2B5EF4-FFF2-40B4-BE49-F238E27FC236}">
                <a16:creationId xmlns:a16="http://schemas.microsoft.com/office/drawing/2014/main" id="{E15761E2-28AB-97AB-05C8-D09181D3B3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3394" y="0"/>
            <a:ext cx="48486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8896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4B9771-D817-56C4-1380-59F923AF8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1306CF1-9293-0F32-C39B-9762D0F4F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7" name="Picture 6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815F4E3E-F765-C4C7-9594-695B5990B68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1" b="378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C83A4D-0750-1F2E-259C-730EA86A8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Playwrite US Modern" pitchFamily="2" charset="0"/>
              </a:rPr>
              <a:t>The ‘I’ - Mise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B3C483-0908-FC7B-6F38-0B497A3C11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26916" y="4425622"/>
            <a:ext cx="9738167" cy="109839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Tuiscint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a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fháil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ar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ár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mbunluachanna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chun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ár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modhanna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múinte</a:t>
            </a:r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 a </a:t>
            </a:r>
            <a:r>
              <a:rPr lang="en-US" sz="3200" dirty="0" err="1">
                <a:solidFill>
                  <a:srgbClr val="FFFFFF"/>
                </a:solidFill>
                <a:latin typeface="Playwrite US Modern" pitchFamily="2" charset="0"/>
              </a:rPr>
              <a:t>thusicint</a:t>
            </a:r>
            <a:endParaRPr lang="en-US" dirty="0">
              <a:solidFill>
                <a:srgbClr val="FFFFFF"/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1427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Ink fingerprint on paper">
            <a:extLst>
              <a:ext uri="{FF2B5EF4-FFF2-40B4-BE49-F238E27FC236}">
                <a16:creationId xmlns:a16="http://schemas.microsoft.com/office/drawing/2014/main" id="{DFD2E3D5-2BDA-B8C6-94F7-2217FCFB95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" r="36912" b="-1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1287C0D-18B7-8EEE-04B2-E62FA5B14E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7975" y="1484703"/>
            <a:ext cx="6412375" cy="388859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 err="1">
                <a:latin typeface="Georgia" panose="02040502050405020303" pitchFamily="18" charset="0"/>
              </a:rPr>
              <a:t>Tugann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na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bunluachanna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atá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tábhachtach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dúinn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treoir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dearfach</a:t>
            </a:r>
            <a:r>
              <a:rPr lang="en-US" sz="3200" dirty="0">
                <a:latin typeface="Georgia" panose="02040502050405020303" pitchFamily="18" charset="0"/>
              </a:rPr>
              <a:t> don </a:t>
            </a:r>
            <a:r>
              <a:rPr lang="en-US" sz="3200" dirty="0" err="1">
                <a:latin typeface="Georgia" panose="02040502050405020303" pitchFamily="18" charset="0"/>
              </a:rPr>
              <a:t>bhealach</a:t>
            </a:r>
            <a:r>
              <a:rPr lang="en-US" sz="3200" dirty="0">
                <a:latin typeface="Georgia" panose="02040502050405020303" pitchFamily="18" charset="0"/>
              </a:rPr>
              <a:t> is </a:t>
            </a:r>
            <a:r>
              <a:rPr lang="en-US" sz="3200" dirty="0" err="1">
                <a:latin typeface="Georgia" panose="02040502050405020303" pitchFamily="18" charset="0"/>
              </a:rPr>
              <a:t>fearr</a:t>
            </a:r>
            <a:r>
              <a:rPr lang="en-US" sz="3200" dirty="0">
                <a:latin typeface="Georgia" panose="02040502050405020303" pitchFamily="18" charset="0"/>
              </a:rPr>
              <a:t> linn </a:t>
            </a:r>
            <a:r>
              <a:rPr lang="en-US" sz="3200" dirty="0" err="1">
                <a:latin typeface="Georgia" panose="02040502050405020303" pitchFamily="18" charset="0"/>
              </a:rPr>
              <a:t>muid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féin</a:t>
            </a:r>
            <a:r>
              <a:rPr lang="en-US" sz="3200" dirty="0">
                <a:latin typeface="Georgia" panose="02040502050405020303" pitchFamily="18" charset="0"/>
              </a:rPr>
              <a:t> a </a:t>
            </a:r>
            <a:r>
              <a:rPr lang="en-US" sz="3200" dirty="0" err="1">
                <a:latin typeface="Georgia" panose="02040502050405020303" pitchFamily="18" charset="0"/>
              </a:rPr>
              <a:t>léiriú</a:t>
            </a:r>
            <a:r>
              <a:rPr lang="en-US" sz="3200" dirty="0">
                <a:latin typeface="Georgia" panose="02040502050405020303" pitchFamily="18" charset="0"/>
              </a:rPr>
              <a:t> le linn </a:t>
            </a:r>
            <a:r>
              <a:rPr lang="en-US" sz="3200" dirty="0" err="1">
                <a:latin typeface="Georgia" panose="02040502050405020303" pitchFamily="18" charset="0"/>
              </a:rPr>
              <a:t>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saol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laethúil</a:t>
            </a:r>
            <a:endParaRPr lang="en-US" sz="3200" dirty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en-US" sz="3200" dirty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r>
              <a:rPr lang="en-US" sz="3200" dirty="0" err="1">
                <a:latin typeface="Georgia" panose="02040502050405020303" pitchFamily="18" charset="0"/>
              </a:rPr>
              <a:t>Bíonn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bunluachanna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léith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againn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cósúil</a:t>
            </a:r>
            <a:r>
              <a:rPr lang="en-US" sz="3200" dirty="0">
                <a:latin typeface="Georgia" panose="02040502050405020303" pitchFamily="18" charset="0"/>
              </a:rPr>
              <a:t> is </a:t>
            </a:r>
            <a:r>
              <a:rPr lang="en-US" sz="3200" dirty="0" err="1">
                <a:latin typeface="Georgia" panose="02040502050405020303" pitchFamily="18" charset="0"/>
              </a:rPr>
              <a:t>atá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méarlorg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léith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againn</a:t>
            </a:r>
            <a:r>
              <a:rPr lang="en-US" sz="3200" dirty="0">
                <a:latin typeface="Georgia" panose="02040502050405020303" pitchFamily="18" charset="0"/>
              </a:rPr>
              <a:t> go </a:t>
            </a:r>
            <a:r>
              <a:rPr lang="en-US" sz="3200" dirty="0" err="1">
                <a:latin typeface="Georgia" panose="02040502050405020303" pitchFamily="18" charset="0"/>
              </a:rPr>
              <a:t>léir</a:t>
            </a:r>
            <a:endParaRPr lang="en-US" sz="3200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en-IE" sz="2000" dirty="0"/>
          </a:p>
          <a:p>
            <a:pPr marL="0" indent="0">
              <a:buNone/>
            </a:pPr>
            <a:endParaRPr lang="en-IE" sz="2000" dirty="0"/>
          </a:p>
        </p:txBody>
      </p:sp>
      <p:pic>
        <p:nvPicPr>
          <p:cNvPr id="5" name="Picture 4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06FB4430-BD44-8115-7930-71A5E88E51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258" y="5364270"/>
            <a:ext cx="1563300" cy="140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771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7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aper doll with flowers on it&#10;&#10;Description automatically generated">
            <a:extLst>
              <a:ext uri="{FF2B5EF4-FFF2-40B4-BE49-F238E27FC236}">
                <a16:creationId xmlns:a16="http://schemas.microsoft.com/office/drawing/2014/main" id="{B3C78366-EDF7-4741-3553-3E0683B3A5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63671" cy="6858000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AB13741-B4F5-BD97-728E-E8BB468AA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7504" y="544010"/>
            <a:ext cx="6551271" cy="576997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Tugann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Educaring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ó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chroí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cuireadh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dúinn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macnamh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a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dheánamh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ar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ár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mbunluachanna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agus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a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chinntiú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go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bhfuil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siad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mar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aon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leis an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mbealach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ina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dtuigimid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ár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bhféiniúlacht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. </a:t>
            </a:r>
          </a:p>
          <a:p>
            <a:pPr marL="0" indent="0" algn="just">
              <a:buNone/>
            </a:pPr>
            <a:endParaRPr lang="en-US" sz="3200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Ba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chóir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go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mbeadh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ár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mbunluachanna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sáite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i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bprionsabal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a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chuireann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cúram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,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tuiscint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agus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comhbhá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san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áireamh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is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muid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ag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obair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lenár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Georgia" panose="02040502050405020303" pitchFamily="18" charset="0"/>
              </a:rPr>
              <a:t>scoláirí</a:t>
            </a:r>
            <a:r>
              <a:rPr lang="en-US" sz="3200" dirty="0">
                <a:solidFill>
                  <a:schemeClr val="bg1"/>
                </a:solidFill>
                <a:latin typeface="Georgia" panose="02040502050405020303" pitchFamily="18" charset="0"/>
              </a:rPr>
              <a:t>.</a:t>
            </a:r>
            <a:endParaRPr lang="en-IE" sz="2000" dirty="0"/>
          </a:p>
        </p:txBody>
      </p:sp>
      <p:pic>
        <p:nvPicPr>
          <p:cNvPr id="12" name="Picture 11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01487BC2-7166-3711-38F4-B4D9354285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258" y="5364270"/>
            <a:ext cx="1563300" cy="140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520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ompass">
            <a:extLst>
              <a:ext uri="{FF2B5EF4-FFF2-40B4-BE49-F238E27FC236}">
                <a16:creationId xmlns:a16="http://schemas.microsoft.com/office/drawing/2014/main" id="{33562430-AA02-8FC9-2490-CEDBC940DE7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5882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70704-61B7-597A-9AE0-6B8C5E23F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011" y="2437637"/>
            <a:ext cx="9814927" cy="198272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 err="1">
                <a:latin typeface="Georgia" panose="02040502050405020303" pitchFamily="18" charset="0"/>
              </a:rPr>
              <a:t>Tugann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gcompás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spreagadh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dúinn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díriú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isteach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na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bunluachanna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s’againne</a:t>
            </a:r>
            <a:r>
              <a:rPr lang="en-US" sz="3200" dirty="0">
                <a:latin typeface="Georgia" panose="02040502050405020303" pitchFamily="18" charset="0"/>
              </a:rPr>
              <a:t> is </a:t>
            </a:r>
            <a:r>
              <a:rPr lang="en-US" sz="3200" dirty="0" err="1">
                <a:latin typeface="Georgia" panose="02040502050405020303" pitchFamily="18" charset="0"/>
              </a:rPr>
              <a:t>muid</a:t>
            </a:r>
            <a:r>
              <a:rPr lang="en-US" sz="3200" dirty="0">
                <a:latin typeface="Georgia" panose="02040502050405020303" pitchFamily="18" charset="0"/>
              </a:rPr>
              <a:t> ag </a:t>
            </a:r>
            <a:r>
              <a:rPr lang="en-US" sz="3200" dirty="0" err="1">
                <a:latin typeface="Georgia" panose="02040502050405020303" pitchFamily="18" charset="0"/>
              </a:rPr>
              <a:t>leanúint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aghaidh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lenár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scéal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beatha</a:t>
            </a:r>
            <a:r>
              <a:rPr lang="en-US" sz="3200" dirty="0">
                <a:latin typeface="Georgia" panose="02040502050405020303" pitchFamily="18" charset="0"/>
              </a:rPr>
              <a:t> go </a:t>
            </a:r>
            <a:r>
              <a:rPr lang="en-US" sz="3200" dirty="0" err="1">
                <a:latin typeface="Georgia" panose="02040502050405020303" pitchFamily="18" charset="0"/>
              </a:rPr>
              <a:t>pearsanta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agus</a:t>
            </a:r>
            <a:r>
              <a:rPr lang="en-US" sz="3200" dirty="0">
                <a:latin typeface="Georgia" panose="02040502050405020303" pitchFamily="18" charset="0"/>
              </a:rPr>
              <a:t> go </a:t>
            </a:r>
            <a:r>
              <a:rPr lang="en-US" sz="3200" dirty="0" err="1">
                <a:latin typeface="Georgia" panose="02040502050405020303" pitchFamily="18" charset="0"/>
              </a:rPr>
              <a:t>proifisiúnta</a:t>
            </a:r>
            <a:r>
              <a:rPr lang="en-US" sz="3200" dirty="0">
                <a:latin typeface="Georgia" panose="02040502050405020303" pitchFamily="18" charset="0"/>
              </a:rPr>
              <a:t>.</a:t>
            </a:r>
            <a:endParaRPr lang="en-US" sz="3600" dirty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endParaRPr lang="en-US" sz="3600" dirty="0">
              <a:latin typeface="Georgia" panose="02040502050405020303" pitchFamily="18" charset="0"/>
            </a:endParaRPr>
          </a:p>
        </p:txBody>
      </p:sp>
      <p:pic>
        <p:nvPicPr>
          <p:cNvPr id="6" name="Picture 5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A97982E3-5B46-3CDA-73BF-122A35D993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258" y="5364270"/>
            <a:ext cx="1563300" cy="140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923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B6D5E0-7267-4858-8CEE-B4349CBB0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B4D0793-0FB6-FBB2-9DC8-80F54111B7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7" name="Picture 6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0655BE32-F41D-7B1C-59DA-0B869B7C6C8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1" b="378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A5DB0E-04EA-A46C-02FE-678ADE179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9549" y="915935"/>
            <a:ext cx="1277073" cy="4509017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4800" dirty="0">
                <a:solidFill>
                  <a:srgbClr val="FFFFFF"/>
                </a:solidFill>
                <a:latin typeface="Playwrite US Modern" pitchFamily="2" charset="0"/>
              </a:rPr>
              <a:t>V</a:t>
            </a:r>
            <a:br>
              <a:rPr lang="en-US" sz="4800" dirty="0">
                <a:solidFill>
                  <a:srgbClr val="FFFFFF"/>
                </a:solidFill>
                <a:latin typeface="Playwrite US Modern" pitchFamily="2" charset="0"/>
              </a:rPr>
            </a:br>
            <a:r>
              <a:rPr lang="en-US" sz="4800" dirty="0">
                <a:solidFill>
                  <a:srgbClr val="FFFFFF"/>
                </a:solidFill>
                <a:latin typeface="Playwrite US Modern" pitchFamily="2" charset="0"/>
              </a:rPr>
              <a:t>A</a:t>
            </a:r>
            <a:br>
              <a:rPr lang="en-US" sz="4800" dirty="0">
                <a:solidFill>
                  <a:srgbClr val="FFFFFF"/>
                </a:solidFill>
                <a:latin typeface="Playwrite US Modern" pitchFamily="2" charset="0"/>
              </a:rPr>
            </a:br>
            <a:r>
              <a:rPr lang="en-US" sz="4800" dirty="0">
                <a:solidFill>
                  <a:srgbClr val="FFFFFF"/>
                </a:solidFill>
                <a:latin typeface="Playwrite US Modern" pitchFamily="2" charset="0"/>
              </a:rPr>
              <a:t>L</a:t>
            </a:r>
            <a:br>
              <a:rPr lang="en-US" sz="4800" dirty="0">
                <a:solidFill>
                  <a:srgbClr val="FFFFFF"/>
                </a:solidFill>
                <a:latin typeface="Playwrite US Modern" pitchFamily="2" charset="0"/>
              </a:rPr>
            </a:br>
            <a:r>
              <a:rPr lang="en-US" sz="4800" dirty="0">
                <a:solidFill>
                  <a:srgbClr val="FFFFFF"/>
                </a:solidFill>
                <a:latin typeface="Playwrite US Modern" pitchFamily="2" charset="0"/>
              </a:rPr>
              <a:t>U</a:t>
            </a:r>
            <a:br>
              <a:rPr lang="en-US" sz="4800" dirty="0">
                <a:solidFill>
                  <a:srgbClr val="FFFFFF"/>
                </a:solidFill>
                <a:latin typeface="Playwrite US Modern" pitchFamily="2" charset="0"/>
              </a:rPr>
            </a:br>
            <a:r>
              <a:rPr lang="en-US" sz="4800" dirty="0">
                <a:solidFill>
                  <a:srgbClr val="FFFFFF"/>
                </a:solidFill>
                <a:latin typeface="Playwrite US Modern" pitchFamily="2" charset="0"/>
              </a:rPr>
              <a:t>E</a:t>
            </a:r>
            <a:br>
              <a:rPr lang="en-US" sz="4800" dirty="0">
                <a:solidFill>
                  <a:srgbClr val="FFFFFF"/>
                </a:solidFill>
                <a:latin typeface="Playwrite US Modern" pitchFamily="2" charset="0"/>
              </a:rPr>
            </a:br>
            <a:r>
              <a:rPr lang="en-US" sz="4800" dirty="0">
                <a:solidFill>
                  <a:srgbClr val="FFFFFF"/>
                </a:solidFill>
                <a:latin typeface="Playwrite US Modern" pitchFamily="2" charset="0"/>
              </a:rPr>
              <a:t>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3AE065-2411-9B83-3356-710B957909D0}"/>
              </a:ext>
            </a:extLst>
          </p:cNvPr>
          <p:cNvSpPr txBox="1">
            <a:spLocks/>
          </p:cNvSpPr>
          <p:nvPr/>
        </p:nvSpPr>
        <p:spPr>
          <a:xfrm>
            <a:off x="2487580" y="1170583"/>
            <a:ext cx="9543351" cy="420807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alues</a:t>
            </a:r>
            <a: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  <a:t> based  	</a:t>
            </a: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bunaithe</a:t>
            </a:r>
            <a: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i</a:t>
            </a:r>
            <a: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luachanna</a:t>
            </a:r>
            <a:b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</a:b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ctionable</a:t>
            </a:r>
            <a: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  <a:t>      	</a:t>
            </a: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úsáideach</a:t>
            </a:r>
            <a:b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</a:b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iving</a:t>
            </a:r>
            <a: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  <a:t> 			</a:t>
            </a: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beo</a:t>
            </a:r>
            <a:b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</a:b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nique</a:t>
            </a:r>
            <a: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  <a:t> 			</a:t>
            </a: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leithleach</a:t>
            </a:r>
            <a:b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</a:br>
            <a: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  <a:t>volving 		ag </a:t>
            </a: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forbairt</a:t>
            </a:r>
            <a:b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</a:b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oulful</a:t>
            </a:r>
            <a:r>
              <a:rPr lang="en-US" sz="4000" dirty="0">
                <a:solidFill>
                  <a:srgbClr val="FFFFFF"/>
                </a:solidFill>
                <a:latin typeface="Playwrite US Modern" pitchFamily="2" charset="0"/>
              </a:rPr>
              <a:t> 			</a:t>
            </a:r>
            <a:r>
              <a:rPr lang="en-US" sz="4000" dirty="0" err="1">
                <a:solidFill>
                  <a:srgbClr val="FFFFFF"/>
                </a:solidFill>
                <a:latin typeface="Playwrite US Modern" pitchFamily="2" charset="0"/>
              </a:rPr>
              <a:t>machnamhach</a:t>
            </a:r>
            <a:endParaRPr lang="en-US" sz="4000" dirty="0">
              <a:solidFill>
                <a:srgbClr val="FFFFFF"/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48364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316EB-39C5-F4B5-1D53-2C6118959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8606" y="1475989"/>
            <a:ext cx="7315201" cy="459160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500" dirty="0" err="1">
                <a:latin typeface="Georgia" panose="02040502050405020303" pitchFamily="18" charset="0"/>
              </a:rPr>
              <a:t>Cén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bunluachanna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atá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tábhachtach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duitse</a:t>
            </a:r>
            <a:r>
              <a:rPr lang="en-US" sz="3500" dirty="0">
                <a:latin typeface="Georgia" panose="02040502050405020303" pitchFamily="18" charset="0"/>
              </a:rPr>
              <a:t> go </a:t>
            </a:r>
            <a:r>
              <a:rPr lang="en-US" sz="3500" dirty="0" err="1">
                <a:latin typeface="Georgia" panose="02040502050405020303" pitchFamily="18" charset="0"/>
              </a:rPr>
              <a:t>pearsanta</a:t>
            </a:r>
            <a:r>
              <a:rPr lang="en-US" sz="3500" dirty="0">
                <a:latin typeface="Georgia" panose="02040502050405020303" pitchFamily="18" charset="0"/>
              </a:rPr>
              <a:t>?</a:t>
            </a:r>
          </a:p>
          <a:p>
            <a:pPr marL="0" indent="0">
              <a:buNone/>
            </a:pPr>
            <a:endParaRPr lang="en-US" sz="3500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sz="3500" dirty="0" err="1">
                <a:latin typeface="Georgia" panose="02040502050405020303" pitchFamily="18" charset="0"/>
              </a:rPr>
              <a:t>Cén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bunluachanna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atá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tábhachtach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duitse</a:t>
            </a:r>
            <a:r>
              <a:rPr lang="en-US" sz="3500" dirty="0">
                <a:latin typeface="Georgia" panose="02040502050405020303" pitchFamily="18" charset="0"/>
              </a:rPr>
              <a:t> go </a:t>
            </a:r>
            <a:r>
              <a:rPr lang="en-US" sz="3500" dirty="0" err="1">
                <a:latin typeface="Georgia" panose="02040502050405020303" pitchFamily="18" charset="0"/>
              </a:rPr>
              <a:t>proifisiúnta</a:t>
            </a:r>
            <a:r>
              <a:rPr lang="en-US" sz="3500" dirty="0">
                <a:latin typeface="Georgia" panose="02040502050405020303" pitchFamily="18" charset="0"/>
              </a:rPr>
              <a:t>?</a:t>
            </a:r>
          </a:p>
          <a:p>
            <a:pPr marL="0" indent="0">
              <a:buNone/>
            </a:pPr>
            <a:endParaRPr lang="en-US" sz="3500" dirty="0">
              <a:latin typeface="Georgia" panose="02040502050405020303" pitchFamily="18" charset="0"/>
            </a:endParaRPr>
          </a:p>
          <a:p>
            <a:pPr marL="0" indent="0">
              <a:buNone/>
            </a:pPr>
            <a:r>
              <a:rPr lang="en-US" sz="3500" dirty="0" err="1">
                <a:latin typeface="Georgia" panose="02040502050405020303" pitchFamily="18" charset="0"/>
              </a:rPr>
              <a:t>Cén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chaoi</a:t>
            </a:r>
            <a:r>
              <a:rPr lang="en-US" sz="3500" dirty="0">
                <a:latin typeface="Georgia" panose="02040502050405020303" pitchFamily="18" charset="0"/>
              </a:rPr>
              <a:t> a </a:t>
            </a:r>
            <a:r>
              <a:rPr lang="en-US" sz="3500" dirty="0" err="1">
                <a:latin typeface="Georgia" panose="02040502050405020303" pitchFamily="18" charset="0"/>
              </a:rPr>
              <a:t>thagann</a:t>
            </a:r>
            <a:r>
              <a:rPr lang="en-US" sz="3500" dirty="0">
                <a:latin typeface="Georgia" panose="02040502050405020303" pitchFamily="18" charset="0"/>
              </a:rPr>
              <a:t> do </a:t>
            </a:r>
            <a:r>
              <a:rPr lang="en-US" sz="3500" dirty="0" err="1">
                <a:latin typeface="Georgia" panose="02040502050405020303" pitchFamily="18" charset="0"/>
              </a:rPr>
              <a:t>bhunluachanna</a:t>
            </a:r>
            <a:r>
              <a:rPr lang="en-US" sz="3500" dirty="0">
                <a:latin typeface="Georgia" panose="02040502050405020303" pitchFamily="18" charset="0"/>
              </a:rPr>
              <a:t> le </a:t>
            </a:r>
            <a:r>
              <a:rPr lang="en-US" sz="3500" dirty="0" err="1">
                <a:latin typeface="Georgia" panose="02040502050405020303" pitchFamily="18" charset="0"/>
              </a:rPr>
              <a:t>chéile</a:t>
            </a:r>
            <a:r>
              <a:rPr lang="en-US" sz="3500" dirty="0">
                <a:latin typeface="Georgia" panose="02040502050405020303" pitchFamily="18" charset="0"/>
              </a:rPr>
              <a:t>? </a:t>
            </a:r>
          </a:p>
          <a:p>
            <a:pPr marL="0" indent="0">
              <a:buNone/>
            </a:pPr>
            <a:r>
              <a:rPr lang="en-US" sz="3500" dirty="0" err="1">
                <a:latin typeface="Georgia" panose="02040502050405020303" pitchFamily="18" charset="0"/>
              </a:rPr>
              <a:t>Cén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chaoi</a:t>
            </a:r>
            <a:r>
              <a:rPr lang="en-US" sz="3500" dirty="0">
                <a:latin typeface="Georgia" panose="02040502050405020303" pitchFamily="18" charset="0"/>
              </a:rPr>
              <a:t> a </a:t>
            </a:r>
            <a:r>
              <a:rPr lang="en-US" sz="3500" dirty="0" err="1">
                <a:latin typeface="Georgia" panose="02040502050405020303" pitchFamily="18" charset="0"/>
              </a:rPr>
              <a:t>bhfuil</a:t>
            </a:r>
            <a:r>
              <a:rPr lang="en-US" sz="3500" dirty="0">
                <a:latin typeface="Georgia" panose="02040502050405020303" pitchFamily="18" charset="0"/>
              </a:rPr>
              <a:t> do </a:t>
            </a:r>
            <a:r>
              <a:rPr lang="en-US" sz="3500" dirty="0" err="1">
                <a:latin typeface="Georgia" panose="02040502050405020303" pitchFamily="18" charset="0"/>
              </a:rPr>
              <a:t>bhunluachanna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scartha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óna</a:t>
            </a:r>
            <a:r>
              <a:rPr lang="en-US" sz="3500" dirty="0">
                <a:latin typeface="Georgia" panose="02040502050405020303" pitchFamily="18" charset="0"/>
              </a:rPr>
              <a:t> </a:t>
            </a:r>
            <a:r>
              <a:rPr lang="en-US" sz="3500" dirty="0" err="1">
                <a:latin typeface="Georgia" panose="02040502050405020303" pitchFamily="18" charset="0"/>
              </a:rPr>
              <a:t>chéile</a:t>
            </a:r>
            <a:r>
              <a:rPr lang="en-US" sz="3500" dirty="0">
                <a:latin typeface="Georgia" panose="02040502050405020303" pitchFamily="18" charset="0"/>
              </a:rPr>
              <a:t>?</a:t>
            </a:r>
          </a:p>
          <a:p>
            <a:pPr marL="0" indent="0">
              <a:buNone/>
            </a:pPr>
            <a:endParaRPr lang="en-IE" sz="2400" dirty="0">
              <a:latin typeface="Georgia" panose="02040502050405020303" pitchFamily="18" charset="0"/>
            </a:endParaRPr>
          </a:p>
        </p:txBody>
      </p:sp>
      <p:pic>
        <p:nvPicPr>
          <p:cNvPr id="4" name="Picture 3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66F4C33F-D3F0-BEBA-A9B9-EBB347746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8258" y="5364270"/>
            <a:ext cx="1563300" cy="1406643"/>
          </a:xfrm>
          <a:prstGeom prst="rect">
            <a:avLst/>
          </a:prstGeom>
        </p:spPr>
      </p:pic>
      <p:pic>
        <p:nvPicPr>
          <p:cNvPr id="5" name="Picture 4" descr="A screenshot of a poster&#10;&#10;Description automatically generated with medium confidence">
            <a:extLst>
              <a:ext uri="{FF2B5EF4-FFF2-40B4-BE49-F238E27FC236}">
                <a16:creationId xmlns:a16="http://schemas.microsoft.com/office/drawing/2014/main" id="{71DE91E6-3CE6-4E7D-189A-7AD56C7825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486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3766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785D01E-7B25-099F-A49B-9817AC726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F46203F3-746F-30A5-D697-F94024F9B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7" name="Picture 6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075391F7-3A2F-4D6E-DD0E-5E2BAB88367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1" b="378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ED6E64-A230-274D-B561-8C45172D0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dirty="0" err="1">
                <a:solidFill>
                  <a:srgbClr val="FFFFFF"/>
                </a:solidFill>
                <a:latin typeface="Playwrite US Modern" pitchFamily="2" charset="0"/>
              </a:rPr>
              <a:t>Cén</a:t>
            </a:r>
            <a:r>
              <a:rPr lang="en-US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Playwrite US Modern" pitchFamily="2" charset="0"/>
              </a:rPr>
              <a:t>fáth</a:t>
            </a:r>
            <a:r>
              <a:rPr lang="en-US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Playwrite US Modern" pitchFamily="2" charset="0"/>
              </a:rPr>
              <a:t>educare</a:t>
            </a:r>
            <a:r>
              <a:rPr lang="en-US" dirty="0">
                <a:solidFill>
                  <a:srgbClr val="FFFFFF"/>
                </a:solidFill>
                <a:latin typeface="Playwrite US Modern" pitchFamily="2" charset="0"/>
              </a:rPr>
              <a:t>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2B8480-41F2-8AD4-FC11-635FB2AC3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6202" y="4342044"/>
            <a:ext cx="8719595" cy="1098395"/>
          </a:xfr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IE" sz="3200" b="0" i="0" u="none" strike="noStrike" dirty="0">
                <a:solidFill>
                  <a:srgbClr val="FFFFFF"/>
                </a:solidFill>
                <a:effectLst/>
                <a:latin typeface="Playwrite US Modern" pitchFamily="2" charset="0"/>
              </a:rPr>
              <a:t>An </a:t>
            </a:r>
            <a:r>
              <a:rPr lang="en-IE" sz="3200" b="0" i="0" u="none" strike="noStrike" dirty="0" err="1">
                <a:solidFill>
                  <a:srgbClr val="FFFFFF"/>
                </a:solidFill>
                <a:effectLst/>
                <a:latin typeface="Playwrite US Modern" pitchFamily="2" charset="0"/>
              </a:rPr>
              <a:t>fáth</a:t>
            </a:r>
            <a:r>
              <a:rPr lang="en-IE" sz="3200" b="0" i="0" u="none" strike="noStrike" dirty="0">
                <a:solidFill>
                  <a:srgbClr val="FFFFFF"/>
                </a:solidFill>
                <a:effectLst/>
                <a:latin typeface="Playwrite US Modern" pitchFamily="2" charset="0"/>
              </a:rPr>
              <a:t> gur </a:t>
            </a:r>
            <a:r>
              <a:rPr lang="en-IE" sz="3200" b="0" i="0" u="none" strike="noStrike" dirty="0" err="1">
                <a:solidFill>
                  <a:srgbClr val="FFFFFF"/>
                </a:solidFill>
                <a:effectLst/>
                <a:latin typeface="Playwrite US Modern" pitchFamily="2" charset="0"/>
              </a:rPr>
              <a:t>ceart</a:t>
            </a:r>
            <a:r>
              <a:rPr lang="en-IE" sz="3200" b="0" i="0" u="none" strike="noStrike" dirty="0">
                <a:solidFill>
                  <a:srgbClr val="FFFFFF"/>
                </a:solidFill>
                <a:effectLst/>
                <a:latin typeface="Playwrite US Modern" pitchFamily="2" charset="0"/>
              </a:rPr>
              <a:t> </a:t>
            </a:r>
            <a:r>
              <a:rPr lang="en-IE" sz="3200" b="0" i="0" u="none" strike="noStrike" dirty="0" err="1">
                <a:solidFill>
                  <a:srgbClr val="FFFFFF"/>
                </a:solidFill>
                <a:effectLst/>
                <a:latin typeface="Playwrite US Modern" pitchFamily="2" charset="0"/>
              </a:rPr>
              <a:t>dúinn</a:t>
            </a:r>
            <a:r>
              <a:rPr lang="en-IE" sz="3200" b="0" i="0" u="none" strike="noStrike" dirty="0">
                <a:solidFill>
                  <a:srgbClr val="FFFFFF"/>
                </a:solidFill>
                <a:effectLst/>
                <a:latin typeface="Playwrite US Modern" pitchFamily="2" charset="0"/>
              </a:rPr>
              <a:t> </a:t>
            </a:r>
            <a:r>
              <a:rPr lang="en-IE" sz="3200" b="0" i="0" u="none" strike="noStrike" dirty="0" err="1">
                <a:solidFill>
                  <a:srgbClr val="FFFFFF"/>
                </a:solidFill>
                <a:effectLst/>
                <a:latin typeface="Playwrite US Modern" pitchFamily="2" charset="0"/>
              </a:rPr>
              <a:t>educare</a:t>
            </a:r>
            <a:r>
              <a:rPr lang="en-IE" sz="3200" b="0" i="0" u="none" strike="noStrike" dirty="0">
                <a:solidFill>
                  <a:srgbClr val="FFFFFF"/>
                </a:solidFill>
                <a:effectLst/>
                <a:latin typeface="Playwrite US Modern" pitchFamily="2" charset="0"/>
              </a:rPr>
              <a:t> a chur </a:t>
            </a:r>
            <a:r>
              <a:rPr lang="en-IE" sz="3200" b="0" i="0" u="none" strike="noStrike" dirty="0" err="1">
                <a:solidFill>
                  <a:srgbClr val="FFFFFF"/>
                </a:solidFill>
                <a:effectLst/>
                <a:latin typeface="Playwrite US Modern" pitchFamily="2" charset="0"/>
              </a:rPr>
              <a:t>i</a:t>
            </a:r>
            <a:r>
              <a:rPr lang="en-IE" sz="3200" b="0" i="0" u="none" strike="noStrike" dirty="0">
                <a:solidFill>
                  <a:srgbClr val="FFFFFF"/>
                </a:solidFill>
                <a:effectLst/>
                <a:latin typeface="Playwrite US Modern" pitchFamily="2" charset="0"/>
              </a:rPr>
              <a:t> </a:t>
            </a:r>
            <a:r>
              <a:rPr lang="en-IE" sz="3200" b="0" i="0" u="none" strike="noStrike" dirty="0" err="1">
                <a:solidFill>
                  <a:srgbClr val="FFFFFF"/>
                </a:solidFill>
                <a:effectLst/>
                <a:latin typeface="Playwrite US Modern" pitchFamily="2" charset="0"/>
              </a:rPr>
              <a:t>gcroílár</a:t>
            </a:r>
            <a:r>
              <a:rPr lang="en-IE" sz="3200" b="0" i="0" u="none" strike="noStrike" dirty="0">
                <a:solidFill>
                  <a:srgbClr val="FFFFFF"/>
                </a:solidFill>
                <a:effectLst/>
                <a:latin typeface="Playwrite US Modern" pitchFamily="2" charset="0"/>
              </a:rPr>
              <a:t> an t-</a:t>
            </a:r>
            <a:r>
              <a:rPr lang="en-IE" sz="3200" b="0" i="0" u="none" strike="noStrike" dirty="0" err="1">
                <a:solidFill>
                  <a:srgbClr val="FFFFFF"/>
                </a:solidFill>
                <a:effectLst/>
                <a:latin typeface="Playwrite US Modern" pitchFamily="2" charset="0"/>
              </a:rPr>
              <a:t>oideachais</a:t>
            </a:r>
            <a:endParaRPr lang="en-US" dirty="0">
              <a:solidFill>
                <a:srgbClr val="FFFFFF"/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4697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82C50-45AD-C09E-0A54-D8C9C8850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38" y="877720"/>
            <a:ext cx="7157013" cy="637223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200" dirty="0">
                <a:latin typeface="Georgia" panose="02040502050405020303" pitchFamily="18" charset="0"/>
              </a:rPr>
              <a:t>“It is up to us to reject the pessimism and animosity of our time and instead </a:t>
            </a:r>
            <a:r>
              <a:rPr lang="en-US" sz="3200" b="1" i="1" dirty="0">
                <a:latin typeface="Georgia" panose="02040502050405020303" pitchFamily="18" charset="0"/>
              </a:rPr>
              <a:t>choose courage and hope.</a:t>
            </a:r>
            <a:r>
              <a:rPr lang="en-US" sz="3200" dirty="0">
                <a:latin typeface="Georgia" panose="02040502050405020303" pitchFamily="18" charset="0"/>
              </a:rPr>
              <a:t> The choice we make to build community has the power to change lives and transform society. Let us never forget that </a:t>
            </a:r>
            <a:r>
              <a:rPr lang="en-US" sz="3200" b="1" i="1" dirty="0">
                <a:latin typeface="Georgia" panose="02040502050405020303" pitchFamily="18" charset="0"/>
              </a:rPr>
              <a:t>good people with hearts full of love can change the world</a:t>
            </a:r>
            <a:r>
              <a:rPr lang="en-US" sz="3200" dirty="0">
                <a:latin typeface="Georgia" panose="02040502050405020303" pitchFamily="18" charset="0"/>
              </a:rPr>
              <a:t>.”</a:t>
            </a:r>
          </a:p>
          <a:p>
            <a:pPr marL="0" indent="0" algn="just">
              <a:buNone/>
            </a:pPr>
            <a:endParaRPr lang="en-US" sz="2400" dirty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r>
              <a:rPr lang="en-US" sz="2400" dirty="0">
                <a:latin typeface="Georgia" panose="02040502050405020303" pitchFamily="18" charset="0"/>
              </a:rPr>
              <a:t>Dr. Vivek </a:t>
            </a:r>
            <a:r>
              <a:rPr lang="en-US" sz="2400" dirty="0" err="1">
                <a:latin typeface="Georgia" panose="02040502050405020303" pitchFamily="18" charset="0"/>
              </a:rPr>
              <a:t>Hallegere</a:t>
            </a:r>
            <a:r>
              <a:rPr lang="en-US" sz="2400" dirty="0">
                <a:latin typeface="Georgia" panose="02040502050405020303" pitchFamily="18" charset="0"/>
              </a:rPr>
              <a:t> Murthy </a:t>
            </a:r>
          </a:p>
          <a:p>
            <a:pPr marL="0" indent="0" algn="just">
              <a:buNone/>
            </a:pPr>
            <a:r>
              <a:rPr lang="en-US" sz="2400" dirty="0">
                <a:latin typeface="Georgia" panose="02040502050405020303" pitchFamily="18" charset="0"/>
              </a:rPr>
              <a:t>19th &amp; 21st Surgeon General of the United States</a:t>
            </a:r>
          </a:p>
          <a:p>
            <a:pPr marL="0" indent="0" algn="just">
              <a:buNone/>
            </a:pPr>
            <a:r>
              <a:rPr lang="en-US" sz="2400" dirty="0">
                <a:latin typeface="Georgia" panose="02040502050405020303" pitchFamily="18" charset="0"/>
              </a:rPr>
              <a:t>Vice Admiral, United States Public Health Service</a:t>
            </a:r>
          </a:p>
          <a:p>
            <a:pPr marL="0" indent="0" algn="just">
              <a:buNone/>
            </a:pPr>
            <a:r>
              <a:rPr lang="en-US" sz="2400" dirty="0">
                <a:latin typeface="Georgia" panose="02040502050405020303" pitchFamily="18" charset="0"/>
              </a:rPr>
              <a:t>7 Jan 2025</a:t>
            </a:r>
            <a:endParaRPr lang="en-IE" sz="2400" dirty="0">
              <a:latin typeface="Georgia" panose="020405020504050203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61AF0D-D64A-57AC-BC84-A093DD033839}"/>
              </a:ext>
            </a:extLst>
          </p:cNvPr>
          <p:cNvSpPr txBox="1"/>
          <p:nvPr/>
        </p:nvSpPr>
        <p:spPr>
          <a:xfrm>
            <a:off x="0" y="121878"/>
            <a:ext cx="121919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US" sz="3200" b="1" i="1" dirty="0">
                <a:latin typeface="Georgia" panose="02040502050405020303" pitchFamily="18" charset="0"/>
              </a:rPr>
              <a:t>Parting Prescription for America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06C89-D294-1F4D-D9BA-B0FAFCC95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0051" y="-254643"/>
            <a:ext cx="5778082" cy="722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03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E23D12-ADED-E644-B598-18FEB1B53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A8BC6C9-A06E-DE45-9DAA-BF8AAD24C6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4" name="Picture 3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1458B48A-7601-D306-862C-BED2B301532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1" b="378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629B84-3486-723A-9D9C-28163D7655F0}"/>
              </a:ext>
            </a:extLst>
          </p:cNvPr>
          <p:cNvSpPr txBox="1"/>
          <p:nvPr/>
        </p:nvSpPr>
        <p:spPr>
          <a:xfrm>
            <a:off x="1061012" y="2397947"/>
            <a:ext cx="10069975" cy="2062103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Tugann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Educaring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ó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chroí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modh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múinte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chuireann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cúram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tuiscint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agus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comhbhá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gcroílár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ár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gcóras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oideachais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chun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ár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bhfolláine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chothú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agus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ár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sochaí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fhorbairt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mbealach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iomlánaíoch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eorgia" panose="02040502050405020303" pitchFamily="18" charset="0"/>
              </a:rPr>
              <a:t>.</a:t>
            </a:r>
            <a:endParaRPr kumimoji="0" lang="en-IE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3150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0A1ED06-4733-4020-9C60-81D4D8014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0CA3509-3AF9-45FE-93ED-57BB5D5E8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7388" y="181576"/>
            <a:ext cx="11823637" cy="650108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647F61D4-2B43-F4FC-D1B7-8816076A0EF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21" b="4498"/>
          <a:stretch/>
        </p:blipFill>
        <p:spPr>
          <a:xfrm>
            <a:off x="180975" y="182880"/>
            <a:ext cx="11823637" cy="649978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4B154B-ACB6-F2AB-504D-68D6368A6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6304" y="2357584"/>
            <a:ext cx="10174147" cy="277792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3500" dirty="0">
                <a:solidFill>
                  <a:srgbClr val="FFFFFF"/>
                </a:solidFill>
                <a:latin typeface="Playwrite US Modern" pitchFamily="2" charset="0"/>
                <a:cs typeface="Dreaming Outloud Script Pro" panose="020F0502020204030204" pitchFamily="66" charset="0"/>
              </a:rPr>
              <a:t>Just as the lotus flower arises with strength and beauty from the murkiest and muddiest of water, you too can overcome adversity &amp; challenge to rediscover your purpose and wellbeing in education</a:t>
            </a:r>
          </a:p>
          <a:p>
            <a:pPr marL="0" indent="0" algn="just">
              <a:buNone/>
            </a:pPr>
            <a:endParaRPr lang="en-IE" sz="3500" dirty="0">
              <a:solidFill>
                <a:srgbClr val="FFFFFF"/>
              </a:solidFill>
              <a:latin typeface="Playwrite US Modern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5E95DC-F58C-23E4-C617-D515D60FEFD5}"/>
              </a:ext>
            </a:extLst>
          </p:cNvPr>
          <p:cNvSpPr txBox="1"/>
          <p:nvPr/>
        </p:nvSpPr>
        <p:spPr>
          <a:xfrm>
            <a:off x="8854360" y="6077835"/>
            <a:ext cx="34235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Playwrite US Modern" pitchFamily="2" charset="0"/>
              </a:rPr>
              <a:t>@deemcgillicuddy</a:t>
            </a:r>
            <a:endParaRPr lang="en-IE" sz="2400" dirty="0">
              <a:solidFill>
                <a:schemeClr val="bg1"/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3315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876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ook cover with colorful flowers&#10;&#10;Description automatically generated">
            <a:extLst>
              <a:ext uri="{FF2B5EF4-FFF2-40B4-BE49-F238E27FC236}">
                <a16:creationId xmlns:a16="http://schemas.microsoft.com/office/drawing/2014/main" id="{5EE06A82-B344-F353-F85D-192CFCB0C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" t="3170" r="3475" b="2711"/>
          <a:stretch/>
        </p:blipFill>
        <p:spPr>
          <a:xfrm>
            <a:off x="-670461" y="589547"/>
            <a:ext cx="6092692" cy="61035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F2111C-0A53-BFD9-6320-12837356C9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7340" y="0"/>
            <a:ext cx="6785055" cy="677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8520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0D52B0-63BE-B52A-5CB0-7F6ED9A19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EC03DA7-23B0-B037-CDA4-B080E7E1D9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7" name="Picture 6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6836B418-E0EF-A995-CC14-6E736F5FEA4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11" b="3789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F54E0DB-AC0C-BD37-144E-11B3DD1BC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dirty="0" err="1">
                <a:solidFill>
                  <a:srgbClr val="FFFFFF"/>
                </a:solidFill>
                <a:latin typeface="Playwrite US Modern" pitchFamily="2" charset="0"/>
              </a:rPr>
              <a:t>Míle</a:t>
            </a:r>
            <a:r>
              <a:rPr lang="en-US" dirty="0">
                <a:solidFill>
                  <a:srgbClr val="FFFFFF"/>
                </a:solidFill>
                <a:latin typeface="Playwrite US Modern" pitchFamily="2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Playwrite US Modern" pitchFamily="2" charset="0"/>
              </a:rPr>
              <a:t>buíochas</a:t>
            </a:r>
            <a:endParaRPr lang="en-US" dirty="0">
              <a:solidFill>
                <a:srgbClr val="FFFFFF"/>
              </a:solidFill>
              <a:latin typeface="Playwrite US Modern" pitchFamily="2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72B952-4879-E5AD-64FB-8D6D9408C2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6202" y="4342044"/>
            <a:ext cx="8719595" cy="1098395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algn="ctr"/>
            <a:r>
              <a:rPr lang="en-US" sz="3200" dirty="0">
                <a:solidFill>
                  <a:srgbClr val="FFFFFF"/>
                </a:solidFill>
                <a:latin typeface="Playwrite US Modern" pitchFamily="2" charset="0"/>
              </a:rPr>
              <a:t>d</a:t>
            </a:r>
            <a:r>
              <a:rPr lang="en-IE" sz="3200" dirty="0">
                <a:solidFill>
                  <a:srgbClr val="FFFFFF"/>
                </a:solidFill>
                <a:latin typeface="Playwrite US Modern" pitchFamily="2" charset="0"/>
              </a:rPr>
              <a:t>eirdre.mcgillicuddy@ucd.ie</a:t>
            </a:r>
          </a:p>
          <a:p>
            <a:pPr algn="ctr"/>
            <a:r>
              <a:rPr lang="en-IE" sz="3200" dirty="0">
                <a:solidFill>
                  <a:srgbClr val="FFFFFF"/>
                </a:solidFill>
                <a:latin typeface="Playwrite US Modern" pitchFamily="2" charset="0"/>
              </a:rPr>
              <a:t>www.deirdremcgillicuddy.ie</a:t>
            </a:r>
            <a:endParaRPr lang="en-US" dirty="0">
              <a:solidFill>
                <a:srgbClr val="FFFFFF"/>
              </a:solidFill>
              <a:latin typeface="Playwrite US Moder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7465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8" descr="Close-up of sand in hourglass">
            <a:extLst>
              <a:ext uri="{FF2B5EF4-FFF2-40B4-BE49-F238E27FC236}">
                <a16:creationId xmlns:a16="http://schemas.microsoft.com/office/drawing/2014/main" id="{8D0E4595-4046-1C09-CBAA-2FB470E229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r="1" b="1"/>
          <a:stretch/>
        </p:blipFill>
        <p:spPr>
          <a:xfrm>
            <a:off x="20" y="-11565"/>
            <a:ext cx="12191979" cy="6857988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D4173A5-C9D0-90F1-2331-FC17E152D552}"/>
              </a:ext>
            </a:extLst>
          </p:cNvPr>
          <p:cNvSpPr txBox="1"/>
          <p:nvPr/>
        </p:nvSpPr>
        <p:spPr>
          <a:xfrm>
            <a:off x="482003" y="2231296"/>
            <a:ext cx="8210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>
                <a:solidFill>
                  <a:schemeClr val="bg1"/>
                </a:solidFill>
                <a:latin typeface="Georgia" panose="02040502050405020303" pitchFamily="18" charset="0"/>
              </a:rPr>
              <a:t>Frithchultúr</a:t>
            </a:r>
            <a:endParaRPr lang="en-US" sz="3200" b="1" dirty="0">
              <a:solidFill>
                <a:schemeClr val="bg1"/>
              </a:solidFill>
              <a:latin typeface="Georgia" panose="02040502050405020303" pitchFamily="18" charset="0"/>
            </a:endParaRPr>
          </a:p>
          <a:p>
            <a:pPr algn="just"/>
            <a:r>
              <a:rPr lang="en-US" sz="3200" i="1" dirty="0">
                <a:solidFill>
                  <a:schemeClr val="bg1"/>
                </a:solidFill>
                <a:latin typeface="Georgia" panose="02040502050405020303" pitchFamily="18" charset="0"/>
              </a:rPr>
              <a:t>Ag </a:t>
            </a:r>
            <a:r>
              <a:rPr lang="en-US" sz="32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dul</a:t>
            </a:r>
            <a:r>
              <a:rPr lang="en-US" sz="32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níos</a:t>
            </a:r>
            <a:r>
              <a:rPr lang="en-US" sz="32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moille</a:t>
            </a:r>
            <a:r>
              <a:rPr lang="en-US" sz="32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chun</a:t>
            </a:r>
            <a:r>
              <a:rPr lang="en-US" sz="32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ár</a:t>
            </a:r>
            <a:r>
              <a:rPr lang="en-US" sz="32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bhfolláine</a:t>
            </a:r>
            <a:r>
              <a:rPr lang="en-US" sz="32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agus</a:t>
            </a:r>
            <a:r>
              <a:rPr lang="en-US" sz="32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ár</a:t>
            </a:r>
            <a:r>
              <a:rPr lang="en-US" sz="32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en-US" sz="32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gcruthaitheacht</a:t>
            </a:r>
            <a:r>
              <a:rPr lang="en-US" sz="3200" i="1" dirty="0">
                <a:solidFill>
                  <a:schemeClr val="bg1"/>
                </a:solidFill>
                <a:latin typeface="Georgia" panose="02040502050405020303" pitchFamily="18" charset="0"/>
              </a:rPr>
              <a:t> a </a:t>
            </a:r>
            <a:r>
              <a:rPr lang="en-US" sz="32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chothú</a:t>
            </a:r>
            <a:endParaRPr lang="en-IE" sz="3200" i="1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292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-up of a stone wall&#10;&#10;Description automatically generated">
            <a:extLst>
              <a:ext uri="{FF2B5EF4-FFF2-40B4-BE49-F238E27FC236}">
                <a16:creationId xmlns:a16="http://schemas.microsoft.com/office/drawing/2014/main" id="{3FF99FAC-442F-811D-8475-E314DDDCF3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54" b="16795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6E1065-956E-19AE-CCB7-27859FB06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66522" y="6076707"/>
            <a:ext cx="3603585" cy="65396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200" dirty="0" err="1">
                <a:solidFill>
                  <a:srgbClr val="FFFFFF"/>
                </a:solidFill>
                <a:latin typeface="Georgia" panose="02040502050405020303" pitchFamily="18" charset="0"/>
              </a:rPr>
              <a:t>Bunchloch</a:t>
            </a:r>
            <a:endParaRPr lang="en-US" sz="3200" dirty="0">
              <a:solidFill>
                <a:srgbClr val="FFFFFF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5809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Earth painted on hands">
            <a:extLst>
              <a:ext uri="{FF2B5EF4-FFF2-40B4-BE49-F238E27FC236}">
                <a16:creationId xmlns:a16="http://schemas.microsoft.com/office/drawing/2014/main" id="{111B8A25-11A5-7976-8B84-2935C308AD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0" r="1" b="14754"/>
          <a:stretch/>
        </p:blipFill>
        <p:spPr>
          <a:xfrm>
            <a:off x="196850" y="173518"/>
            <a:ext cx="11798300" cy="65127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623410-78B4-3300-AA96-E52732D5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0" y="5508974"/>
            <a:ext cx="3603585" cy="117550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en-US" sz="3600" dirty="0">
                <a:latin typeface="Georgia" panose="02040502050405020303" pitchFamily="18" charset="0"/>
              </a:rPr>
            </a:br>
            <a:r>
              <a:rPr lang="en-US" sz="3600" dirty="0" err="1">
                <a:latin typeface="Georgia" panose="02040502050405020303" pitchFamily="18" charset="0"/>
              </a:rPr>
              <a:t>Domhan</a:t>
            </a:r>
            <a:r>
              <a:rPr lang="en-US" sz="3600" dirty="0">
                <a:latin typeface="Georgia" panose="02040502050405020303" pitchFamily="18" charset="0"/>
              </a:rPr>
              <a:t> </a:t>
            </a:r>
            <a:r>
              <a:rPr lang="en-US" sz="3600" dirty="0" err="1">
                <a:latin typeface="Georgia" panose="02040502050405020303" pitchFamily="18" charset="0"/>
              </a:rPr>
              <a:t>Idirspleách</a:t>
            </a:r>
            <a:endParaRPr lang="en-US" sz="36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337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hild standing in a snowy field&#10;&#10;Description automatically generated">
            <a:extLst>
              <a:ext uri="{FF2B5EF4-FFF2-40B4-BE49-F238E27FC236}">
                <a16:creationId xmlns:a16="http://schemas.microsoft.com/office/drawing/2014/main" id="{C380FB19-067B-F3E9-BC5E-4A685478A1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5"/>
          <a:stretch/>
        </p:blipFill>
        <p:spPr>
          <a:xfrm>
            <a:off x="2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F8337D-3919-23AD-42BA-38B51AA902E8}"/>
              </a:ext>
            </a:extLst>
          </p:cNvPr>
          <p:cNvSpPr txBox="1"/>
          <p:nvPr/>
        </p:nvSpPr>
        <p:spPr>
          <a:xfrm>
            <a:off x="6281527" y="243068"/>
            <a:ext cx="5760000" cy="19213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3200" dirty="0">
                <a:latin typeface="Georgia" panose="02040502050405020303" pitchFamily="18" charset="0"/>
              </a:rPr>
              <a:t>Is </a:t>
            </a:r>
            <a:r>
              <a:rPr lang="en-US" sz="3200" dirty="0" err="1">
                <a:latin typeface="Georgia" panose="02040502050405020303" pitchFamily="18" charset="0"/>
              </a:rPr>
              <a:t>eispéireas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cumhachtach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agus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claochlaitheach</a:t>
            </a:r>
            <a:r>
              <a:rPr lang="en-US" sz="3200" dirty="0">
                <a:latin typeface="Georgia" panose="02040502050405020303" pitchFamily="18" charset="0"/>
              </a:rPr>
              <a:t> é </a:t>
            </a:r>
            <a:r>
              <a:rPr lang="en-US" sz="3200" dirty="0" err="1">
                <a:latin typeface="Georgia" panose="02040502050405020303" pitchFamily="18" charset="0"/>
              </a:rPr>
              <a:t>aitheantas</a:t>
            </a:r>
            <a:r>
              <a:rPr lang="en-US" sz="3200" dirty="0">
                <a:latin typeface="Georgia" panose="02040502050405020303" pitchFamily="18" charset="0"/>
              </a:rPr>
              <a:t> a </a:t>
            </a:r>
            <a:r>
              <a:rPr lang="en-US" sz="3200" dirty="0" err="1">
                <a:latin typeface="Georgia" panose="02040502050405020303" pitchFamily="18" charset="0"/>
              </a:rPr>
              <a:t>fháil</a:t>
            </a:r>
            <a:r>
              <a:rPr lang="en-US" sz="3200" dirty="0">
                <a:latin typeface="Georgia" panose="02040502050405020303" pitchFamily="18" charset="0"/>
              </a:rPr>
              <a:t> mar </a:t>
            </a:r>
            <a:r>
              <a:rPr lang="en-US" sz="3200" dirty="0" err="1">
                <a:latin typeface="Georgia" panose="02040502050405020303" pitchFamily="18" charset="0"/>
              </a:rPr>
              <a:t>dhuine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leith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san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oideachas</a:t>
            </a:r>
            <a:r>
              <a:rPr lang="en-US" sz="3200" dirty="0">
                <a:latin typeface="Georgia" panose="02040502050405020303" pitchFamily="18" charset="0"/>
              </a:rPr>
              <a:t>.</a:t>
            </a:r>
          </a:p>
        </p:txBody>
      </p:sp>
      <p:pic>
        <p:nvPicPr>
          <p:cNvPr id="2" name="Picture 1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1F46C3D2-8B72-351A-B618-EAD5F046A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00" y="5451357"/>
            <a:ext cx="1563300" cy="140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2954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781E8-064A-7417-5A6C-2291CD285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hild standing in a snowy field&#10;&#10;Description automatically generated">
            <a:extLst>
              <a:ext uri="{FF2B5EF4-FFF2-40B4-BE49-F238E27FC236}">
                <a16:creationId xmlns:a16="http://schemas.microsoft.com/office/drawing/2014/main" id="{5426D962-12D5-29C8-8B20-56E4D096E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45"/>
          <a:stretch/>
        </p:blipFill>
        <p:spPr>
          <a:xfrm>
            <a:off x="2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B3532E-6954-48ED-CF44-1AE7D6C2D73E}"/>
              </a:ext>
            </a:extLst>
          </p:cNvPr>
          <p:cNvSpPr txBox="1"/>
          <p:nvPr/>
        </p:nvSpPr>
        <p:spPr>
          <a:xfrm>
            <a:off x="6213390" y="1508988"/>
            <a:ext cx="5760000" cy="312239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3200" dirty="0" err="1">
                <a:latin typeface="Georgia" panose="02040502050405020303" pitchFamily="18" charset="0"/>
              </a:rPr>
              <a:t>Má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chuirtear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luach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gach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foghlaimeoir</a:t>
            </a:r>
            <a:r>
              <a:rPr lang="en-US" sz="3200" dirty="0">
                <a:latin typeface="Georgia" panose="02040502050405020303" pitchFamily="18" charset="0"/>
              </a:rPr>
              <a:t> mar </a:t>
            </a:r>
            <a:r>
              <a:rPr lang="en-US" sz="3200" dirty="0" err="1">
                <a:latin typeface="Georgia" panose="02040502050405020303" pitchFamily="18" charset="0"/>
              </a:rPr>
              <a:t>dhuine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ar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leith</a:t>
            </a:r>
            <a:r>
              <a:rPr lang="en-US" sz="3200" dirty="0">
                <a:latin typeface="Georgia" panose="02040502050405020303" pitchFamily="18" charset="0"/>
              </a:rPr>
              <a:t>, </a:t>
            </a:r>
            <a:r>
              <a:rPr lang="en-US" sz="3200" dirty="0" err="1">
                <a:latin typeface="Georgia" panose="02040502050405020303" pitchFamily="18" charset="0"/>
              </a:rPr>
              <a:t>osclaíonn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sé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féidearthachtaí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claochlaithe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gan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teorainn</a:t>
            </a:r>
            <a:r>
              <a:rPr lang="en-US" sz="3200" dirty="0">
                <a:latin typeface="Georgia" panose="02040502050405020303" pitchFamily="18" charset="0"/>
              </a:rPr>
              <a:t>, </a:t>
            </a:r>
            <a:r>
              <a:rPr lang="en-US" sz="3200" dirty="0" err="1">
                <a:latin typeface="Georgia" panose="02040502050405020303" pitchFamily="18" charset="0"/>
              </a:rPr>
              <a:t>ní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hamháin</a:t>
            </a:r>
            <a:r>
              <a:rPr lang="en-US" sz="3200" dirty="0">
                <a:latin typeface="Georgia" panose="02040502050405020303" pitchFamily="18" charset="0"/>
              </a:rPr>
              <a:t> don </a:t>
            </a:r>
            <a:r>
              <a:rPr lang="en-US" sz="3200" dirty="0" err="1">
                <a:latin typeface="Georgia" panose="02040502050405020303" pitchFamily="18" charset="0"/>
              </a:rPr>
              <a:t>duine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féin</a:t>
            </a:r>
            <a:r>
              <a:rPr lang="en-US" sz="3200" dirty="0">
                <a:latin typeface="Georgia" panose="02040502050405020303" pitchFamily="18" charset="0"/>
              </a:rPr>
              <a:t> ach </a:t>
            </a:r>
            <a:r>
              <a:rPr lang="en-US" sz="3200" dirty="0" err="1">
                <a:latin typeface="Georgia" panose="02040502050405020303" pitchFamily="18" charset="0"/>
              </a:rPr>
              <a:t>dár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sochaithe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níos</a:t>
            </a:r>
            <a:r>
              <a:rPr lang="en-US" sz="3200" dirty="0">
                <a:latin typeface="Georgia" panose="02040502050405020303" pitchFamily="18" charset="0"/>
              </a:rPr>
              <a:t> </a:t>
            </a:r>
            <a:r>
              <a:rPr lang="en-US" sz="3200" dirty="0" err="1">
                <a:latin typeface="Georgia" panose="02040502050405020303" pitchFamily="18" charset="0"/>
              </a:rPr>
              <a:t>leithne</a:t>
            </a:r>
            <a:r>
              <a:rPr lang="en-US" sz="3200" dirty="0">
                <a:latin typeface="Georgia" panose="02040502050405020303" pitchFamily="18" charset="0"/>
              </a:rPr>
              <a:t>.</a:t>
            </a:r>
            <a:endParaRPr lang="en-US" sz="3600" dirty="0">
              <a:latin typeface="Georgia" panose="02040502050405020303" pitchFamily="18" charset="0"/>
            </a:endParaRPr>
          </a:p>
        </p:txBody>
      </p:sp>
      <p:pic>
        <p:nvPicPr>
          <p:cNvPr id="2" name="Picture 1" descr="A colorful flower with black background&#10;&#10;Description automatically generated">
            <a:extLst>
              <a:ext uri="{FF2B5EF4-FFF2-40B4-BE49-F238E27FC236}">
                <a16:creationId xmlns:a16="http://schemas.microsoft.com/office/drawing/2014/main" id="{8FF8AC3C-156E-69E4-CADA-A2A5FF0573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700" y="5451357"/>
            <a:ext cx="1563300" cy="140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66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iciméad" ma:contentTypeID="0x010100031A10BE1B4AF146B82FFAF03DC026A0" ma:contentTypeVersion="39" ma:contentTypeDescription="Cruthaigh doiciméad nua." ma:contentTypeScope="" ma:versionID="1278f9d7ff197509e280a493715a68fa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ab19035f5329164534b757649590ddc0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Clibeanna íomhá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Comhroinnte l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Comhroinnte Le Sonraí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ineál inneachair"/>
        <xsd:element ref="dc:title" minOccurs="0" maxOccurs="1" ma:index="4" ma:displayName="Teidea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TaxCatchAll xmlns="6a7b58f9-1314-4aba-806b-dd6840280bce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lcf76f155ced4ddcb4097134ff3c332f xmlns="cbada16c-9dda-4ba7-962e-71d1a1b1eb47">
      <Terms xmlns="http://schemas.microsoft.com/office/infopath/2007/PartnerControls"/>
    </lcf76f155ced4ddcb4097134ff3c332f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Props1.xml><?xml version="1.0" encoding="utf-8"?>
<ds:datastoreItem xmlns:ds="http://schemas.openxmlformats.org/officeDocument/2006/customXml" ds:itemID="{CD3FFBA7-13B8-43E1-AD76-D25D4C006631}"/>
</file>

<file path=customXml/itemProps2.xml><?xml version="1.0" encoding="utf-8"?>
<ds:datastoreItem xmlns:ds="http://schemas.openxmlformats.org/officeDocument/2006/customXml" ds:itemID="{92D8FFF8-905C-4205-AC9C-902638A5B714}"/>
</file>

<file path=customXml/itemProps3.xml><?xml version="1.0" encoding="utf-8"?>
<ds:datastoreItem xmlns:ds="http://schemas.openxmlformats.org/officeDocument/2006/customXml" ds:itemID="{9492F837-4070-46C3-BD2F-9425D0D467E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1075</Words>
  <Application>Microsoft Office PowerPoint</Application>
  <PresentationFormat>Widescreen</PresentationFormat>
  <Paragraphs>142</Paragraphs>
  <Slides>42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Aptos</vt:lpstr>
      <vt:lpstr>Aptos Display</vt:lpstr>
      <vt:lpstr>Arial</vt:lpstr>
      <vt:lpstr>Calibri</vt:lpstr>
      <vt:lpstr>Georgia</vt:lpstr>
      <vt:lpstr>Playwrite US Modern</vt:lpstr>
      <vt:lpstr>Office Theme</vt:lpstr>
      <vt:lpstr>Educaring ó chroí – féidearthachtaí do foghlaim, folláine agus cruthaitheacht sa suíomh foghlama.</vt:lpstr>
      <vt:lpstr>PowerPoint Presentation</vt:lpstr>
      <vt:lpstr>Educaring</vt:lpstr>
      <vt:lpstr>PowerPoint Presentation</vt:lpstr>
      <vt:lpstr>PowerPoint Presentation</vt:lpstr>
      <vt:lpstr>Bunchloch</vt:lpstr>
      <vt:lpstr> Domhan Idirspleách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Cuilithíní beaga</vt:lpstr>
      <vt:lpstr>Brí do shiúil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‘I’ - Mise</vt:lpstr>
      <vt:lpstr>Mála Droma an t-Oide</vt:lpstr>
      <vt:lpstr>PowerPoint Presentation</vt:lpstr>
      <vt:lpstr>PowerPoint Presentation</vt:lpstr>
      <vt:lpstr>PowerPoint Presentation</vt:lpstr>
      <vt:lpstr>Réimsí Iomlánaíoch an t-Oide</vt:lpstr>
      <vt:lpstr>Réimsí Iomlánaíoch an t-Oide</vt:lpstr>
      <vt:lpstr>Réimsí Iomlánaíoch an t-Oide</vt:lpstr>
      <vt:lpstr>Réimsí Iomlánaíoch an t-Oide</vt:lpstr>
      <vt:lpstr>Réimsí Iomlánaíoch an t-Oide</vt:lpstr>
      <vt:lpstr>Réimsí Iomlánaíoch an t-Oide</vt:lpstr>
      <vt:lpstr>Mála Droma an t-Oide</vt:lpstr>
      <vt:lpstr>The ‘I’ - Mise</vt:lpstr>
      <vt:lpstr>PowerPoint Presentation</vt:lpstr>
      <vt:lpstr>PowerPoint Presentation</vt:lpstr>
      <vt:lpstr>PowerPoint Presentation</vt:lpstr>
      <vt:lpstr>V A L U E S</vt:lpstr>
      <vt:lpstr>PowerPoint Presentation</vt:lpstr>
      <vt:lpstr>Cén fáth educare?</vt:lpstr>
      <vt:lpstr>PowerPoint Presentation</vt:lpstr>
      <vt:lpstr>PowerPoint Presentation</vt:lpstr>
      <vt:lpstr>PowerPoint Presentation</vt:lpstr>
      <vt:lpstr>Míle buíochas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Anon</dc:creator>
  <cp:lastModifiedBy>Anon</cp:lastModifiedBy>
  <cp:revision>100</cp:revision>
  <cp:lastPrinted>2025-01-28T23:53:20Z</cp:lastPrinted>
  <dcterms:created xsi:type="dcterms:W3CDTF">2025-01-09T14:43:50Z</dcterms:created>
  <dcterms:modified xsi:type="dcterms:W3CDTF">2025-11-18T16:15:35Z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</Properties>
</file>