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odttf" ContentType="application/vnd.openxmlformats-officedocument.obfuscatedFont"/>
  <Default Extension="png" ContentType="image/png"/>
  <Default Extension="rels" ContentType="application/vnd.openxmlformats-package.relationships+xml"/>
  <Default Extension="xml" ContentType="application/xml"/>
  <Override PartName="/ppt/theme/theme1.xml" ContentType="application/vnd.openxmlformats-officedocument.theme+xml"/>
  <Override PartName="/ppt/theme/theme2.xml" ContentType="application/vnd.openxmlformats-officedocument.theme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2" Type="http://schemas.openxmlformats.org/officeDocument/2006/relationships/custom-properties" Target="docProps/custom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63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</p:sldIdLst>
  <p:sldSz cy="5143500" cx="9144000"/>
  <p:notesSz cx="6858000" cy="9144000"/>
  <p:embeddedFontLst>
    <p:embeddedFont>
      <p:font typeface="Roboto"/>
      <p:regular r:id="rId31"/>
      <p:bold r:id="rId32"/>
      <p:italic r:id="rId33"/>
      <p:boldItalic r:id="rId34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1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1" Type="http://schemas.openxmlformats.org/officeDocument/2006/relationships/slide" Target="slides/slide16.xml"/><Relationship Id="rId34" Type="http://schemas.openxmlformats.org/officeDocument/2006/relationships/font" Target="fonts/Roboto-boldItalic.fntdata"/><Relationship Id="rId25" Type="http://schemas.openxmlformats.org/officeDocument/2006/relationships/slide" Target="slides/slide20.xml"/><Relationship Id="rId7" Type="http://schemas.openxmlformats.org/officeDocument/2006/relationships/slide" Target="slides/slide2.xml"/><Relationship Id="rId33" Type="http://schemas.openxmlformats.org/officeDocument/2006/relationships/font" Target="fonts/Roboto-italic.fntdata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0" Type="http://schemas.openxmlformats.org/officeDocument/2006/relationships/slide" Target="slides/slide15.xml"/><Relationship Id="rId2" Type="http://schemas.openxmlformats.org/officeDocument/2006/relationships/viewProps" Target="viewProps.xml"/><Relationship Id="rId29" Type="http://schemas.openxmlformats.org/officeDocument/2006/relationships/slide" Target="slides/slide24.xml"/><Relationship Id="rId16" Type="http://schemas.openxmlformats.org/officeDocument/2006/relationships/slide" Target="slides/slide11.xml"/><Relationship Id="rId24" Type="http://schemas.openxmlformats.org/officeDocument/2006/relationships/slide" Target="slides/slide19.xml"/><Relationship Id="rId1" Type="http://schemas.openxmlformats.org/officeDocument/2006/relationships/theme" Target="theme/theme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32" Type="http://schemas.openxmlformats.org/officeDocument/2006/relationships/font" Target="fonts/Roboto-bold.fntdata"/><Relationship Id="rId37" Type="http://schemas.openxmlformats.org/officeDocument/2006/relationships/customXml" Target="../customXml/item3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5" Type="http://schemas.openxmlformats.org/officeDocument/2006/relationships/notesMaster" Target="notesMasters/notesMaster1.xml"/><Relationship Id="rId15" Type="http://schemas.openxmlformats.org/officeDocument/2006/relationships/slide" Target="slides/slide10.xml"/><Relationship Id="rId36" Type="http://schemas.openxmlformats.org/officeDocument/2006/relationships/customXml" Target="../customXml/item2.xml"/><Relationship Id="rId31" Type="http://schemas.openxmlformats.org/officeDocument/2006/relationships/font" Target="fonts/Roboto-regular.fntdata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22" Type="http://schemas.openxmlformats.org/officeDocument/2006/relationships/slide" Target="slides/slide1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14" Type="http://schemas.openxmlformats.org/officeDocument/2006/relationships/slide" Target="slides/slide9.xml"/><Relationship Id="rId35" Type="http://schemas.openxmlformats.org/officeDocument/2006/relationships/customXml" Target="../customXml/item1.xml"/><Relationship Id="rId8" Type="http://schemas.openxmlformats.org/officeDocument/2006/relationships/slide" Target="slides/slide3.xml"/><Relationship Id="rId3" Type="http://schemas.openxmlformats.org/officeDocument/2006/relationships/presProps" Target="presProps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g3a49373bbf9_0_185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" name="Google Shape;70;g3a49373bbf9_0_185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g3a49373bbf9_0_49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2" name="Google Shape;132;g3a49373bbf9_0_49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8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g3a49373bbf9_0_56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0" name="Google Shape;140;g3a49373bbf9_0_56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6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g3a49373bbf9_0_63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8" name="Google Shape;148;g3a49373bbf9_0_63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g3a49373bbf9_0_70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5" name="Google Shape;155;g3a49373bbf9_0_70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3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g3a49373bbf9_0_77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5" name="Google Shape;165;g3a49373bbf9_0_77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Ligeann an aip d’oideachasóirí agus d’fhoghlaimeoirí an róbat a rialú chomh maith le ceachtanna agus gníomhaíochtaí idirghníomhacha a dhéanamh.</a:t>
            </a:r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Nuair a osclaíonn tú an aip, beidh dhá rogha ceachta le feiceáil: Conair 1 agus Conair 2. Tá deich gceacht le déanamh agat féin agus ag na foghlaimeoirí ar gach conair. </a:t>
            </a:r>
            <a:endParaRPr sz="70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4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g3a49373bbf9_0_148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6" name="Google Shape;176;g3a49373bbf9_0_148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2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g3a49373bbf9_0_134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4" name="Google Shape;184;g3a49373bbf9_0_134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0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g3a49373bbf9_0_141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2" name="Google Shape;192;g3a49373bbf9_0_14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8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g3a49373bbf9_0_92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0" name="Google Shape;200;g3a49373bbf9_0_92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6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g3a49373bbf9_0_99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8" name="Google Shape;208;g3a49373bbf9_0_99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g3a6beea9b88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6" name="Google Shape;76;g3a6beea9b88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3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Google Shape;214;g3a49373bbf9_0_106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5" name="Google Shape;215;g3a49373bbf9_0_106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Google Shape;222;g3a49373bbf9_0_113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3" name="Google Shape;223;g3a49373bbf9_0_113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8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g3a49373bbf9_0_120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0" name="Google Shape;230;g3a49373bbf9_0_120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6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Google Shape;237;g3a49373bbf9_0_127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8" name="Google Shape;238;g3a49373bbf9_0_127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3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Google Shape;244;g3a49373bbf9_0_162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5" name="Google Shape;245;g3a49373bbf9_0_162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9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Google Shape;250;g3a569e6af31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1" name="Google Shape;251;g3a569e6af31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g3a49373bbf9_0_1690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82" name="Google Shape;82;g3a49373bbf9_0_169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g3a49373bbf9_0_1763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88" name="Google Shape;88;g3a49373bbf9_0_176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g3a49373bbf9_0_218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96" name="Google Shape;96;g3a49373bbf9_0_21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g3a49373bbf9_0_14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1" name="Google Shape;101;g3a49373bbf9_0_14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g3a49373bbf9_0_28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0" name="Google Shape;110;g3a49373bbf9_0_28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g3a49373bbf9_0_35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0" name="Google Shape;120;g3a49373bbf9_0_35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g3a49373bbf9_0_429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27" name="Google Shape;127;g3a49373bbf9_0_42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jpg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jpg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7.jpg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Red">
  <p:cSld name="Red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/>
          <p:nvPr>
            <p:ph type="ctrTitle"/>
          </p:nvPr>
        </p:nvSpPr>
        <p:spPr>
          <a:xfrm>
            <a:off x="4784836" y="2571751"/>
            <a:ext cx="3943200" cy="11370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Autofit/>
          </a:bodyPr>
          <a:lstStyle>
            <a:lvl1pPr lvl="0" marR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300"/>
              <a:buFont typeface="Roboto"/>
              <a:buNone/>
              <a:defRPr b="1" i="0" sz="33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2" name="Google Shape;52;p13"/>
          <p:cNvSpPr txBox="1"/>
          <p:nvPr>
            <p:ph idx="1" type="subTitle"/>
          </p:nvPr>
        </p:nvSpPr>
        <p:spPr>
          <a:xfrm>
            <a:off x="4784834" y="3767672"/>
            <a:ext cx="39432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700"/>
              <a:buFont typeface="Arial"/>
              <a:buNone/>
              <a:defRPr b="0" i="0" sz="17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 marR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b="0" i="0" sz="15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lvl="2" marR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lvl="3" marR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lvl="4" marR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lvl="5" marR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3" name="Google Shape;53;p13"/>
          <p:cNvSpPr txBox="1"/>
          <p:nvPr/>
        </p:nvSpPr>
        <p:spPr>
          <a:xfrm>
            <a:off x="3523593" y="693682"/>
            <a:ext cx="138600" cy="2847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4" name="Google Shape;54;p13"/>
          <p:cNvSpPr txBox="1"/>
          <p:nvPr>
            <p:ph idx="2" type="body"/>
          </p:nvPr>
        </p:nvSpPr>
        <p:spPr>
          <a:xfrm>
            <a:off x="4784834" y="4100488"/>
            <a:ext cx="3943200" cy="403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-228600" lvl="0" marL="457200" marR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700"/>
              <a:buFont typeface="Arial"/>
              <a:buNone/>
              <a:defRPr b="0" i="0" sz="17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indent="-342900" lvl="1" marL="914400" marR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indent="-323850" lvl="2" marL="1371600" marR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indent="-317500" lvl="3" marL="1828800" marR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indent="-317500" lvl="4" marL="2286000" marR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indent="-317500" lvl="5" marL="2743200" marR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17500" lvl="6" marL="3200400" marR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17500" lvl="7" marL="3657600" marR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17500" lvl="8" marL="4114800" marR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iolet">
  <p:cSld name="Violet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14"/>
          <p:cNvSpPr txBox="1"/>
          <p:nvPr>
            <p:ph idx="1" type="body"/>
          </p:nvPr>
        </p:nvSpPr>
        <p:spPr>
          <a:xfrm>
            <a:off x="1252257" y="2038137"/>
            <a:ext cx="6639600" cy="21165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indent="-228600" lvl="0" marL="457200" marR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Arial"/>
              <a:buNone/>
              <a:defRPr b="0" i="0" sz="15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indent="-228600" lvl="1" marL="914400" marR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indent="-228600" lvl="2" marL="1371600" marR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indent="-228600" lvl="3" marL="1828800" marR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indent="-228600" lvl="4" marL="2286000" marR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indent="-317500" lvl="5" marL="2743200" marR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17500" lvl="6" marL="3200400" marR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17500" lvl="7" marL="3657600" marR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17500" lvl="8" marL="4114800" marR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7" name="Google Shape;57;p14"/>
          <p:cNvSpPr txBox="1"/>
          <p:nvPr>
            <p:ph idx="2" type="body"/>
          </p:nvPr>
        </p:nvSpPr>
        <p:spPr>
          <a:xfrm>
            <a:off x="628650" y="1500676"/>
            <a:ext cx="5191200" cy="35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-228600" lvl="0" marL="457200" marR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FFCE00"/>
              </a:buClr>
              <a:buSzPts val="1700"/>
              <a:buFont typeface="Arial"/>
              <a:buNone/>
              <a:defRPr b="0" i="0" sz="1700" u="none" cap="none" strike="noStrike">
                <a:solidFill>
                  <a:srgbClr val="FFCE00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indent="-342900" lvl="1" marL="914400" marR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23850" lvl="2" marL="1371600" marR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17500" lvl="3" marL="1828800" marR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17500" lvl="4" marL="2286000" marR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17500" lvl="5" marL="2743200" marR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17500" lvl="6" marL="3200400" marR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17500" lvl="7" marL="3657600" marR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17500" lvl="8" marL="4114800" marR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8" name="Google Shape;58;p14"/>
          <p:cNvSpPr txBox="1"/>
          <p:nvPr>
            <p:ph type="title"/>
          </p:nvPr>
        </p:nvSpPr>
        <p:spPr>
          <a:xfrm>
            <a:off x="628650" y="928582"/>
            <a:ext cx="5191200" cy="4812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marR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EE4D3D"/>
              </a:buClr>
              <a:buSzPts val="3300"/>
              <a:buFont typeface="Roboto"/>
              <a:buNone/>
              <a:defRPr b="1" i="0" sz="3300" u="none" cap="none" strike="noStrike">
                <a:solidFill>
                  <a:srgbClr val="EE4D3D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imple">
  <p:cSld name="Simple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5"/>
          <p:cNvSpPr txBox="1"/>
          <p:nvPr>
            <p:ph idx="1" type="body"/>
          </p:nvPr>
        </p:nvSpPr>
        <p:spPr>
          <a:xfrm>
            <a:off x="1252257" y="2038137"/>
            <a:ext cx="6639600" cy="21165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indent="-228600" lvl="0" marL="457200" marR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b="0" i="0" sz="15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indent="-228600" lvl="1" marL="914400" marR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indent="-228600" lvl="2" marL="1371600" marR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indent="-228600" lvl="3" marL="1828800" marR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indent="-228600" lvl="4" marL="2286000" marR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indent="-317500" lvl="5" marL="2743200" marR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17500" lvl="6" marL="3200400" marR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17500" lvl="7" marL="3657600" marR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17500" lvl="8" marL="4114800" marR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61" name="Google Shape;61;p15"/>
          <p:cNvSpPr txBox="1"/>
          <p:nvPr>
            <p:ph idx="2" type="body"/>
          </p:nvPr>
        </p:nvSpPr>
        <p:spPr>
          <a:xfrm>
            <a:off x="628650" y="1500676"/>
            <a:ext cx="5191200" cy="35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-228600" lvl="0" marL="457200" marR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652066"/>
              </a:buClr>
              <a:buSzPts val="1700"/>
              <a:buFont typeface="Arial"/>
              <a:buNone/>
              <a:defRPr b="0" i="0" sz="1700" u="none" cap="none" strike="noStrike">
                <a:solidFill>
                  <a:srgbClr val="652066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indent="-342900" lvl="1" marL="914400" marR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23850" lvl="2" marL="1371600" marR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17500" lvl="3" marL="1828800" marR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17500" lvl="4" marL="2286000" marR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17500" lvl="5" marL="2743200" marR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17500" lvl="6" marL="3200400" marR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17500" lvl="7" marL="3657600" marR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17500" lvl="8" marL="4114800" marR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62" name="Google Shape;62;p15"/>
          <p:cNvSpPr txBox="1"/>
          <p:nvPr>
            <p:ph type="title"/>
          </p:nvPr>
        </p:nvSpPr>
        <p:spPr>
          <a:xfrm>
            <a:off x="628650" y="928582"/>
            <a:ext cx="5191200" cy="4812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marR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EE4D3D"/>
              </a:buClr>
              <a:buSzPts val="3300"/>
              <a:buFont typeface="Roboto"/>
              <a:buNone/>
              <a:defRPr b="1" i="0" sz="3300" u="none" cap="none" strike="noStrike">
                <a:solidFill>
                  <a:srgbClr val="EE4D3D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Feature">
  <p:cSld name="Feature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6"/>
          <p:cNvSpPr txBox="1"/>
          <p:nvPr>
            <p:ph idx="1" type="body"/>
          </p:nvPr>
        </p:nvSpPr>
        <p:spPr>
          <a:xfrm>
            <a:off x="628651" y="2038137"/>
            <a:ext cx="4565400" cy="21165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indent="-228600" lvl="0" marL="457200" marR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b="0" i="0" sz="15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indent="-228600" lvl="1" marL="914400" marR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indent="-228600" lvl="2" marL="1371600" marR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indent="-228600" lvl="3" marL="1828800" marR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indent="-228600" lvl="4" marL="2286000" marR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indent="-317500" lvl="5" marL="2743200" marR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17500" lvl="6" marL="3200400" marR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17500" lvl="7" marL="3657600" marR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17500" lvl="8" marL="4114800" marR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65" name="Google Shape;65;p16"/>
          <p:cNvSpPr txBox="1"/>
          <p:nvPr>
            <p:ph idx="2" type="body"/>
          </p:nvPr>
        </p:nvSpPr>
        <p:spPr>
          <a:xfrm>
            <a:off x="628650" y="1500676"/>
            <a:ext cx="4565400" cy="35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-228600" lvl="0" marL="457200" marR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652066"/>
              </a:buClr>
              <a:buSzPts val="1700"/>
              <a:buFont typeface="Arial"/>
              <a:buNone/>
              <a:defRPr b="0" i="0" sz="1700" u="none" cap="none" strike="noStrike">
                <a:solidFill>
                  <a:srgbClr val="652066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indent="-342900" lvl="1" marL="914400" marR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23850" lvl="2" marL="1371600" marR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17500" lvl="3" marL="1828800" marR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17500" lvl="4" marL="2286000" marR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17500" lvl="5" marL="2743200" marR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17500" lvl="6" marL="3200400" marR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17500" lvl="7" marL="3657600" marR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17500" lvl="8" marL="4114800" marR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66" name="Google Shape;66;p16"/>
          <p:cNvSpPr txBox="1"/>
          <p:nvPr>
            <p:ph type="title"/>
          </p:nvPr>
        </p:nvSpPr>
        <p:spPr>
          <a:xfrm>
            <a:off x="628650" y="928582"/>
            <a:ext cx="4565400" cy="4812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marR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EE4D3D"/>
              </a:buClr>
              <a:buSzPts val="3300"/>
              <a:buFont typeface="Roboto"/>
              <a:buNone/>
              <a:defRPr b="1" i="0" sz="3300" u="none" cap="none" strike="noStrike">
                <a:solidFill>
                  <a:srgbClr val="EE4D3D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7" name="Google Shape;67;p16"/>
          <p:cNvSpPr/>
          <p:nvPr>
            <p:ph idx="3" type="pic"/>
          </p:nvPr>
        </p:nvSpPr>
        <p:spPr>
          <a:xfrm>
            <a:off x="5516655" y="928582"/>
            <a:ext cx="3627600" cy="32262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32.png"/><Relationship Id="rId4" Type="http://schemas.openxmlformats.org/officeDocument/2006/relationships/image" Target="../media/image1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3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9.jpg"/><Relationship Id="rId4" Type="http://schemas.openxmlformats.org/officeDocument/2006/relationships/image" Target="../media/image36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9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24.jpg"/><Relationship Id="rId4" Type="http://schemas.openxmlformats.org/officeDocument/2006/relationships/image" Target="../media/image14.png"/><Relationship Id="rId5" Type="http://schemas.openxmlformats.org/officeDocument/2006/relationships/image" Target="../media/image12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20.jpg"/><Relationship Id="rId4" Type="http://schemas.openxmlformats.org/officeDocument/2006/relationships/image" Target="../media/image21.jp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29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22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17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23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.xml"/><Relationship Id="rId3" Type="http://schemas.openxmlformats.org/officeDocument/2006/relationships/hyperlink" Target="https://forms.kinia.ie/kiniacommunity/form/KiniaAcademyTrainingAttendance/formperma/osyY1G5S8A_qH8pmh-y9k2UPUCGfgR7rbh4-Esw8k_4?cohort=006Oj00000x2sC1IAI&amp;xp=12-Dec-2025&amp;orgn=Kinia&amp;t=&amp;p=No%2C%20I%27m%20from%20a%20different%20organisation" TargetMode="External"/><Relationship Id="rId4" Type="http://schemas.openxmlformats.org/officeDocument/2006/relationships/image" Target="../media/image4.pn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30.jp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33.pn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26.png"/><Relationship Id="rId4" Type="http://schemas.openxmlformats.org/officeDocument/2006/relationships/image" Target="../media/image25.png"/><Relationship Id="rId5" Type="http://schemas.openxmlformats.org/officeDocument/2006/relationships/image" Target="../media/image31.pn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4.xml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5.xml"/><Relationship Id="rId3" Type="http://schemas.openxmlformats.org/officeDocument/2006/relationships/hyperlink" Target="https://forms.kinia.ie/kiniacommunity/form/KiniaAcademyTrainingAttendance/formperma/osyY1G5S8A_qH8pmh-y9k2UPUCGfgR7rbh4-Esw8k_4?cohort=006Oj00000x2sC1IAI&amp;xp=12-Dec-2025&amp;orgn=Kinia&amp;t=&amp;p=No%2C%20I%27m%20from%20a%20different%20organisation" TargetMode="External"/><Relationship Id="rId4" Type="http://schemas.openxmlformats.org/officeDocument/2006/relationships/image" Target="../media/image4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28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8.jpg"/><Relationship Id="rId4" Type="http://schemas.openxmlformats.org/officeDocument/2006/relationships/image" Target="../media/image18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3.jpg"/><Relationship Id="rId4" Type="http://schemas.openxmlformats.org/officeDocument/2006/relationships/image" Target="../media/image15.png"/><Relationship Id="rId5" Type="http://schemas.openxmlformats.org/officeDocument/2006/relationships/image" Target="../media/image16.png"/><Relationship Id="rId6" Type="http://schemas.openxmlformats.org/officeDocument/2006/relationships/image" Target="../media/image10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6.jpg"/><Relationship Id="rId4" Type="http://schemas.openxmlformats.org/officeDocument/2006/relationships/image" Target="../media/image11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652066"/>
        </a:solidFill>
      </p:bgPr>
    </p:bg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" name="Google Shape;72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-1796975"/>
            <a:ext cx="9144001" cy="7076565"/>
          </a:xfrm>
          <a:prstGeom prst="rect">
            <a:avLst/>
          </a:prstGeom>
          <a:noFill/>
          <a:ln>
            <a:noFill/>
          </a:ln>
        </p:spPr>
      </p:pic>
      <p:pic>
        <p:nvPicPr>
          <p:cNvPr id="73" name="Google Shape;73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916450" y="4295325"/>
            <a:ext cx="3110026" cy="8481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26"/>
          <p:cNvSpPr txBox="1"/>
          <p:nvPr>
            <p:ph idx="1" type="body"/>
          </p:nvPr>
        </p:nvSpPr>
        <p:spPr>
          <a:xfrm>
            <a:off x="849874" y="1671750"/>
            <a:ext cx="7626000" cy="2116500"/>
          </a:xfrm>
          <a:prstGeom prst="rect">
            <a:avLst/>
          </a:prstGeom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-317500" lvl="0" marL="457200" rtl="0" algn="l">
              <a:lnSpc>
                <a:spcPct val="15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1400"/>
              <a:buChar char="●"/>
            </a:pPr>
            <a:r>
              <a:rPr lang="en-GB" sz="1400">
                <a:solidFill>
                  <a:srgbClr val="000000"/>
                </a:solidFill>
              </a:rPr>
              <a:t>Tá an trealamh oiriúnach do leanaí 7-12 bliana d’aois.</a:t>
            </a:r>
            <a:endParaRPr sz="1400">
              <a:solidFill>
                <a:srgbClr val="000000"/>
              </a:solidFill>
            </a:endParaRPr>
          </a:p>
          <a:p>
            <a:pPr indent="-3175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Char char="●"/>
            </a:pPr>
            <a:r>
              <a:rPr lang="en-GB" sz="1400">
                <a:solidFill>
                  <a:srgbClr val="000000"/>
                </a:solidFill>
              </a:rPr>
              <a:t>Tá dhá chonair foghlama - 7-9 mbliana d'aois agus 10-12 bliain d'aois.</a:t>
            </a:r>
            <a:endParaRPr sz="1400">
              <a:solidFill>
                <a:srgbClr val="000000"/>
              </a:solidFill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Char char="●"/>
            </a:pPr>
            <a:r>
              <a:rPr lang="en-GB" sz="1400">
                <a:solidFill>
                  <a:srgbClr val="000000"/>
                </a:solidFill>
              </a:rPr>
              <a:t>Tá gach cosán comhdhéanta de shraith de 10 ngníomhaíochtaí le mic léinn ag foghlaim;</a:t>
            </a:r>
            <a:endParaRPr sz="1400">
              <a:solidFill>
                <a:srgbClr val="000000"/>
              </a:solidFill>
            </a:endParaRPr>
          </a:p>
          <a:p>
            <a:pPr indent="-317500" lvl="0" marL="914400" rtl="0" algn="l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400"/>
              <a:buChar char="-"/>
            </a:pPr>
            <a:r>
              <a:rPr lang="en-GB" sz="1400">
                <a:solidFill>
                  <a:srgbClr val="000000"/>
                </a:solidFill>
              </a:rPr>
              <a:t>Cad é IS?</a:t>
            </a:r>
            <a:endParaRPr sz="1400">
              <a:solidFill>
                <a:srgbClr val="000000"/>
              </a:solidFill>
            </a:endParaRPr>
          </a:p>
          <a:p>
            <a:pPr indent="-317500" lvl="0" marL="9144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Char char="-"/>
            </a:pPr>
            <a:r>
              <a:rPr lang="en-GB" sz="1400">
                <a:solidFill>
                  <a:srgbClr val="000000"/>
                </a:solidFill>
              </a:rPr>
              <a:t>Cad a chuireann le héifeachtacht IS?</a:t>
            </a:r>
            <a:endParaRPr sz="1400">
              <a:solidFill>
                <a:srgbClr val="000000"/>
              </a:solidFill>
            </a:endParaRPr>
          </a:p>
          <a:p>
            <a:pPr indent="-317500" lvl="0" marL="9144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Char char="-"/>
            </a:pPr>
            <a:r>
              <a:rPr lang="en-GB" sz="1400">
                <a:solidFill>
                  <a:srgbClr val="000000"/>
                </a:solidFill>
              </a:rPr>
              <a:t>Conas a oibríonn IS?</a:t>
            </a:r>
            <a:endParaRPr sz="1400">
              <a:solidFill>
                <a:srgbClr val="000000"/>
              </a:solidFill>
            </a:endParaRPr>
          </a:p>
          <a:p>
            <a:pPr indent="-317500" lvl="0" marL="9144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Char char="-"/>
            </a:pPr>
            <a:r>
              <a:rPr lang="en-GB" sz="1400">
                <a:solidFill>
                  <a:srgbClr val="000000"/>
                </a:solidFill>
              </a:rPr>
              <a:t>Conas réitigh IS a chur i bhfeidhm?       </a:t>
            </a:r>
            <a:endParaRPr sz="1400">
              <a:solidFill>
                <a:srgbClr val="000000"/>
              </a:solidFill>
            </a:endParaRPr>
          </a:p>
          <a:p>
            <a:pPr indent="0" lvl="0" marL="137160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</a:endParaRPr>
          </a:p>
          <a:p>
            <a:pPr indent="0" lvl="0" marL="45720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1400"/>
          </a:p>
        </p:txBody>
      </p:sp>
      <p:sp>
        <p:nvSpPr>
          <p:cNvPr id="135" name="Google Shape;135;p26"/>
          <p:cNvSpPr txBox="1"/>
          <p:nvPr>
            <p:ph idx="2" type="body"/>
          </p:nvPr>
        </p:nvSpPr>
        <p:spPr>
          <a:xfrm>
            <a:off x="849875" y="1058225"/>
            <a:ext cx="6468900" cy="356100"/>
          </a:xfrm>
          <a:prstGeom prst="rect">
            <a:avLst/>
          </a:prstGeom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rtl="0" algn="l">
              <a:spcBef>
                <a:spcPts val="800"/>
              </a:spcBef>
              <a:spcAft>
                <a:spcPts val="0"/>
              </a:spcAft>
              <a:buNone/>
            </a:pPr>
            <a:r>
              <a:rPr lang="en-GB"/>
              <a:t>Tá an Kit Photon AI deartha chun saol na hintleachta saorga (AI) a thabhairt do mhic léinn.</a:t>
            </a:r>
            <a:endParaRPr/>
          </a:p>
        </p:txBody>
      </p:sp>
      <p:sp>
        <p:nvSpPr>
          <p:cNvPr id="136" name="Google Shape;136;p26"/>
          <p:cNvSpPr txBox="1"/>
          <p:nvPr/>
        </p:nvSpPr>
        <p:spPr>
          <a:xfrm>
            <a:off x="-932600" y="312882"/>
            <a:ext cx="5191200" cy="4812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rmAutofit lnSpcReduction="10000"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3300">
                <a:solidFill>
                  <a:srgbClr val="EE4D3D"/>
                </a:solidFill>
                <a:latin typeface="Roboto"/>
                <a:ea typeface="Roboto"/>
                <a:cs typeface="Roboto"/>
                <a:sym typeface="Roboto"/>
              </a:rPr>
              <a:t>                 Photon AI</a:t>
            </a:r>
            <a:endParaRPr b="1" sz="3300">
              <a:solidFill>
                <a:srgbClr val="EE4D3D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137" name="Google Shape;137;p2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659303" y="0"/>
            <a:ext cx="2487922" cy="800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p27"/>
          <p:cNvSpPr txBox="1"/>
          <p:nvPr>
            <p:ph idx="2" type="body"/>
          </p:nvPr>
        </p:nvSpPr>
        <p:spPr>
          <a:xfrm>
            <a:off x="643950" y="1165825"/>
            <a:ext cx="7534200" cy="356100"/>
          </a:xfrm>
          <a:prstGeom prst="rect">
            <a:avLst/>
          </a:prstGeom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rtl="0" algn="l">
              <a:spcBef>
                <a:spcPts val="800"/>
              </a:spcBef>
              <a:spcAft>
                <a:spcPts val="0"/>
              </a:spcAft>
              <a:buNone/>
            </a:pPr>
            <a:r>
              <a:rPr lang="en-GB" sz="1400">
                <a:solidFill>
                  <a:schemeClr val="dk1"/>
                </a:solidFill>
              </a:rPr>
              <a:t>Soláthraíonn Photon Artificial Intelligence Discovery Kit na huirlisí go léir atá riachtanach duit chun intleacht shaorga agus meaisínfhoghlaim a thabhairt isteach do d’fhoghlaimeoirí.</a:t>
            </a:r>
            <a:endParaRPr sz="1400">
              <a:solidFill>
                <a:schemeClr val="dk1"/>
              </a:solidFill>
            </a:endParaRPr>
          </a:p>
        </p:txBody>
      </p:sp>
      <p:sp>
        <p:nvSpPr>
          <p:cNvPr id="143" name="Google Shape;143;p27"/>
          <p:cNvSpPr txBox="1"/>
          <p:nvPr>
            <p:ph type="title"/>
          </p:nvPr>
        </p:nvSpPr>
        <p:spPr>
          <a:xfrm>
            <a:off x="409725" y="490700"/>
            <a:ext cx="7832700" cy="481200"/>
          </a:xfrm>
          <a:prstGeom prst="rect">
            <a:avLst/>
          </a:prstGeom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241300" marR="2413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200">
                <a:solidFill>
                  <a:srgbClr val="EE4D3D"/>
                </a:solidFill>
              </a:rPr>
              <a:t>Eolas faoin Trealamh Fionnachtana Intleachta Saorga</a:t>
            </a:r>
            <a:endParaRPr sz="2200">
              <a:solidFill>
                <a:srgbClr val="EE4D3D"/>
              </a:solidFill>
            </a:endParaRPr>
          </a:p>
        </p:txBody>
      </p:sp>
      <p:pic>
        <p:nvPicPr>
          <p:cNvPr descr="Photon Robot" id="144" name="Google Shape;144;p2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71650" y="1981638"/>
            <a:ext cx="2143125" cy="2133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5" name="Google Shape;145;p2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242700" y="1715850"/>
            <a:ext cx="2143200" cy="2399400"/>
          </a:xfrm>
          <a:prstGeom prst="roundRect">
            <a:avLst>
              <a:gd fmla="val 16667" name="adj"/>
            </a:avLst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9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p28"/>
          <p:cNvSpPr txBox="1"/>
          <p:nvPr>
            <p:ph type="title"/>
          </p:nvPr>
        </p:nvSpPr>
        <p:spPr>
          <a:xfrm>
            <a:off x="536475" y="523007"/>
            <a:ext cx="5191200" cy="481200"/>
          </a:xfrm>
          <a:prstGeom prst="rect">
            <a:avLst/>
          </a:prstGeom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241300" marR="2413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200">
                <a:solidFill>
                  <a:srgbClr val="EE4D3D"/>
                </a:solidFill>
                <a:highlight>
                  <a:srgbClr val="FFFFFF"/>
                </a:highlight>
              </a:rPr>
              <a:t>Cad atá sa Bhosca?</a:t>
            </a:r>
            <a:endParaRPr sz="2200">
              <a:solidFill>
                <a:srgbClr val="EE4D3D"/>
              </a:solidFill>
              <a:highlight>
                <a:srgbClr val="FFFFFF"/>
              </a:highlight>
            </a:endParaRPr>
          </a:p>
        </p:txBody>
      </p:sp>
      <p:sp>
        <p:nvSpPr>
          <p:cNvPr id="151" name="Google Shape;151;p28"/>
          <p:cNvSpPr txBox="1"/>
          <p:nvPr>
            <p:ph idx="1" type="body"/>
          </p:nvPr>
        </p:nvSpPr>
        <p:spPr>
          <a:xfrm>
            <a:off x="97725" y="1155125"/>
            <a:ext cx="7042500" cy="2116500"/>
          </a:xfrm>
          <a:prstGeom prst="rect">
            <a:avLst/>
          </a:prstGeom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-228600" lvl="0" marL="698500" marR="241300" rtl="0" algn="l">
              <a:lnSpc>
                <a:spcPct val="115000"/>
              </a:lnSpc>
              <a:spcBef>
                <a:spcPts val="3600"/>
              </a:spcBef>
              <a:spcAft>
                <a:spcPts val="0"/>
              </a:spcAft>
              <a:buSzPts val="1300"/>
              <a:buNone/>
            </a:pPr>
            <a:r>
              <a:rPr lang="en-GB" sz="1300"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1 x Photon Robot</a:t>
            </a:r>
            <a:endParaRPr sz="1300"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-228600" lvl="0" marL="698500" marR="2413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r>
              <a:rPr lang="en-GB" sz="1300"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10 x Pleananna Ceachta (Conair A)</a:t>
            </a:r>
            <a:endParaRPr sz="1300"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-228600" lvl="0" marL="698500" marR="2413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r>
              <a:rPr lang="en-GB" sz="1300"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10 x Pleananna Ceachta (Conair B)</a:t>
            </a:r>
            <a:endParaRPr sz="1300"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-228600" lvl="0" marL="698500" marR="2413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r>
              <a:rPr lang="en-GB" sz="1300"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1 x Mata Oideachasúil Chathair Chliste</a:t>
            </a:r>
            <a:endParaRPr sz="1300"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-228600" lvl="0" marL="698500" marR="2413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r>
              <a:rPr lang="en-GB" sz="1300"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1 x Teanntóir Táibléid</a:t>
            </a:r>
            <a:endParaRPr sz="1300"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-228600" lvl="0" marL="698500" marR="2413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r>
              <a:rPr lang="en-GB" sz="1300"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1 x Seastáin Luaschártaí</a:t>
            </a:r>
            <a:endParaRPr sz="1300"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-228600" lvl="0" marL="698500" marR="2413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r>
              <a:rPr lang="en-GB" sz="1300"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9 x Múnlaí Foirgneamh</a:t>
            </a:r>
            <a:endParaRPr sz="1300"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-228600" lvl="0" marL="698500" marR="2413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r>
              <a:rPr lang="en-GB" sz="1300"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1 x Bloc Bóthair</a:t>
            </a:r>
            <a:endParaRPr sz="1300"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-228600" lvl="0" marL="698500" marR="2413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r>
              <a:rPr lang="en-GB" sz="1300"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1 x Cárta Mór</a:t>
            </a:r>
            <a:endParaRPr sz="1300"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-228600" lvl="0" marL="698500" marR="2413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r>
              <a:rPr lang="en-GB" sz="1300"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18 x Cártaí Meánacha</a:t>
            </a:r>
            <a:endParaRPr sz="1300"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-228600" lvl="0" marL="698500" marR="2413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r>
              <a:rPr lang="en-GB" sz="1300"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19 x Cártaí Beaga</a:t>
            </a:r>
            <a:endParaRPr sz="1300"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-228600" lvl="0" marL="698500" marR="2413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r>
              <a:rPr lang="en-GB" sz="1300"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54 x Comharthaí le haghaidh Foirgnimh</a:t>
            </a:r>
            <a:endParaRPr sz="1300"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700">
              <a:solidFill>
                <a:srgbClr val="000000"/>
              </a:solidFill>
            </a:endParaRPr>
          </a:p>
          <a:p>
            <a:pPr indent="0" lvl="0" marL="45720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1700"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1700"/>
          </a:p>
        </p:txBody>
      </p:sp>
      <p:pic>
        <p:nvPicPr>
          <p:cNvPr id="152" name="Google Shape;152;p2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152355" y="1079088"/>
            <a:ext cx="4600745" cy="25879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6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p29"/>
          <p:cNvSpPr txBox="1"/>
          <p:nvPr>
            <p:ph idx="2" type="body"/>
          </p:nvPr>
        </p:nvSpPr>
        <p:spPr>
          <a:xfrm>
            <a:off x="628650" y="888339"/>
            <a:ext cx="5191200" cy="356100"/>
          </a:xfrm>
          <a:prstGeom prst="rect">
            <a:avLst/>
          </a:prstGeom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rtl="0" algn="l">
              <a:spcBef>
                <a:spcPts val="800"/>
              </a:spcBef>
              <a:spcAft>
                <a:spcPts val="0"/>
              </a:spcAft>
              <a:buNone/>
            </a:pPr>
            <a:r>
              <a:rPr b="1" lang="en-GB"/>
              <a:t>Conairí Foghlama</a:t>
            </a:r>
            <a:endParaRPr b="1"/>
          </a:p>
        </p:txBody>
      </p:sp>
      <p:sp>
        <p:nvSpPr>
          <p:cNvPr id="158" name="Google Shape;158;p29"/>
          <p:cNvSpPr txBox="1"/>
          <p:nvPr>
            <p:ph type="title"/>
          </p:nvPr>
        </p:nvSpPr>
        <p:spPr>
          <a:xfrm>
            <a:off x="628650" y="336457"/>
            <a:ext cx="5191200" cy="481200"/>
          </a:xfrm>
          <a:prstGeom prst="rect">
            <a:avLst/>
          </a:prstGeom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Photon IS</a:t>
            </a:r>
            <a:endParaRPr/>
          </a:p>
        </p:txBody>
      </p:sp>
      <p:sp>
        <p:nvSpPr>
          <p:cNvPr id="159" name="Google Shape;159;p29"/>
          <p:cNvSpPr txBox="1"/>
          <p:nvPr/>
        </p:nvSpPr>
        <p:spPr>
          <a:xfrm>
            <a:off x="1536775" y="1402600"/>
            <a:ext cx="13302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7137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solidFill>
                  <a:srgbClr val="701C7F"/>
                </a:solidFill>
              </a:rPr>
              <a:t>Cosán 1</a:t>
            </a:r>
            <a:endParaRPr b="1">
              <a:solidFill>
                <a:srgbClr val="701C7F"/>
              </a:solidFill>
            </a:endParaRPr>
          </a:p>
        </p:txBody>
      </p:sp>
      <p:sp>
        <p:nvSpPr>
          <p:cNvPr id="160" name="Google Shape;160;p29"/>
          <p:cNvSpPr txBox="1"/>
          <p:nvPr/>
        </p:nvSpPr>
        <p:spPr>
          <a:xfrm>
            <a:off x="6069625" y="1402600"/>
            <a:ext cx="13302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solidFill>
                  <a:srgbClr val="701C7F"/>
                </a:solidFill>
              </a:rPr>
              <a:t>Cosán 2</a:t>
            </a:r>
            <a:endParaRPr b="1">
              <a:solidFill>
                <a:srgbClr val="701C7F"/>
              </a:solidFill>
            </a:endParaRPr>
          </a:p>
        </p:txBody>
      </p:sp>
      <p:sp>
        <p:nvSpPr>
          <p:cNvPr id="161" name="Google Shape;161;p29"/>
          <p:cNvSpPr txBox="1"/>
          <p:nvPr/>
        </p:nvSpPr>
        <p:spPr>
          <a:xfrm>
            <a:off x="280475" y="1856700"/>
            <a:ext cx="4161300" cy="1857300"/>
          </a:xfrm>
          <a:prstGeom prst="rect">
            <a:avLst/>
          </a:prstGeom>
          <a:noFill/>
          <a:ln cap="flat" cmpd="sng" w="19050">
            <a:solidFill>
              <a:srgbClr val="EF4D4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34275" lIns="68575" spcFirstLastPara="1" rIns="68575" wrap="square" tIns="34275">
            <a:normAutofit fontScale="70000" lnSpcReduction="10000"/>
          </a:bodyPr>
          <a:lstStyle/>
          <a:p>
            <a:pPr indent="0" lvl="0" marL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None/>
            </a:pPr>
            <a:r>
              <a:rPr lang="en-GB" sz="1797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-    Is é an córas comhtháite foghlama an príomhfhócas.</a:t>
            </a:r>
            <a:endParaRPr sz="1797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ct val="61191"/>
              <a:buFont typeface="Arial"/>
              <a:buNone/>
            </a:pPr>
            <a:r>
              <a:rPr lang="en-GB" sz="1797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- Tá na ceachtanna 90 nóiméad le cur síos mionsonraithe san áireamh.</a:t>
            </a:r>
            <a:endParaRPr sz="1797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ct val="61191"/>
              <a:buFont typeface="Arial"/>
              <a:buNone/>
            </a:pPr>
            <a:r>
              <a:rPr lang="en-GB" sz="1797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- Tá táibléid nó clár bán idirghníomhach ag teastáil ó gach gníomhaíocht.</a:t>
            </a:r>
            <a:endParaRPr sz="1797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n-GB" sz="1797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- Oibríonn mic léinn i ngrúpaí chun rannpháirtíocht ghníomhach a chur chun cinn.</a:t>
            </a:r>
            <a:endParaRPr sz="1797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lnSpc>
                <a:spcPct val="90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 sz="1200">
              <a:solidFill>
                <a:srgbClr val="000000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62" name="Google Shape;162;p29"/>
          <p:cNvSpPr txBox="1"/>
          <p:nvPr/>
        </p:nvSpPr>
        <p:spPr>
          <a:xfrm>
            <a:off x="4819825" y="1874100"/>
            <a:ext cx="4161300" cy="1856400"/>
          </a:xfrm>
          <a:prstGeom prst="rect">
            <a:avLst/>
          </a:prstGeom>
          <a:noFill/>
          <a:ln cap="flat" cmpd="sng" w="19050">
            <a:solidFill>
              <a:srgbClr val="EF4D4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04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"/>
              <a:buChar char="-"/>
            </a:pPr>
            <a:r>
              <a:rPr lang="en-GB" sz="12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Príomhfhócas ar AI, a úsáid sa ghnáthshaol, agus eitic réitigh bunaithe ar AI.</a:t>
            </a:r>
            <a:endParaRPr sz="12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04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"/>
              <a:buChar char="-"/>
            </a:pPr>
            <a:r>
              <a:rPr lang="en-GB" sz="12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Maireann na ceachtanna thart ar 45 nóiméad.</a:t>
            </a:r>
            <a:endParaRPr sz="12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04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"/>
              <a:buChar char="-"/>
            </a:pPr>
            <a:r>
              <a:rPr lang="en-GB" sz="12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Tá na ceachtanna seo ullmhaithe go sonrach do ríomhairí.</a:t>
            </a:r>
            <a:endParaRPr sz="12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04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Roboto"/>
              <a:buChar char="-"/>
            </a:pPr>
            <a:r>
              <a:rPr lang="en-GB" sz="12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Tá tablet nó fón cliste riachtanach freisin chun an robot a rialú.</a:t>
            </a:r>
            <a:endParaRPr sz="12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6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p30"/>
          <p:cNvSpPr txBox="1"/>
          <p:nvPr>
            <p:ph idx="1" type="body"/>
          </p:nvPr>
        </p:nvSpPr>
        <p:spPr>
          <a:xfrm>
            <a:off x="141827" y="732138"/>
            <a:ext cx="4953600" cy="2116500"/>
          </a:xfrm>
          <a:prstGeom prst="rect">
            <a:avLst/>
          </a:prstGeom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rtl="0" algn="l">
              <a:spcBef>
                <a:spcPts val="8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-330200" lvl="0" marL="457200" rtl="0" algn="l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SzPts val="1600"/>
              <a:buChar char="-"/>
            </a:pPr>
            <a:r>
              <a:rPr lang="en-GB" sz="1600"/>
              <a:t>Ar fáil le híoslódáil ar Apple agus Android</a:t>
            </a:r>
            <a:endParaRPr sz="1600"/>
          </a:p>
          <a:p>
            <a:pPr indent="-3302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-"/>
            </a:pPr>
            <a:r>
              <a:rPr lang="en-GB" sz="1600"/>
              <a:t>Moltar scáileán mór a úsáid agus an Aip in úsáid (m.sh. iPad nó táibléad)</a:t>
            </a:r>
            <a:endParaRPr sz="1600"/>
          </a:p>
          <a:p>
            <a:pPr indent="0" lvl="0" marL="457200" rtl="0" algn="l">
              <a:spcBef>
                <a:spcPts val="8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8" name="Google Shape;168;p30"/>
          <p:cNvSpPr txBox="1"/>
          <p:nvPr>
            <p:ph type="title"/>
          </p:nvPr>
        </p:nvSpPr>
        <p:spPr>
          <a:xfrm>
            <a:off x="628650" y="441532"/>
            <a:ext cx="5191200" cy="481200"/>
          </a:xfrm>
          <a:prstGeom prst="rect">
            <a:avLst/>
          </a:prstGeom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Íoslódáil an Aip</a:t>
            </a:r>
            <a:endParaRPr/>
          </a:p>
        </p:txBody>
      </p:sp>
      <p:pic>
        <p:nvPicPr>
          <p:cNvPr id="169" name="Google Shape;169;p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050250" y="1082925"/>
            <a:ext cx="3680375" cy="2620287"/>
          </a:xfrm>
          <a:prstGeom prst="rect">
            <a:avLst/>
          </a:prstGeom>
          <a:noFill/>
          <a:ln>
            <a:noFill/>
          </a:ln>
        </p:spPr>
      </p:pic>
      <p:pic>
        <p:nvPicPr>
          <p:cNvPr id="170" name="Google Shape;170;p3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72100" y="2179250"/>
            <a:ext cx="1602394" cy="1567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71" name="Google Shape;171;p3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826175" y="2179250"/>
            <a:ext cx="1672400" cy="1672400"/>
          </a:xfrm>
          <a:prstGeom prst="rect">
            <a:avLst/>
          </a:prstGeom>
          <a:noFill/>
          <a:ln>
            <a:noFill/>
          </a:ln>
        </p:spPr>
      </p:pic>
      <p:sp>
        <p:nvSpPr>
          <p:cNvPr id="172" name="Google Shape;172;p30"/>
          <p:cNvSpPr txBox="1"/>
          <p:nvPr/>
        </p:nvSpPr>
        <p:spPr>
          <a:xfrm>
            <a:off x="809963" y="3703200"/>
            <a:ext cx="1357500" cy="24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Cód QR Apple</a:t>
            </a:r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73" name="Google Shape;173;p30"/>
          <p:cNvSpPr txBox="1"/>
          <p:nvPr/>
        </p:nvSpPr>
        <p:spPr>
          <a:xfrm>
            <a:off x="3062400" y="3746925"/>
            <a:ext cx="1509600" cy="24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3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Cód QR Android</a:t>
            </a:r>
            <a:endParaRPr sz="13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7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p31"/>
          <p:cNvSpPr txBox="1"/>
          <p:nvPr>
            <p:ph idx="1" type="body"/>
          </p:nvPr>
        </p:nvSpPr>
        <p:spPr>
          <a:xfrm>
            <a:off x="574350" y="1158475"/>
            <a:ext cx="6141900" cy="2028000"/>
          </a:xfrm>
          <a:prstGeom prst="rect">
            <a:avLst/>
          </a:prstGeom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rtl="0" algn="l">
              <a:spcBef>
                <a:spcPts val="800"/>
              </a:spcBef>
              <a:spcAft>
                <a:spcPts val="0"/>
              </a:spcAft>
              <a:buNone/>
            </a:pPr>
            <a:r>
              <a:rPr lang="en-GB"/>
              <a:t>Le haghaidh ceachtanna níos forbartha sa ríomhchlárú, cuireann ionchorprú Photon Code agus Scratch deiseanna breise oideachais ar fáil do d’fhoghlaimeoirí.</a:t>
            </a:r>
            <a:endParaRPr/>
          </a:p>
          <a:p>
            <a:pPr indent="0" lvl="0" marL="0" rtl="0" algn="l">
              <a:spcBef>
                <a:spcPts val="8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-323850" lvl="0" marL="457200" rtl="0" algn="l">
              <a:spcBef>
                <a:spcPts val="800"/>
              </a:spcBef>
              <a:spcAft>
                <a:spcPts val="0"/>
              </a:spcAft>
              <a:buSzPts val="1500"/>
              <a:buChar char="-"/>
            </a:pPr>
            <a:r>
              <a:rPr lang="en-GB"/>
              <a:t>Photon Draw</a:t>
            </a:r>
            <a:endParaRPr/>
          </a:p>
          <a:p>
            <a:pPr indent="-323850" lvl="0" marL="457200" rtl="0" algn="l">
              <a:spcBef>
                <a:spcPts val="0"/>
              </a:spcBef>
              <a:spcAft>
                <a:spcPts val="0"/>
              </a:spcAft>
              <a:buSzPts val="1500"/>
              <a:buChar char="-"/>
            </a:pPr>
            <a:r>
              <a:rPr lang="en-GB"/>
              <a:t>Photon Badge</a:t>
            </a:r>
            <a:endParaRPr/>
          </a:p>
          <a:p>
            <a:pPr indent="-323850" lvl="0" marL="457200" rtl="0" algn="l">
              <a:spcBef>
                <a:spcPts val="0"/>
              </a:spcBef>
              <a:spcAft>
                <a:spcPts val="0"/>
              </a:spcAft>
              <a:buSzPts val="1500"/>
              <a:buChar char="-"/>
            </a:pPr>
            <a:r>
              <a:rPr lang="en-GB"/>
              <a:t>Photon Blocks</a:t>
            </a:r>
            <a:endParaRPr/>
          </a:p>
          <a:p>
            <a:pPr indent="0" lvl="0" marL="0" rtl="0" algn="l">
              <a:spcBef>
                <a:spcPts val="8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9" name="Google Shape;179;p31"/>
          <p:cNvSpPr txBox="1"/>
          <p:nvPr>
            <p:ph type="title"/>
          </p:nvPr>
        </p:nvSpPr>
        <p:spPr>
          <a:xfrm>
            <a:off x="628650" y="431800"/>
            <a:ext cx="6639600" cy="481200"/>
          </a:xfrm>
          <a:prstGeom prst="rect">
            <a:avLst/>
          </a:prstGeom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Aipeanna agus acmhainní breise</a:t>
            </a:r>
            <a:endParaRPr/>
          </a:p>
        </p:txBody>
      </p:sp>
      <p:pic>
        <p:nvPicPr>
          <p:cNvPr id="180" name="Google Shape;180;p3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059800" y="2999700"/>
            <a:ext cx="2910426" cy="11871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1" name="Google Shape;181;p3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244425" y="1742800"/>
            <a:ext cx="2634826" cy="12569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5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p32"/>
          <p:cNvSpPr txBox="1"/>
          <p:nvPr>
            <p:ph idx="1" type="body"/>
          </p:nvPr>
        </p:nvSpPr>
        <p:spPr>
          <a:xfrm>
            <a:off x="319150" y="1584300"/>
            <a:ext cx="3906900" cy="1974900"/>
          </a:xfrm>
          <a:prstGeom prst="rect">
            <a:avLst/>
          </a:prstGeom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-323850" lvl="0" marL="457200" rtl="0" algn="l">
              <a:spcBef>
                <a:spcPts val="800"/>
              </a:spcBef>
              <a:spcAft>
                <a:spcPts val="0"/>
              </a:spcAft>
              <a:buSzPts val="1500"/>
              <a:buChar char="-"/>
            </a:pPr>
            <a:r>
              <a:rPr lang="en-GB"/>
              <a:t>Tarraing cosán an róbait le do mhéar</a:t>
            </a:r>
            <a:endParaRPr/>
          </a:p>
          <a:p>
            <a:pPr indent="0" lvl="0" marL="0" rtl="0" algn="l">
              <a:spcBef>
                <a:spcPts val="8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-323850" lvl="0" marL="457200" rtl="0" algn="l">
              <a:spcBef>
                <a:spcPts val="800"/>
              </a:spcBef>
              <a:spcAft>
                <a:spcPts val="0"/>
              </a:spcAft>
              <a:buSzPts val="1500"/>
              <a:buChar char="-"/>
            </a:pPr>
            <a:r>
              <a:rPr lang="en-GB"/>
              <a:t>Is féidir leat gníomhartha a chur leis cosúil le dath súile agus cluasa an róbait a athrú nó fuaimeanna a sheinm.</a:t>
            </a:r>
            <a:endParaRPr/>
          </a:p>
        </p:txBody>
      </p:sp>
      <p:sp>
        <p:nvSpPr>
          <p:cNvPr id="187" name="Google Shape;187;p32"/>
          <p:cNvSpPr txBox="1"/>
          <p:nvPr>
            <p:ph idx="2" type="body"/>
          </p:nvPr>
        </p:nvSpPr>
        <p:spPr>
          <a:xfrm>
            <a:off x="574450" y="1075151"/>
            <a:ext cx="5191200" cy="356100"/>
          </a:xfrm>
          <a:prstGeom prst="rect">
            <a:avLst/>
          </a:prstGeom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rtl="0" algn="l">
              <a:spcBef>
                <a:spcPts val="800"/>
              </a:spcBef>
              <a:spcAft>
                <a:spcPts val="0"/>
              </a:spcAft>
              <a:buNone/>
            </a:pPr>
            <a:r>
              <a:rPr b="1" lang="en-GB"/>
              <a:t>Oiriúnach d'fhoghlaimeoirí níos óige</a:t>
            </a:r>
            <a:endParaRPr b="1"/>
          </a:p>
        </p:txBody>
      </p:sp>
      <p:sp>
        <p:nvSpPr>
          <p:cNvPr id="188" name="Google Shape;188;p32"/>
          <p:cNvSpPr txBox="1"/>
          <p:nvPr>
            <p:ph type="title"/>
          </p:nvPr>
        </p:nvSpPr>
        <p:spPr>
          <a:xfrm>
            <a:off x="574450" y="440907"/>
            <a:ext cx="5191200" cy="481200"/>
          </a:xfrm>
          <a:prstGeom prst="rect">
            <a:avLst/>
          </a:prstGeom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Photon Draw a Úsáid</a:t>
            </a:r>
            <a:endParaRPr/>
          </a:p>
        </p:txBody>
      </p:sp>
      <p:pic>
        <p:nvPicPr>
          <p:cNvPr id="189" name="Google Shape;189;p3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328930" y="1106950"/>
            <a:ext cx="4592245" cy="2929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3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p33"/>
          <p:cNvSpPr txBox="1"/>
          <p:nvPr>
            <p:ph idx="1" type="body"/>
          </p:nvPr>
        </p:nvSpPr>
        <p:spPr>
          <a:xfrm>
            <a:off x="369000" y="1822800"/>
            <a:ext cx="4048500" cy="2116500"/>
          </a:xfrm>
          <a:prstGeom prst="rect">
            <a:avLst/>
          </a:prstGeom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rtl="0" algn="l">
              <a:spcBef>
                <a:spcPts val="800"/>
              </a:spcBef>
              <a:spcAft>
                <a:spcPts val="0"/>
              </a:spcAft>
              <a:buNone/>
            </a:pPr>
            <a:r>
              <a:rPr lang="en-GB"/>
              <a:t>Tosaigh ag déanamh Ríomhchlárú</a:t>
            </a:r>
            <a:endParaRPr/>
          </a:p>
          <a:p>
            <a:pPr indent="0" lvl="0" marL="0" rtl="0" algn="l">
              <a:spcBef>
                <a:spcPts val="8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800"/>
              </a:spcBef>
              <a:spcAft>
                <a:spcPts val="0"/>
              </a:spcAft>
              <a:buNone/>
            </a:pPr>
            <a:r>
              <a:rPr lang="en-GB"/>
              <a:t>Tá an Suaitheantas Fótóin bunaithe ar shiombailí – saigheada, dathanna, fuaimeanna, srl. </a:t>
            </a:r>
            <a:endParaRPr/>
          </a:p>
          <a:p>
            <a:pPr indent="0" lvl="0" marL="0" rtl="0" algn="l">
              <a:spcBef>
                <a:spcPts val="8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800"/>
              </a:spcBef>
              <a:spcAft>
                <a:spcPts val="0"/>
              </a:spcAft>
              <a:buNone/>
            </a:pPr>
            <a:r>
              <a:rPr lang="en-GB"/>
              <a:t>Caithfimid socrú a dhéanamh i seicheamh loighciúil.</a:t>
            </a:r>
            <a:endParaRPr/>
          </a:p>
        </p:txBody>
      </p:sp>
      <p:sp>
        <p:nvSpPr>
          <p:cNvPr id="195" name="Google Shape;195;p33"/>
          <p:cNvSpPr txBox="1"/>
          <p:nvPr>
            <p:ph idx="2" type="body"/>
          </p:nvPr>
        </p:nvSpPr>
        <p:spPr>
          <a:xfrm>
            <a:off x="214500" y="1123850"/>
            <a:ext cx="4357500" cy="356100"/>
          </a:xfrm>
          <a:prstGeom prst="rect">
            <a:avLst/>
          </a:prstGeom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rtl="0" algn="l">
              <a:spcBef>
                <a:spcPts val="800"/>
              </a:spcBef>
              <a:spcAft>
                <a:spcPts val="0"/>
              </a:spcAft>
              <a:buNone/>
            </a:pPr>
            <a:r>
              <a:rPr b="1" lang="en-GB" sz="1400"/>
              <a:t>Oiriúnach d'fhoghlaimeoirí Meánleibhéal </a:t>
            </a:r>
            <a:endParaRPr b="1" sz="1400"/>
          </a:p>
        </p:txBody>
      </p:sp>
      <p:sp>
        <p:nvSpPr>
          <p:cNvPr id="196" name="Google Shape;196;p33"/>
          <p:cNvSpPr txBox="1"/>
          <p:nvPr>
            <p:ph type="title"/>
          </p:nvPr>
        </p:nvSpPr>
        <p:spPr>
          <a:xfrm>
            <a:off x="545825" y="564157"/>
            <a:ext cx="5191200" cy="481200"/>
          </a:xfrm>
          <a:prstGeom prst="rect">
            <a:avLst/>
          </a:prstGeom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Photon Badge</a:t>
            </a:r>
            <a:endParaRPr/>
          </a:p>
        </p:txBody>
      </p:sp>
      <p:pic>
        <p:nvPicPr>
          <p:cNvPr id="197" name="Google Shape;197;p3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704526" y="1272950"/>
            <a:ext cx="4208476" cy="259760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Google Shape;202;p34"/>
          <p:cNvSpPr txBox="1"/>
          <p:nvPr>
            <p:ph idx="1" type="body"/>
          </p:nvPr>
        </p:nvSpPr>
        <p:spPr>
          <a:xfrm>
            <a:off x="547424" y="1947675"/>
            <a:ext cx="7344300" cy="2207100"/>
          </a:xfrm>
          <a:prstGeom prst="rect">
            <a:avLst/>
          </a:prstGeom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-323850" lvl="0" marL="457200" rtl="0" algn="l">
              <a:lnSpc>
                <a:spcPct val="150000"/>
              </a:lnSpc>
              <a:spcBef>
                <a:spcPts val="800"/>
              </a:spcBef>
              <a:spcAft>
                <a:spcPts val="0"/>
              </a:spcAft>
              <a:buSzPts val="1500"/>
              <a:buChar char="●"/>
            </a:pPr>
            <a:r>
              <a:rPr lang="en-GB"/>
              <a:t>Tá aip tiomnaithe do mhuinteoirí ar fháil ó photon freisin. - PHOTON EDU.</a:t>
            </a:r>
            <a:endParaRPr/>
          </a:p>
          <a:p>
            <a:pPr indent="-32385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500"/>
              <a:buChar char="●"/>
            </a:pPr>
            <a:r>
              <a:rPr lang="en-GB"/>
              <a:t>San aip is féidir an róbat a smachtú i rith ranganna idirdhiscplíneach agus ceachtanna i bún ríomhchlárú a stiúir.</a:t>
            </a:r>
            <a:endParaRPr/>
          </a:p>
          <a:p>
            <a:pPr indent="-32385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500"/>
              <a:buChar char="●"/>
            </a:pPr>
            <a:r>
              <a:rPr lang="en-GB"/>
              <a:t>Tá roinnt ceachtanna réamh-cruthaithe le fáil freisin.</a:t>
            </a:r>
            <a:endParaRPr/>
          </a:p>
          <a:p>
            <a:pPr indent="-32385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500"/>
              <a:buChar char="●"/>
            </a:pPr>
            <a:r>
              <a:rPr lang="en-GB"/>
              <a:t>Tá ábhair &amp; áiseanna úsáideach ann chun cabhair le ceachtanna a cruthú.</a:t>
            </a:r>
            <a:endParaRPr/>
          </a:p>
          <a:p>
            <a:pPr indent="-32385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500"/>
              <a:buChar char="●"/>
            </a:pPr>
            <a:r>
              <a:rPr lang="en-GB"/>
              <a:t>Ar an Appstore &amp; Playstore.</a:t>
            </a:r>
            <a:endParaRPr/>
          </a:p>
        </p:txBody>
      </p:sp>
      <p:sp>
        <p:nvSpPr>
          <p:cNvPr id="203" name="Google Shape;203;p34"/>
          <p:cNvSpPr txBox="1"/>
          <p:nvPr>
            <p:ph idx="2" type="body"/>
          </p:nvPr>
        </p:nvSpPr>
        <p:spPr>
          <a:xfrm>
            <a:off x="628650" y="1699176"/>
            <a:ext cx="1836900" cy="157500"/>
          </a:xfrm>
          <a:prstGeom prst="rect">
            <a:avLst/>
          </a:prstGeom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rtl="0" algn="l">
              <a:spcBef>
                <a:spcPts val="8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4" name="Google Shape;204;p34"/>
          <p:cNvSpPr txBox="1"/>
          <p:nvPr>
            <p:ph type="title"/>
          </p:nvPr>
        </p:nvSpPr>
        <p:spPr>
          <a:xfrm>
            <a:off x="628650" y="928582"/>
            <a:ext cx="5191200" cy="481200"/>
          </a:xfrm>
          <a:prstGeom prst="rect">
            <a:avLst/>
          </a:prstGeom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         Aip d’Oideoirí</a:t>
            </a:r>
            <a:endParaRPr/>
          </a:p>
        </p:txBody>
      </p:sp>
      <p:pic>
        <p:nvPicPr>
          <p:cNvPr id="205" name="Google Shape;205;p3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972250" y="272275"/>
            <a:ext cx="1733350" cy="1584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9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p35"/>
          <p:cNvSpPr txBox="1"/>
          <p:nvPr>
            <p:ph idx="1" type="body"/>
          </p:nvPr>
        </p:nvSpPr>
        <p:spPr>
          <a:xfrm>
            <a:off x="103676" y="1053600"/>
            <a:ext cx="5340900" cy="2116500"/>
          </a:xfrm>
          <a:prstGeom prst="rect">
            <a:avLst/>
          </a:prstGeom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-317500" lvl="0" marL="457200" rtl="0" algn="l">
              <a:spcBef>
                <a:spcPts val="800"/>
              </a:spcBef>
              <a:spcAft>
                <a:spcPts val="0"/>
              </a:spcAft>
              <a:buSzPts val="1400"/>
              <a:buChar char="-"/>
            </a:pPr>
            <a:r>
              <a:rPr lang="en-GB" sz="1400"/>
              <a:t>Taispeánann an mata radharc lastuas de shráideanna na cathrach, chomh maith le spásanna glasa agus trasrianta coisithe.</a:t>
            </a:r>
            <a:endParaRPr sz="1400"/>
          </a:p>
          <a:p>
            <a:pPr indent="0" lvl="0" marL="0" rtl="0" algn="l"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400"/>
          </a:p>
          <a:p>
            <a:pPr indent="-317500" lvl="0" marL="457200" rtl="0" algn="l">
              <a:spcBef>
                <a:spcPts val="800"/>
              </a:spcBef>
              <a:spcAft>
                <a:spcPts val="0"/>
              </a:spcAft>
              <a:buSzPts val="1400"/>
              <a:buChar char="-"/>
            </a:pPr>
            <a:r>
              <a:rPr lang="en-GB" sz="1400"/>
              <a:t>Tá marcanna ar an mata inar féidir míreanna sonracha a chur i do threalamh.</a:t>
            </a:r>
            <a:endParaRPr sz="1400"/>
          </a:p>
          <a:p>
            <a:pPr indent="0" lvl="0" marL="0" rtl="0" algn="l"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400"/>
          </a:p>
          <a:p>
            <a:pPr indent="-317500" lvl="0" marL="457200" rtl="0" algn="l">
              <a:lnSpc>
                <a:spcPct val="150000"/>
              </a:lnSpc>
              <a:spcBef>
                <a:spcPts val="800"/>
              </a:spcBef>
              <a:spcAft>
                <a:spcPts val="0"/>
              </a:spcAft>
              <a:buSzPts val="1400"/>
              <a:buChar char="-"/>
            </a:pPr>
            <a:r>
              <a:rPr lang="en-GB" sz="1400"/>
              <a:t>Lean na marcáil seo ionas go n-oibríonn do Photon AI mar a bhí beartaithe</a:t>
            </a:r>
            <a:endParaRPr sz="1400"/>
          </a:p>
          <a:p>
            <a:pPr indent="-3175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400"/>
              <a:buChar char="-"/>
            </a:pPr>
            <a:r>
              <a:rPr lang="en-GB" sz="1400"/>
              <a:t>Tá an mata riachtanach do chuid is mó de na turgnamh.</a:t>
            </a:r>
            <a:endParaRPr sz="1400"/>
          </a:p>
          <a:p>
            <a:pPr indent="-3175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400"/>
              <a:buChar char="-"/>
            </a:pPr>
            <a:r>
              <a:rPr lang="en-GB" sz="1400"/>
              <a:t>Tá spás tosaithe ann don róbat.</a:t>
            </a:r>
            <a:endParaRPr sz="1400"/>
          </a:p>
          <a:p>
            <a:pPr indent="0" lvl="0" marL="0" rtl="0" algn="l">
              <a:spcBef>
                <a:spcPts val="800"/>
              </a:spcBef>
              <a:spcAft>
                <a:spcPts val="0"/>
              </a:spcAft>
              <a:buNone/>
            </a:pPr>
            <a:r>
              <a:t/>
            </a:r>
            <a:endParaRPr sz="1400"/>
          </a:p>
          <a:p>
            <a:pPr indent="0" lvl="0" marL="0" rtl="0" algn="l">
              <a:spcBef>
                <a:spcPts val="800"/>
              </a:spcBef>
              <a:spcAft>
                <a:spcPts val="0"/>
              </a:spcAft>
              <a:buNone/>
            </a:pPr>
            <a:r>
              <a:t/>
            </a:r>
            <a:endParaRPr sz="1400"/>
          </a:p>
          <a:p>
            <a:pPr indent="0" lvl="0" marL="0" rtl="0" algn="l">
              <a:spcBef>
                <a:spcPts val="800"/>
              </a:spcBef>
              <a:spcAft>
                <a:spcPts val="0"/>
              </a:spcAft>
              <a:buNone/>
            </a:pPr>
            <a:r>
              <a:t/>
            </a:r>
            <a:endParaRPr sz="1400"/>
          </a:p>
          <a:p>
            <a:pPr indent="0" lvl="0" marL="0" rtl="0" algn="l">
              <a:spcBef>
                <a:spcPts val="8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1" name="Google Shape;211;p35"/>
          <p:cNvSpPr txBox="1"/>
          <p:nvPr>
            <p:ph type="title"/>
          </p:nvPr>
        </p:nvSpPr>
        <p:spPr>
          <a:xfrm>
            <a:off x="628650" y="504582"/>
            <a:ext cx="5191200" cy="481200"/>
          </a:xfrm>
          <a:prstGeom prst="rect">
            <a:avLst/>
          </a:prstGeom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800"/>
              </a:spcBef>
              <a:spcAft>
                <a:spcPts val="400"/>
              </a:spcAft>
              <a:buNone/>
            </a:pPr>
            <a:r>
              <a:rPr lang="en-GB" sz="2200">
                <a:solidFill>
                  <a:srgbClr val="EF4D41"/>
                </a:solidFill>
              </a:rPr>
              <a:t>Mata Chathair Chliste</a:t>
            </a:r>
            <a:endParaRPr sz="3800">
              <a:solidFill>
                <a:srgbClr val="EF4D41"/>
              </a:solidFill>
            </a:endParaRPr>
          </a:p>
        </p:txBody>
      </p:sp>
      <p:pic>
        <p:nvPicPr>
          <p:cNvPr id="212" name="Google Shape;212;p3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819857" y="1243325"/>
            <a:ext cx="2989242" cy="20381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18"/>
          <p:cNvSpPr txBox="1"/>
          <p:nvPr/>
        </p:nvSpPr>
        <p:spPr>
          <a:xfrm>
            <a:off x="695950" y="1968225"/>
            <a:ext cx="60483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u="sng">
                <a:solidFill>
                  <a:schemeClr val="hlink"/>
                </a:solidFill>
                <a:hlinkClick r:id="rId3"/>
              </a:rPr>
              <a:t>Sínigh Suas Anseo </a:t>
            </a:r>
            <a:endParaRPr/>
          </a:p>
        </p:txBody>
      </p:sp>
      <p:pic>
        <p:nvPicPr>
          <p:cNvPr id="79" name="Google Shape;79;p18" title="adobe-express-qr-code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590675" y="537400"/>
            <a:ext cx="3968875" cy="39688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6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p36"/>
          <p:cNvSpPr txBox="1"/>
          <p:nvPr>
            <p:ph idx="1" type="body"/>
          </p:nvPr>
        </p:nvSpPr>
        <p:spPr>
          <a:xfrm>
            <a:off x="564625" y="907500"/>
            <a:ext cx="4391700" cy="3328500"/>
          </a:xfrm>
          <a:prstGeom prst="rect">
            <a:avLst/>
          </a:prstGeom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rtl="0" algn="l">
              <a:spcBef>
                <a:spcPts val="800"/>
              </a:spcBef>
              <a:spcAft>
                <a:spcPts val="0"/>
              </a:spcAft>
              <a:buNone/>
            </a:pPr>
            <a:r>
              <a:rPr lang="en-GB"/>
              <a:t>Ligeann na foirgnimh duit féin agus do na foghlaimeoirí do mata a athrú go cathair chliste.</a:t>
            </a:r>
            <a:endParaRPr/>
          </a:p>
          <a:p>
            <a:pPr indent="0" lvl="0" marL="0" rtl="0" algn="l">
              <a:spcBef>
                <a:spcPts val="8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800"/>
              </a:spcBef>
              <a:spcAft>
                <a:spcPts val="0"/>
              </a:spcAft>
              <a:buNone/>
            </a:pPr>
            <a:r>
              <a:rPr lang="en-GB"/>
              <a:t>Tá raon luaschártaí agus cláir bhreise sa trealamh le húsáid i ngníomhaíochtaí, mar shampla:</a:t>
            </a:r>
            <a:endParaRPr/>
          </a:p>
          <a:p>
            <a:pPr indent="0" lvl="0" marL="0" rtl="0" algn="l">
              <a:spcBef>
                <a:spcPts val="8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-323850" lvl="0" marL="457200" rtl="0" algn="l">
              <a:spcBef>
                <a:spcPts val="800"/>
              </a:spcBef>
              <a:spcAft>
                <a:spcPts val="0"/>
              </a:spcAft>
              <a:buSzPts val="1500"/>
              <a:buChar char="-"/>
            </a:pPr>
            <a:r>
              <a:rPr lang="en-GB"/>
              <a:t>Soilse tráchta</a:t>
            </a:r>
            <a:endParaRPr/>
          </a:p>
          <a:p>
            <a:pPr indent="-323850" lvl="0" marL="457200" rtl="0" algn="l">
              <a:spcBef>
                <a:spcPts val="0"/>
              </a:spcBef>
              <a:spcAft>
                <a:spcPts val="0"/>
              </a:spcAft>
              <a:buSzPts val="1500"/>
              <a:buChar char="-"/>
            </a:pPr>
            <a:r>
              <a:rPr lang="en-GB"/>
              <a:t>Daoine </a:t>
            </a:r>
            <a:endParaRPr/>
          </a:p>
          <a:p>
            <a:pPr indent="-323850" lvl="0" marL="457200" rtl="0" algn="l">
              <a:spcBef>
                <a:spcPts val="0"/>
              </a:spcBef>
              <a:spcAft>
                <a:spcPts val="0"/>
              </a:spcAft>
              <a:buSzPts val="1500"/>
              <a:buChar char="-"/>
            </a:pPr>
            <a:r>
              <a:rPr lang="en-GB"/>
              <a:t>Cláir an madra rua</a:t>
            </a:r>
            <a:endParaRPr/>
          </a:p>
          <a:p>
            <a:pPr indent="-323850" lvl="0" marL="457200" rtl="0" algn="l">
              <a:spcBef>
                <a:spcPts val="0"/>
              </a:spcBef>
              <a:spcAft>
                <a:spcPts val="0"/>
              </a:spcAft>
              <a:buSzPts val="1500"/>
              <a:buChar char="-"/>
            </a:pPr>
            <a:r>
              <a:rPr lang="en-GB"/>
              <a:t>Íomhánna de bhia </a:t>
            </a:r>
            <a:endParaRPr/>
          </a:p>
          <a:p>
            <a:pPr indent="-323850" lvl="0" marL="457200" rtl="0" algn="l">
              <a:spcBef>
                <a:spcPts val="0"/>
              </a:spcBef>
              <a:spcAft>
                <a:spcPts val="0"/>
              </a:spcAft>
              <a:buSzPts val="1500"/>
              <a:buChar char="-"/>
            </a:pPr>
            <a:r>
              <a:rPr lang="en-GB"/>
              <a:t>Siombailí eile.</a:t>
            </a:r>
            <a:endParaRPr/>
          </a:p>
        </p:txBody>
      </p:sp>
      <p:sp>
        <p:nvSpPr>
          <p:cNvPr id="218" name="Google Shape;218;p36"/>
          <p:cNvSpPr txBox="1"/>
          <p:nvPr>
            <p:ph type="title"/>
          </p:nvPr>
        </p:nvSpPr>
        <p:spPr>
          <a:xfrm>
            <a:off x="628650" y="326657"/>
            <a:ext cx="5191200" cy="481200"/>
          </a:xfrm>
          <a:prstGeom prst="rect">
            <a:avLst/>
          </a:prstGeom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300"/>
              <a:t>Foirgnimh agus Aghaidheanna Siopaí</a:t>
            </a:r>
            <a:endParaRPr sz="2300"/>
          </a:p>
        </p:txBody>
      </p:sp>
      <p:sp>
        <p:nvSpPr>
          <p:cNvPr id="219" name="Google Shape;219;p36"/>
          <p:cNvSpPr txBox="1"/>
          <p:nvPr/>
        </p:nvSpPr>
        <p:spPr>
          <a:xfrm>
            <a:off x="6018525" y="3387050"/>
            <a:ext cx="2600400" cy="813600"/>
          </a:xfrm>
          <a:prstGeom prst="rect">
            <a:avLst/>
          </a:prstGeom>
          <a:noFill/>
          <a:ln cap="flat" cmpd="sng" w="19050">
            <a:solidFill>
              <a:srgbClr val="EE4D3D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None/>
            </a:pPr>
            <a:r>
              <a:rPr b="1" lang="en-GB" sz="13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** Nóta</a:t>
            </a:r>
            <a:endParaRPr b="1" sz="13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Agus na comharthaí maighnéadacha á gcur ar na cláir thógála, cinntigh go bhfuil siad ceangailte leis an gcuid uachtarach.</a:t>
            </a:r>
            <a:endParaRPr sz="1300">
              <a:solidFill>
                <a:schemeClr val="dk2"/>
              </a:solidFill>
            </a:endParaRPr>
          </a:p>
        </p:txBody>
      </p:sp>
      <p:pic>
        <p:nvPicPr>
          <p:cNvPr id="220" name="Google Shape;220;p3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497850" y="951788"/>
            <a:ext cx="3505270" cy="234263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4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Google Shape;225;p37"/>
          <p:cNvSpPr txBox="1"/>
          <p:nvPr>
            <p:ph idx="1" type="body"/>
          </p:nvPr>
        </p:nvSpPr>
        <p:spPr>
          <a:xfrm>
            <a:off x="409832" y="1513512"/>
            <a:ext cx="6639600" cy="2116500"/>
          </a:xfrm>
          <a:prstGeom prst="rect">
            <a:avLst/>
          </a:prstGeom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rtl="0" algn="l">
              <a:spcBef>
                <a:spcPts val="800"/>
              </a:spcBef>
              <a:spcAft>
                <a:spcPts val="0"/>
              </a:spcAft>
              <a:buNone/>
            </a:pPr>
            <a:r>
              <a:rPr lang="en-GB"/>
              <a:t>Chun do róbat a rialú, ní mór duit a bheith ceangailte. </a:t>
            </a:r>
            <a:endParaRPr/>
          </a:p>
          <a:p>
            <a:pPr indent="-323850" lvl="0" marL="457200" rtl="0" algn="l">
              <a:spcBef>
                <a:spcPts val="800"/>
              </a:spcBef>
              <a:spcAft>
                <a:spcPts val="0"/>
              </a:spcAft>
              <a:buSzPts val="1500"/>
              <a:buChar char="-"/>
            </a:pPr>
            <a:r>
              <a:rPr lang="en-GB"/>
              <a:t>Tá aitheantóir uimhriúil uathúil ag gach róbat ar a bhonn. </a:t>
            </a:r>
            <a:endParaRPr/>
          </a:p>
          <a:p>
            <a:pPr indent="-323850" lvl="0" marL="457200" rtl="0" algn="l">
              <a:spcBef>
                <a:spcPts val="0"/>
              </a:spcBef>
              <a:spcAft>
                <a:spcPts val="0"/>
              </a:spcAft>
              <a:buSzPts val="1500"/>
              <a:buChar char="-"/>
            </a:pPr>
            <a:r>
              <a:rPr lang="en-GB"/>
              <a:t>Bain úsáid as an uimhir seo chun do róbat a aithint sa phainéal Robot laistigh den aip Photon AI.</a:t>
            </a:r>
            <a:endParaRPr/>
          </a:p>
          <a:p>
            <a:pPr indent="0" lvl="0" marL="0" rtl="0" algn="l">
              <a:spcBef>
                <a:spcPts val="8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800"/>
              </a:spcBef>
              <a:spcAft>
                <a:spcPts val="0"/>
              </a:spcAft>
              <a:buNone/>
            </a:pPr>
            <a:r>
              <a:rPr lang="en-GB"/>
              <a:t>Déan cinnte go bhfuil do róbat agus do ghléas mhóibíleach ceangailte go slán trí chliceáil ar an gcnaipe Connect faoi ainm agus deilbhín do róbat.</a:t>
            </a:r>
            <a:endParaRPr/>
          </a:p>
        </p:txBody>
      </p:sp>
      <p:sp>
        <p:nvSpPr>
          <p:cNvPr id="226" name="Google Shape;226;p37"/>
          <p:cNvSpPr txBox="1"/>
          <p:nvPr>
            <p:ph type="title"/>
          </p:nvPr>
        </p:nvSpPr>
        <p:spPr>
          <a:xfrm>
            <a:off x="409825" y="429482"/>
            <a:ext cx="5191200" cy="481200"/>
          </a:xfrm>
          <a:prstGeom prst="rect">
            <a:avLst/>
          </a:prstGeom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241300" marR="241300" rtl="0" algn="l">
              <a:lnSpc>
                <a:spcPct val="115000"/>
              </a:lnSpc>
              <a:spcBef>
                <a:spcPts val="0"/>
              </a:spcBef>
              <a:spcAft>
                <a:spcPts val="400"/>
              </a:spcAft>
              <a:buNone/>
            </a:pPr>
            <a:r>
              <a:rPr lang="en-GB" sz="2200">
                <a:solidFill>
                  <a:srgbClr val="EF4D41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Ag Ceangail le do Róbat</a:t>
            </a:r>
            <a:endParaRPr sz="3800">
              <a:solidFill>
                <a:srgbClr val="EF4D41"/>
              </a:solidFill>
            </a:endParaRPr>
          </a:p>
        </p:txBody>
      </p:sp>
      <p:pic>
        <p:nvPicPr>
          <p:cNvPr id="227" name="Google Shape;227;p3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814675" y="1417600"/>
            <a:ext cx="2135366" cy="173333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Google Shape;232;p38"/>
          <p:cNvSpPr txBox="1"/>
          <p:nvPr>
            <p:ph type="title"/>
          </p:nvPr>
        </p:nvSpPr>
        <p:spPr>
          <a:xfrm>
            <a:off x="628650" y="366957"/>
            <a:ext cx="5191200" cy="481200"/>
          </a:xfrm>
          <a:prstGeom prst="rect">
            <a:avLst/>
          </a:prstGeom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241300" marR="241300" rtl="0" algn="l">
              <a:lnSpc>
                <a:spcPct val="115000"/>
              </a:lnSpc>
              <a:spcBef>
                <a:spcPts val="0"/>
              </a:spcBef>
              <a:spcAft>
                <a:spcPts val="400"/>
              </a:spcAft>
              <a:buNone/>
            </a:pPr>
            <a:r>
              <a:rPr lang="en-GB" sz="3000">
                <a:solidFill>
                  <a:srgbClr val="EF4D41"/>
                </a:solidFill>
                <a:highlight>
                  <a:srgbClr val="FFFFFF"/>
                </a:highlight>
              </a:rPr>
              <a:t>Ceangal Slán a Shocrú</a:t>
            </a:r>
            <a:endParaRPr sz="3000">
              <a:solidFill>
                <a:srgbClr val="EF4D41"/>
              </a:solidFill>
            </a:endParaRPr>
          </a:p>
        </p:txBody>
      </p:sp>
      <p:pic>
        <p:nvPicPr>
          <p:cNvPr id="233" name="Google Shape;233;p3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7300" y="1088151"/>
            <a:ext cx="2870800" cy="20785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34" name="Google Shape;234;p3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159150" y="1281200"/>
            <a:ext cx="3071400" cy="3029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35" name="Google Shape;235;p3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617225" y="1281200"/>
            <a:ext cx="1847850" cy="230484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9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Google Shape;240;p39"/>
          <p:cNvSpPr txBox="1"/>
          <p:nvPr>
            <p:ph type="title"/>
          </p:nvPr>
        </p:nvSpPr>
        <p:spPr>
          <a:xfrm>
            <a:off x="628650" y="366957"/>
            <a:ext cx="5191200" cy="481200"/>
          </a:xfrm>
          <a:prstGeom prst="rect">
            <a:avLst/>
          </a:prstGeom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241300" marR="241300" rtl="0" algn="l">
              <a:lnSpc>
                <a:spcPct val="115000"/>
              </a:lnSpc>
              <a:spcBef>
                <a:spcPts val="0"/>
              </a:spcBef>
              <a:spcAft>
                <a:spcPts val="400"/>
              </a:spcAft>
              <a:buNone/>
            </a:pPr>
            <a:r>
              <a:rPr lang="en-GB" sz="3000">
                <a:solidFill>
                  <a:srgbClr val="EF4D41"/>
                </a:solidFill>
                <a:highlight>
                  <a:srgbClr val="FFFFFF"/>
                </a:highlight>
              </a:rPr>
              <a:t>Ceangal Slán a Shocrú</a:t>
            </a:r>
            <a:endParaRPr sz="3000">
              <a:solidFill>
                <a:srgbClr val="EF4D41"/>
              </a:solidFill>
            </a:endParaRPr>
          </a:p>
        </p:txBody>
      </p:sp>
      <p:pic>
        <p:nvPicPr>
          <p:cNvPr id="241" name="Google Shape;241;p3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65201" y="1235675"/>
            <a:ext cx="3694526" cy="2879224"/>
          </a:xfrm>
          <a:prstGeom prst="rect">
            <a:avLst/>
          </a:prstGeom>
          <a:noFill/>
          <a:ln>
            <a:noFill/>
          </a:ln>
        </p:spPr>
      </p:pic>
      <p:pic>
        <p:nvPicPr>
          <p:cNvPr id="242" name="Google Shape;242;p3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572000" y="890625"/>
            <a:ext cx="3966649" cy="33622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6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p40"/>
          <p:cNvSpPr txBox="1"/>
          <p:nvPr>
            <p:ph idx="1" type="body"/>
          </p:nvPr>
        </p:nvSpPr>
        <p:spPr>
          <a:xfrm>
            <a:off x="628657" y="1721612"/>
            <a:ext cx="6639600" cy="2116500"/>
          </a:xfrm>
          <a:prstGeom prst="rect">
            <a:avLst/>
          </a:prstGeom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GB" sz="2100" u="sng">
                <a:solidFill>
                  <a:srgbClr val="FFCE00"/>
                </a:solidFill>
              </a:rPr>
              <a:t>Gníomhaíochtaí níos deacra</a:t>
            </a:r>
            <a:endParaRPr b="1" sz="2100" u="sng">
              <a:solidFill>
                <a:srgbClr val="FFCE00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2100" u="sng">
              <a:solidFill>
                <a:srgbClr val="FFCE00"/>
              </a:solidFill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Roboto"/>
              <a:buChar char="-"/>
            </a:pPr>
            <a:r>
              <a:rPr b="1" lang="en-GB" sz="1800"/>
              <a:t>Photon Blocks a Úsáid</a:t>
            </a:r>
            <a:endParaRPr b="1" sz="1800"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Roboto"/>
              <a:buChar char="-"/>
            </a:pPr>
            <a:r>
              <a:rPr b="1" lang="en-GB" sz="1800"/>
              <a:t>Magic Bridge a Úsáid</a:t>
            </a:r>
            <a:endParaRPr b="1" sz="1800"/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Roboto"/>
              <a:buChar char="-"/>
            </a:pPr>
            <a:r>
              <a:rPr b="1" lang="en-GB" sz="1800"/>
              <a:t>Scratch a Chomhtháthú le Photon</a:t>
            </a:r>
            <a:endParaRPr b="1" sz="1800"/>
          </a:p>
          <a:p>
            <a:pPr indent="0" lvl="0" marL="0" rtl="0" algn="l">
              <a:spcBef>
                <a:spcPts val="8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8" name="Google Shape;248;p40"/>
          <p:cNvSpPr txBox="1"/>
          <p:nvPr>
            <p:ph type="title"/>
          </p:nvPr>
        </p:nvSpPr>
        <p:spPr>
          <a:xfrm>
            <a:off x="628650" y="928582"/>
            <a:ext cx="5191200" cy="481200"/>
          </a:xfrm>
          <a:prstGeom prst="rect">
            <a:avLst/>
          </a:prstGeom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Photon AI</a:t>
            </a:r>
            <a:endParaRPr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2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Google Shape;253;p41"/>
          <p:cNvSpPr txBox="1"/>
          <p:nvPr/>
        </p:nvSpPr>
        <p:spPr>
          <a:xfrm>
            <a:off x="695950" y="1968225"/>
            <a:ext cx="60483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u="sng">
                <a:solidFill>
                  <a:schemeClr val="hlink"/>
                </a:solidFill>
                <a:hlinkClick r:id="rId3"/>
              </a:rPr>
              <a:t>Sínigh Suas Anseo </a:t>
            </a:r>
            <a:endParaRPr/>
          </a:p>
        </p:txBody>
      </p:sp>
      <p:pic>
        <p:nvPicPr>
          <p:cNvPr id="254" name="Google Shape;254;p41" title="adobe-express-qr-code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590675" y="537400"/>
            <a:ext cx="3968875" cy="39688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9"/>
          <p:cNvSpPr txBox="1"/>
          <p:nvPr>
            <p:ph idx="1" type="body"/>
          </p:nvPr>
        </p:nvSpPr>
        <p:spPr>
          <a:xfrm>
            <a:off x="730725" y="968300"/>
            <a:ext cx="7198200" cy="21798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Cuireann Clár Kinia oiliúint ar fáil d’oideachasóirí chun gníomhaíochtaí Cruthaitheacha Digití, Ríomheolaíochta agus STEAM a éascú trí phrionsabail forbartha óige i nGaeilge. </a:t>
            </a:r>
            <a:endParaRPr/>
          </a:p>
          <a:p>
            <a:pPr indent="0" lvl="0" marL="0" rtl="0" algn="ctr">
              <a:lnSpc>
                <a:spcPct val="115000"/>
              </a:lnSpc>
              <a:spcBef>
                <a:spcPts val="2300"/>
              </a:spcBef>
              <a:spcAft>
                <a:spcPts val="0"/>
              </a:spcAft>
              <a:buNone/>
            </a:pPr>
            <a:r>
              <a:rPr lang="en-GB"/>
              <a:t>Tugann Kinia oiliúint agus tacaíocht d’oideachasóirí trí Ghaeilge ó scoileanna Gaeltachta, Gaelscoileanna (ag leibhéal bunscoile agus meánscoile) agus eagraíochtaí óige ar fud na hÉireann trí Ghaeilge. </a:t>
            </a:r>
            <a:endParaRPr/>
          </a:p>
          <a:p>
            <a:pPr indent="0" lvl="0" marL="0" rtl="0" algn="ctr">
              <a:lnSpc>
                <a:spcPct val="115000"/>
              </a:lnSpc>
              <a:spcBef>
                <a:spcPts val="23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/>
              <a:t>Tá an clár Clár Kinia ar fáil go náisiúnta ó 2018 mar bhealach chun torthaí foghlama an 21ú hAois a fheabhsú do gach duine óg in Éirinn trí chomhoibriú, cruthaitheacht, smaointeoireacht chriticiúil agus cumarsáid trí Ghaeilge.</a:t>
            </a:r>
            <a:endParaRPr/>
          </a:p>
        </p:txBody>
      </p:sp>
      <p:sp>
        <p:nvSpPr>
          <p:cNvPr id="85" name="Google Shape;85;p19"/>
          <p:cNvSpPr txBox="1"/>
          <p:nvPr>
            <p:ph type="title"/>
          </p:nvPr>
        </p:nvSpPr>
        <p:spPr>
          <a:xfrm>
            <a:off x="513600" y="276975"/>
            <a:ext cx="8116800" cy="4812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652066"/>
              </a:buClr>
              <a:buSzPts val="1700"/>
              <a:buFont typeface="Arial"/>
              <a:buNone/>
            </a:pPr>
            <a:r>
              <a:rPr lang="en-GB"/>
              <a:t>Clár Kinia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20"/>
          <p:cNvSpPr txBox="1"/>
          <p:nvPr>
            <p:ph idx="1" type="body"/>
          </p:nvPr>
        </p:nvSpPr>
        <p:spPr>
          <a:xfrm>
            <a:off x="374625" y="1460675"/>
            <a:ext cx="4581600" cy="27981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Traenáil at</a:t>
            </a:r>
            <a:r>
              <a:rPr lang="en-GB"/>
              <a:t>á </a:t>
            </a:r>
            <a:r>
              <a:rPr lang="en-GB"/>
              <a:t>ar f</a:t>
            </a:r>
            <a:r>
              <a:rPr lang="en-GB"/>
              <a:t>áil thrí Gaeilge:</a:t>
            </a:r>
            <a:r>
              <a:rPr lang="en-GB"/>
              <a:t> </a:t>
            </a:r>
            <a:endParaRPr/>
          </a:p>
          <a:p>
            <a:pPr indent="-3238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500"/>
              <a:buChar char="●"/>
            </a:pPr>
            <a:r>
              <a:rPr lang="en-GB"/>
              <a:t>Meaisínfhoghlaim</a:t>
            </a:r>
            <a:endParaRPr/>
          </a:p>
          <a:p>
            <a:pPr indent="-3238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500"/>
              <a:buChar char="●"/>
            </a:pPr>
            <a:r>
              <a:rPr lang="en-GB"/>
              <a:t>Fuinneamh Cliste</a:t>
            </a:r>
            <a:endParaRPr/>
          </a:p>
          <a:p>
            <a:pPr indent="-3238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500"/>
              <a:buChar char="●"/>
            </a:pPr>
            <a:r>
              <a:rPr lang="en-GB"/>
              <a:t>Róbataic</a:t>
            </a:r>
            <a:endParaRPr/>
          </a:p>
          <a:p>
            <a:pPr indent="-3238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500"/>
              <a:buChar char="●"/>
            </a:pPr>
            <a:r>
              <a:rPr lang="en-GB"/>
              <a:t>Teicneola</a:t>
            </a:r>
            <a:r>
              <a:rPr lang="en-GB"/>
              <a:t>íocht Ghlas</a:t>
            </a:r>
            <a:endParaRPr/>
          </a:p>
          <a:p>
            <a:pPr indent="-3238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500"/>
              <a:buChar char="●"/>
            </a:pPr>
            <a:r>
              <a:rPr lang="en-GB"/>
              <a:t>Experience AI</a:t>
            </a:r>
            <a:r>
              <a:rPr lang="en-GB"/>
              <a:t> </a:t>
            </a:r>
            <a:endParaRPr/>
          </a:p>
          <a:p>
            <a:pPr indent="-3238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500"/>
              <a:buChar char="●"/>
            </a:pPr>
            <a:r>
              <a:rPr lang="en-GB"/>
              <a:t>Podchraoltóireacht </a:t>
            </a:r>
            <a:endParaRPr/>
          </a:p>
          <a:p>
            <a:pPr indent="-3238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500"/>
              <a:buChar char="●"/>
            </a:pPr>
            <a:r>
              <a:rPr lang="en-GB"/>
              <a:t>Scannánaíocht Mhóibíleach</a:t>
            </a:r>
            <a:endParaRPr/>
          </a:p>
          <a:p>
            <a:pPr indent="-3238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500"/>
              <a:buChar char="●"/>
            </a:pPr>
            <a:r>
              <a:rPr lang="en-GB"/>
              <a:t>L</a:t>
            </a:r>
            <a:r>
              <a:rPr lang="en-GB"/>
              <a:t>éigh Liom</a:t>
            </a:r>
            <a:endParaRPr/>
          </a:p>
          <a:p>
            <a:pPr indent="0" lvl="0" marL="3429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1" name="Google Shape;91;p20"/>
          <p:cNvSpPr txBox="1"/>
          <p:nvPr>
            <p:ph idx="2" type="body"/>
          </p:nvPr>
        </p:nvSpPr>
        <p:spPr>
          <a:xfrm>
            <a:off x="471488" y="1112432"/>
            <a:ext cx="3424200" cy="267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52066"/>
              </a:buClr>
              <a:buSzPts val="1700"/>
              <a:buNone/>
            </a:pPr>
            <a:r>
              <a:rPr lang="en-GB"/>
              <a:t>Seirbhísí &amp; Clár</a:t>
            </a:r>
            <a:endParaRPr/>
          </a:p>
        </p:txBody>
      </p:sp>
      <p:sp>
        <p:nvSpPr>
          <p:cNvPr id="92" name="Google Shape;92;p20"/>
          <p:cNvSpPr txBox="1"/>
          <p:nvPr>
            <p:ph type="title"/>
          </p:nvPr>
        </p:nvSpPr>
        <p:spPr>
          <a:xfrm>
            <a:off x="471488" y="446736"/>
            <a:ext cx="3424200" cy="3609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EE4D3D"/>
              </a:buClr>
              <a:buSzPts val="3300"/>
              <a:buFont typeface="Roboto"/>
              <a:buNone/>
            </a:pPr>
            <a:r>
              <a:rPr lang="en-GB"/>
              <a:t>Eolas faoi Kinia</a:t>
            </a:r>
            <a:endParaRPr/>
          </a:p>
        </p:txBody>
      </p:sp>
      <p:pic>
        <p:nvPicPr>
          <p:cNvPr id="93" name="Google Shape;93;p20"/>
          <p:cNvPicPr preferRelativeResize="0"/>
          <p:nvPr/>
        </p:nvPicPr>
        <p:blipFill rotWithShape="1">
          <a:blip r:embed="rId3">
            <a:alphaModFix/>
          </a:blip>
          <a:srcRect b="0" l="0" r="0" t="3110"/>
          <a:stretch/>
        </p:blipFill>
        <p:spPr>
          <a:xfrm>
            <a:off x="5076350" y="1460675"/>
            <a:ext cx="3882974" cy="21211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21"/>
          <p:cNvSpPr txBox="1"/>
          <p:nvPr>
            <p:ph type="title"/>
          </p:nvPr>
        </p:nvSpPr>
        <p:spPr>
          <a:xfrm>
            <a:off x="628650" y="928582"/>
            <a:ext cx="5191200" cy="4812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2400">
                <a:solidFill>
                  <a:srgbClr val="EE4D3D"/>
                </a:solidFill>
              </a:rPr>
              <a:t>Intleacht Shaorga (IS)</a:t>
            </a:r>
            <a:endParaRPr sz="4600"/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EE4D3D"/>
              </a:buClr>
              <a:buSzPts val="3300"/>
              <a:buFont typeface="Roboto"/>
              <a:buNone/>
            </a:pPr>
            <a:r>
              <a:t/>
            </a:r>
            <a:endParaRPr/>
          </a:p>
          <a:p>
            <a:pPr indent="-36195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CE00"/>
              </a:buClr>
              <a:buSzPts val="2100"/>
              <a:buChar char="-"/>
            </a:pPr>
            <a:r>
              <a:rPr b="0" lang="en-GB" sz="2100">
                <a:solidFill>
                  <a:srgbClr val="FFCE00"/>
                </a:solidFill>
              </a:rPr>
              <a:t>Cad is hIntleachta Saorga ann?</a:t>
            </a:r>
            <a:endParaRPr b="0" sz="2100">
              <a:solidFill>
                <a:srgbClr val="FFCE00"/>
              </a:solidFill>
            </a:endParaRPr>
          </a:p>
          <a:p>
            <a:pPr indent="-36195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CE00"/>
              </a:buClr>
              <a:buSzPts val="2100"/>
              <a:buChar char="-"/>
            </a:pPr>
            <a:r>
              <a:rPr b="0" lang="en-GB" sz="2100">
                <a:solidFill>
                  <a:srgbClr val="FFCE00"/>
                </a:solidFill>
              </a:rPr>
              <a:t>Cineálacha éagsúla IS</a:t>
            </a:r>
            <a:endParaRPr b="0" sz="2100">
              <a:solidFill>
                <a:srgbClr val="FFCE00"/>
              </a:solidFill>
            </a:endParaRPr>
          </a:p>
          <a:p>
            <a:pPr indent="-36195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CE00"/>
              </a:buClr>
              <a:buSzPts val="2100"/>
              <a:buChar char="-"/>
            </a:pPr>
            <a:r>
              <a:rPr b="0" lang="en-GB" sz="2100">
                <a:solidFill>
                  <a:srgbClr val="FFCE00"/>
                </a:solidFill>
              </a:rPr>
              <a:t>Samplaí laethúla</a:t>
            </a:r>
            <a:endParaRPr b="0" sz="2100">
              <a:solidFill>
                <a:srgbClr val="FFCE00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22"/>
          <p:cNvSpPr txBox="1"/>
          <p:nvPr>
            <p:ph idx="1" type="body"/>
          </p:nvPr>
        </p:nvSpPr>
        <p:spPr>
          <a:xfrm>
            <a:off x="443200" y="910750"/>
            <a:ext cx="8164200" cy="665400"/>
          </a:xfrm>
          <a:prstGeom prst="rect">
            <a:avLst/>
          </a:prstGeom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rtl="0" algn="l">
              <a:spcBef>
                <a:spcPts val="80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rgbClr val="1F1F1F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Is éard is intleacht shaorga ann ná ríomhairí a chlárú chun smaoineamh agus gníomhú cosúil le daoine.</a:t>
            </a:r>
            <a:endParaRPr sz="1700"/>
          </a:p>
        </p:txBody>
      </p:sp>
      <p:sp>
        <p:nvSpPr>
          <p:cNvPr id="104" name="Google Shape;104;p22"/>
          <p:cNvSpPr txBox="1"/>
          <p:nvPr>
            <p:ph type="title"/>
          </p:nvPr>
        </p:nvSpPr>
        <p:spPr>
          <a:xfrm>
            <a:off x="443200" y="487500"/>
            <a:ext cx="6123300" cy="481200"/>
          </a:xfrm>
          <a:prstGeom prst="rect">
            <a:avLst/>
          </a:prstGeom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>
                <a:solidFill>
                  <a:srgbClr val="EE4D3D"/>
                </a:solidFill>
              </a:rPr>
              <a:t>Cad is hIntleachta Saorga ann?</a:t>
            </a:r>
            <a:endParaRPr sz="2400">
              <a:solidFill>
                <a:srgbClr val="EE4D3D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/>
          </a:p>
        </p:txBody>
      </p:sp>
      <p:sp>
        <p:nvSpPr>
          <p:cNvPr id="105" name="Google Shape;105;p22"/>
          <p:cNvSpPr txBox="1"/>
          <p:nvPr/>
        </p:nvSpPr>
        <p:spPr>
          <a:xfrm>
            <a:off x="443207" y="1628037"/>
            <a:ext cx="6639600" cy="21165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700" u="sng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Meaisínfhoghlaim</a:t>
            </a:r>
            <a:endParaRPr b="1" sz="1700" u="sng">
              <a:solidFill>
                <a:srgbClr val="000000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Úsáideann meaisínfhoghlaim algartaim chun anailís a dhéanamh ar mhéideanna móra sonraí, foghlaim ó na léargais, agus ansin cinntí eolasacha a dhéanamh.</a:t>
            </a:r>
            <a:endParaRPr>
              <a:solidFill>
                <a:srgbClr val="000000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17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Roboto"/>
              <a:buChar char="-"/>
            </a:pPr>
            <a:r>
              <a:rPr lang="en-GB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Fillteán ‘junk’ i do ríomhphost</a:t>
            </a:r>
            <a:endParaRPr>
              <a:solidFill>
                <a:srgbClr val="000000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17500" lvl="0" marL="4572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Roboto"/>
              <a:buChar char="-"/>
            </a:pPr>
            <a:r>
              <a:rPr lang="en-GB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Moltaí táirge - ar Instagram, Facebook</a:t>
            </a:r>
            <a:endParaRPr>
              <a:solidFill>
                <a:srgbClr val="000000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17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Roboto"/>
              <a:buChar char="-"/>
            </a:pPr>
            <a:r>
              <a:rPr lang="en-GB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‘Predictive text’ ar do ghuthán</a:t>
            </a:r>
            <a:endParaRPr>
              <a:solidFill>
                <a:srgbClr val="000000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None/>
            </a:pPr>
            <a:r>
              <a:t/>
            </a:r>
            <a:endParaRPr sz="1500">
              <a:solidFill>
                <a:srgbClr val="000000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None/>
            </a:pPr>
            <a:r>
              <a:t/>
            </a:r>
            <a:endParaRPr sz="1500">
              <a:solidFill>
                <a:srgbClr val="000000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None/>
            </a:pPr>
            <a:r>
              <a:t/>
            </a:r>
            <a:endParaRPr sz="1500">
              <a:solidFill>
                <a:srgbClr val="000000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descr="Managing Junk Mail in Outlook | The Scylla Group, Inc." id="106" name="Google Shape;106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950617" y="2641050"/>
            <a:ext cx="2082733" cy="156205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How Do I Turn Off Predictive Text On An iPhone? - Payette Forward" id="107" name="Google Shape;107;p2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096250" y="2641048"/>
            <a:ext cx="2776949" cy="15620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23"/>
          <p:cNvSpPr txBox="1"/>
          <p:nvPr>
            <p:ph idx="1" type="body"/>
          </p:nvPr>
        </p:nvSpPr>
        <p:spPr>
          <a:xfrm>
            <a:off x="340032" y="346712"/>
            <a:ext cx="6639600" cy="2116500"/>
          </a:xfrm>
          <a:prstGeom prst="rect">
            <a:avLst/>
          </a:prstGeom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GB" sz="1300" u="sng">
                <a:latin typeface="Arial"/>
                <a:ea typeface="Arial"/>
                <a:cs typeface="Arial"/>
                <a:sym typeface="Arial"/>
              </a:rPr>
              <a:t>Próiseáil Teanga Nádúrtha</a:t>
            </a:r>
            <a:endParaRPr b="1" sz="1300" u="sng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latin typeface="Arial"/>
                <a:ea typeface="Arial"/>
                <a:cs typeface="Arial"/>
                <a:sym typeface="Arial"/>
              </a:rPr>
              <a:t>Díríonn sé ar ríomhairí a chumasú teanga daonna a thuiscint, a léirmhíniú agus a ghiniúint ar bhealach atá slán ó thaobh comhthéacsanna de.</a:t>
            </a:r>
            <a:endParaRPr sz="11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100">
              <a:latin typeface="Arial"/>
              <a:ea typeface="Arial"/>
              <a:cs typeface="Arial"/>
              <a:sym typeface="Arial"/>
            </a:endParaRPr>
          </a:p>
          <a:p>
            <a:pPr indent="-2984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-"/>
            </a:pPr>
            <a:r>
              <a:rPr lang="en-GB" sz="1100">
                <a:latin typeface="Arial"/>
                <a:ea typeface="Arial"/>
                <a:cs typeface="Arial"/>
                <a:sym typeface="Arial"/>
              </a:rPr>
              <a:t>Doiciméad nó cuardach Google a achoimriú</a:t>
            </a:r>
            <a:endParaRPr sz="1100">
              <a:latin typeface="Arial"/>
              <a:ea typeface="Arial"/>
              <a:cs typeface="Arial"/>
              <a:sym typeface="Arial"/>
            </a:endParaRPr>
          </a:p>
          <a:p>
            <a:pPr indent="-2984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-"/>
            </a:pPr>
            <a:r>
              <a:rPr lang="en-GB" sz="1200">
                <a:solidFill>
                  <a:srgbClr val="0000FF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Seiceáil Litrithe ar dhoiciméad</a:t>
            </a:r>
            <a:endParaRPr sz="1100">
              <a:latin typeface="Arial"/>
              <a:ea typeface="Arial"/>
              <a:cs typeface="Arial"/>
              <a:sym typeface="Arial"/>
            </a:endParaRPr>
          </a:p>
          <a:p>
            <a:pPr indent="-2984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-"/>
            </a:pPr>
            <a:r>
              <a:rPr lang="en-GB" sz="1100">
                <a:latin typeface="Arial"/>
                <a:ea typeface="Arial"/>
                <a:cs typeface="Arial"/>
                <a:sym typeface="Arial"/>
              </a:rPr>
              <a:t>ChatGT</a:t>
            </a:r>
            <a:endParaRPr sz="11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8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3" name="Google Shape;113;p23"/>
          <p:cNvSpPr txBox="1"/>
          <p:nvPr>
            <p:ph idx="1" type="body"/>
          </p:nvPr>
        </p:nvSpPr>
        <p:spPr>
          <a:xfrm>
            <a:off x="340027" y="2435688"/>
            <a:ext cx="5111700" cy="2116500"/>
          </a:xfrm>
          <a:prstGeom prst="rect">
            <a:avLst/>
          </a:prstGeom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GB" sz="1400" u="sng">
                <a:latin typeface="Arial"/>
                <a:ea typeface="Arial"/>
                <a:cs typeface="Arial"/>
                <a:sym typeface="Arial"/>
              </a:rPr>
              <a:t>Amharc Ríomhaireachtúil</a:t>
            </a:r>
            <a:endParaRPr b="1" sz="1400" u="sng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latin typeface="Arial"/>
                <a:ea typeface="Arial"/>
                <a:cs typeface="Arial"/>
                <a:sym typeface="Arial"/>
              </a:rPr>
              <a:t>Tugann sé an cumas do mheaisíní faisnéis amhairc ó íomhánna nó físeáin a léirmhíniú agus a thuiscint, ag cumasú tascanna ar nós aithint réad.</a:t>
            </a:r>
            <a:endParaRPr sz="11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100">
              <a:latin typeface="Arial"/>
              <a:ea typeface="Arial"/>
              <a:cs typeface="Arial"/>
              <a:sym typeface="Arial"/>
            </a:endParaRPr>
          </a:p>
          <a:p>
            <a:pPr indent="-2984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-"/>
            </a:pPr>
            <a:r>
              <a:rPr lang="en-GB" sz="1100">
                <a:latin typeface="Arial"/>
                <a:ea typeface="Arial"/>
                <a:cs typeface="Arial"/>
                <a:sym typeface="Arial"/>
              </a:rPr>
              <a:t>Aitheantas aghaidhe chun do ghuthán a dhíghlasáil</a:t>
            </a:r>
            <a:endParaRPr sz="1100">
              <a:latin typeface="Arial"/>
              <a:ea typeface="Arial"/>
              <a:cs typeface="Arial"/>
              <a:sym typeface="Arial"/>
            </a:endParaRPr>
          </a:p>
          <a:p>
            <a:pPr indent="-2984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-"/>
            </a:pPr>
            <a:r>
              <a:rPr lang="en-GB" sz="1100">
                <a:latin typeface="Arial"/>
                <a:ea typeface="Arial"/>
                <a:cs typeface="Arial"/>
                <a:sym typeface="Arial"/>
              </a:rPr>
              <a:t>Anailís feidhmíochta spóirt</a:t>
            </a:r>
            <a:endParaRPr sz="1100">
              <a:latin typeface="Arial"/>
              <a:ea typeface="Arial"/>
              <a:cs typeface="Arial"/>
              <a:sym typeface="Arial"/>
            </a:endParaRPr>
          </a:p>
          <a:p>
            <a:pPr indent="-2984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Char char="-"/>
            </a:pPr>
            <a:r>
              <a:rPr lang="en-GB" sz="1100">
                <a:latin typeface="Arial"/>
                <a:ea typeface="Arial"/>
                <a:cs typeface="Arial"/>
                <a:sym typeface="Arial"/>
              </a:rPr>
              <a:t>Gluaisteáin féin-tiomána</a:t>
            </a:r>
            <a:endParaRPr sz="1100">
              <a:latin typeface="Arial"/>
              <a:ea typeface="Arial"/>
              <a:cs typeface="Arial"/>
              <a:sym typeface="Arial"/>
            </a:endParaRPr>
          </a:p>
          <a:p>
            <a:pPr indent="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8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14" name="Google Shape;114;p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604875" y="2373625"/>
            <a:ext cx="2466975" cy="184785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The Benefits of Using Chat GPT for Your ..." id="115" name="Google Shape;115;p2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866162" y="886475"/>
            <a:ext cx="1411675" cy="857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6" name="Google Shape;116;p2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451725" y="851188"/>
            <a:ext cx="3514250" cy="1107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7" name="Google Shape;117;p2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354000" y="2435693"/>
            <a:ext cx="851199" cy="18427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24"/>
          <p:cNvSpPr txBox="1"/>
          <p:nvPr>
            <p:ph idx="1" type="body"/>
          </p:nvPr>
        </p:nvSpPr>
        <p:spPr>
          <a:xfrm>
            <a:off x="198832" y="1173737"/>
            <a:ext cx="6639600" cy="2116500"/>
          </a:xfrm>
          <a:prstGeom prst="rect">
            <a:avLst/>
          </a:prstGeom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GB" sz="1600" u="sng"/>
              <a:t>Aithint Cainte agus Sintéis</a:t>
            </a:r>
            <a:endParaRPr b="1" sz="1600" u="sng"/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300"/>
              <a:t>Dírítear ar ríomhairí a chumasú chun cainte daonna a aithint agus a thuiscint, chomh maith le haschur cainte sintéisithe a ghiniúint.</a:t>
            </a:r>
            <a:endParaRPr sz="1300"/>
          </a:p>
          <a:p>
            <a:pPr indent="-3111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Font typeface="Roboto"/>
              <a:buChar char="-"/>
            </a:pPr>
            <a:r>
              <a:rPr lang="en-GB" sz="1300"/>
              <a:t>Alexa</a:t>
            </a:r>
            <a:endParaRPr sz="1300"/>
          </a:p>
          <a:p>
            <a:pPr indent="-3111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Font typeface="Roboto"/>
              <a:buChar char="-"/>
            </a:pPr>
            <a:r>
              <a:rPr lang="en-GB" sz="1300"/>
              <a:t>Siri</a:t>
            </a:r>
            <a:endParaRPr sz="1300"/>
          </a:p>
          <a:p>
            <a:pPr indent="-3111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Font typeface="Roboto"/>
              <a:buChar char="-"/>
            </a:pPr>
            <a:r>
              <a:rPr lang="en-GB" sz="1300"/>
              <a:t>Google Home</a:t>
            </a:r>
            <a:endParaRPr sz="1300"/>
          </a:p>
          <a:p>
            <a:pPr indent="-3111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300"/>
              <a:buFont typeface="Roboto"/>
              <a:buChar char="-"/>
            </a:pPr>
            <a:r>
              <a:rPr lang="en-GB" sz="1300"/>
              <a:t>“Speech to text” nuair a bhíonn teachtaireachtaí téacs á seoladh</a:t>
            </a:r>
            <a:endParaRPr sz="1700"/>
          </a:p>
        </p:txBody>
      </p:sp>
      <p:pic>
        <p:nvPicPr>
          <p:cNvPr descr="Siri - Apple" id="123" name="Google Shape;123;p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254825" y="1718350"/>
            <a:ext cx="1763500" cy="927261"/>
          </a:xfrm>
          <a:prstGeom prst="rect">
            <a:avLst/>
          </a:prstGeom>
          <a:noFill/>
          <a:ln>
            <a:noFill/>
          </a:ln>
        </p:spPr>
      </p:pic>
      <p:pic>
        <p:nvPicPr>
          <p:cNvPr id="124" name="Google Shape;124;p2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145159" y="1123720"/>
            <a:ext cx="977641" cy="2116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25"/>
          <p:cNvSpPr txBox="1"/>
          <p:nvPr>
            <p:ph type="title"/>
          </p:nvPr>
        </p:nvSpPr>
        <p:spPr>
          <a:xfrm>
            <a:off x="628650" y="928582"/>
            <a:ext cx="5191200" cy="4812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EE4D3D"/>
              </a:buClr>
              <a:buSzPts val="3300"/>
              <a:buFont typeface="Roboto"/>
              <a:buNone/>
            </a:pPr>
            <a:r>
              <a:rPr lang="en-GB" sz="4600"/>
              <a:t>Photon AI</a:t>
            </a:r>
            <a:endParaRPr sz="4600"/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EE4D3D"/>
              </a:buClr>
              <a:buSzPts val="3300"/>
              <a:buFont typeface="Roboto"/>
              <a:buNone/>
            </a:pPr>
            <a:r>
              <a:t/>
            </a:r>
            <a:endParaRPr/>
          </a:p>
          <a:p>
            <a:pPr indent="-3937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CE00"/>
              </a:buClr>
              <a:buSzPts val="2600"/>
              <a:buChar char="-"/>
            </a:pPr>
            <a:r>
              <a:rPr lang="en-GB" sz="2600">
                <a:solidFill>
                  <a:srgbClr val="FFCE00"/>
                </a:solidFill>
              </a:rPr>
              <a:t>Trealamh agus an Aip</a:t>
            </a:r>
            <a:endParaRPr sz="2600">
              <a:solidFill>
                <a:srgbClr val="FFCE00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iciméad" ma:contentTypeID="0x010100031A10BE1B4AF146B82FFAF03DC026A0" ma:contentTypeVersion="39" ma:contentTypeDescription="Cruthaigh doiciméad nua." ma:contentTypeScope="" ma:versionID="1278f9d7ff197509e280a493715a68fa">
  <xsd:schema xmlns:xsd="http://www.w3.org/2001/XMLSchema" xmlns:xs="http://www.w3.org/2001/XMLSchema" xmlns:p="http://schemas.microsoft.com/office/2006/metadata/properties" xmlns:ns2="cbada16c-9dda-4ba7-962e-71d1a1b1eb47" xmlns:ns3="6a7b58f9-1314-4aba-806b-dd6840280bce" targetNamespace="http://schemas.microsoft.com/office/2006/metadata/properties" ma:root="true" ma:fieldsID="ab19035f5329164534b757649590ddc0" ns2:_="" ns3:_="">
    <xsd:import namespace="cbada16c-9dda-4ba7-962e-71d1a1b1eb47"/>
    <xsd:import namespace="6a7b58f9-1314-4aba-806b-dd6840280bce"/>
    <xsd:element name="properties">
      <xsd:complexType>
        <xsd:sequence>
          <xsd:element name="documentManagement">
            <xsd:complexType>
              <xsd:all>
                <xsd:element ref="ns2:NotebookType" minOccurs="0"/>
                <xsd:element ref="ns2:FolderType" minOccurs="0"/>
                <xsd:element ref="ns2:CultureName" minOccurs="0"/>
                <xsd:element ref="ns2:AppVersion" minOccurs="0"/>
                <xsd:element ref="ns2:TeamsChannelId" minOccurs="0"/>
                <xsd:element ref="ns2:Owner" minOccurs="0"/>
                <xsd:element ref="ns2:Math_Settings" minOccurs="0"/>
                <xsd:element ref="ns2:DefaultSectionNames" minOccurs="0"/>
                <xsd:element ref="ns2:Templates" minOccurs="0"/>
                <xsd:element ref="ns2:Leaders" minOccurs="0"/>
                <xsd:element ref="ns2:Members" minOccurs="0"/>
                <xsd:element ref="ns2:Member_Groups" minOccurs="0"/>
                <xsd:element ref="ns2:Distribution_Groups" minOccurs="0"/>
                <xsd:element ref="ns2:LMS_Mappings" minOccurs="0"/>
                <xsd:element ref="ns2:Invited_Leaders" minOccurs="0"/>
                <xsd:element ref="ns2:Invited_Members" minOccurs="0"/>
                <xsd:element ref="ns2:Self_Registration_Enabled" minOccurs="0"/>
                <xsd:element ref="ns2:Has_Leaders_Only_SectionGroup" minOccurs="0"/>
                <xsd:element ref="ns2:Is_Collaboration_Space_Locked" minOccurs="0"/>
                <xsd:element ref="ns2:IsNotebookLocked" minOccurs="0"/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Roinntele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bada16c-9dda-4ba7-962e-71d1a1b1eb47" elementFormDefault="qualified">
    <xsd:import namespace="http://schemas.microsoft.com/office/2006/documentManagement/types"/>
    <xsd:import namespace="http://schemas.microsoft.com/office/infopath/2007/PartnerControls"/>
    <xsd:element name="NotebookType" ma:index="8" nillable="true" ma:displayName="Notebook Type" ma:internalName="NotebookType">
      <xsd:simpleType>
        <xsd:restriction base="dms:Text"/>
      </xsd:simpleType>
    </xsd:element>
    <xsd:element name="FolderType" ma:index="9" nillable="true" ma:displayName="Folder Type" ma:internalName="FolderType">
      <xsd:simpleType>
        <xsd:restriction base="dms:Text"/>
      </xsd:simpleType>
    </xsd:element>
    <xsd:element name="CultureName" ma:index="10" nillable="true" ma:displayName="Culture Name" ma:internalName="CultureName">
      <xsd:simpleType>
        <xsd:restriction base="dms:Text"/>
      </xsd:simpleType>
    </xsd:element>
    <xsd:element name="AppVersion" ma:index="11" nillable="true" ma:displayName="App Version" ma:internalName="AppVersion">
      <xsd:simpleType>
        <xsd:restriction base="dms:Text"/>
      </xsd:simpleType>
    </xsd:element>
    <xsd:element name="TeamsChannelId" ma:index="12" nillable="true" ma:displayName="Teams Channel Id" ma:internalName="TeamsChannelId">
      <xsd:simpleType>
        <xsd:restriction base="dms:Text"/>
      </xsd:simpleType>
    </xsd:element>
    <xsd:element name="Owner" ma:index="13" nillable="true" ma:displayName="Owner" ma:internalName="Owner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Math_Settings" ma:index="14" nillable="true" ma:displayName="Math Settings" ma:internalName="Math_Settings">
      <xsd:simpleType>
        <xsd:restriction base="dms:Text"/>
      </xsd:simpleType>
    </xsd:element>
    <xsd:element name="DefaultSectionNames" ma:index="15" nillable="true" ma:displayName="Default Section Names" ma:internalName="DefaultSectionNames">
      <xsd:simpleType>
        <xsd:restriction base="dms:Note">
          <xsd:maxLength value="255"/>
        </xsd:restriction>
      </xsd:simpleType>
    </xsd:element>
    <xsd:element name="Templates" ma:index="16" nillable="true" ma:displayName="Templates" ma:internalName="Templates">
      <xsd:simpleType>
        <xsd:restriction base="dms:Note">
          <xsd:maxLength value="255"/>
        </xsd:restriction>
      </xsd:simpleType>
    </xsd:element>
    <xsd:element name="Leaders" ma:index="17" nillable="true" ma:displayName="Leaders" ma:internalName="Leaders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Members" ma:index="18" nillable="true" ma:displayName="Members" ma:internalName="Members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Member_Groups" ma:index="19" nillable="true" ma:displayName="Member Groups" ma:internalName="Member_Groups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Distribution_Groups" ma:index="20" nillable="true" ma:displayName="Distribution Groups" ma:internalName="Distribution_Groups">
      <xsd:simpleType>
        <xsd:restriction base="dms:Note">
          <xsd:maxLength value="255"/>
        </xsd:restriction>
      </xsd:simpleType>
    </xsd:element>
    <xsd:element name="LMS_Mappings" ma:index="21" nillable="true" ma:displayName="LMS Mappings" ma:internalName="LMS_Mappings">
      <xsd:simpleType>
        <xsd:restriction base="dms:Note">
          <xsd:maxLength value="255"/>
        </xsd:restriction>
      </xsd:simpleType>
    </xsd:element>
    <xsd:element name="Invited_Leaders" ma:index="22" nillable="true" ma:displayName="Invited Leaders" ma:internalName="Invited_Leaders">
      <xsd:simpleType>
        <xsd:restriction base="dms:Note">
          <xsd:maxLength value="255"/>
        </xsd:restriction>
      </xsd:simpleType>
    </xsd:element>
    <xsd:element name="Invited_Members" ma:index="23" nillable="true" ma:displayName="Invited Members" ma:internalName="Invited_Members">
      <xsd:simpleType>
        <xsd:restriction base="dms:Note">
          <xsd:maxLength value="255"/>
        </xsd:restriction>
      </xsd:simpleType>
    </xsd:element>
    <xsd:element name="Self_Registration_Enabled" ma:index="24" nillable="true" ma:displayName="Self Registration Enabled" ma:internalName="Self_Registration_Enabled">
      <xsd:simpleType>
        <xsd:restriction base="dms:Boolean"/>
      </xsd:simpleType>
    </xsd:element>
    <xsd:element name="Has_Leaders_Only_SectionGroup" ma:index="25" nillable="true" ma:displayName="Has Leaders Only SectionGroup" ma:internalName="Has_Leaders_Only_SectionGroup">
      <xsd:simpleType>
        <xsd:restriction base="dms:Boolean"/>
      </xsd:simpleType>
    </xsd:element>
    <xsd:element name="Is_Collaboration_Space_Locked" ma:index="26" nillable="true" ma:displayName="Is Collaboration Space Locked" ma:internalName="Is_Collaboration_Space_Locked">
      <xsd:simpleType>
        <xsd:restriction base="dms:Boolean"/>
      </xsd:simpleType>
    </xsd:element>
    <xsd:element name="IsNotebookLocked" ma:index="27" nillable="true" ma:displayName="Is Notebook Locked" ma:internalName="IsNotebookLocked">
      <xsd:simpleType>
        <xsd:restriction base="dms:Boolean"/>
      </xsd:simpleType>
    </xsd:element>
    <xsd:element name="MediaServiceMetadata" ma:index="2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2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30" nillable="true" ma:displayName="Tags" ma:internalName="MediaServiceAutoTags" ma:readOnly="true">
      <xsd:simpleType>
        <xsd:restriction base="dms:Text"/>
      </xsd:simpleType>
    </xsd:element>
    <xsd:element name="MediaServiceOCR" ma:index="3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3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3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3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35" nillable="true" ma:displayName="Location" ma:internalName="MediaServiceLocation" ma:readOnly="true">
      <xsd:simpleType>
        <xsd:restriction base="dms:Text"/>
      </xsd:simpleType>
    </xsd:element>
    <xsd:element name="MediaServiceAutoKeyPoints" ma:index="3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3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4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42" nillable="true" ma:taxonomy="true" ma:internalName="lcf76f155ced4ddcb4097134ff3c332f" ma:taxonomyFieldName="MediaServiceImageTags" ma:displayName="Clibeanna íomhá" ma:readOnly="false" ma:fieldId="{5cf76f15-5ced-4ddc-b409-7134ff3c332f}" ma:taxonomyMulti="true" ma:sspId="84f5938b-0e6b-4a82-8fe1-21018fda76f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4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Roinntele" ma:index="45" nillable="true" ma:displayName="Roinnte le" ma:format="Dropdown" ma:internalName="Roinntele">
      <xsd:simpleType>
        <xsd:restriction base="dms:Note">
          <xsd:maxLength value="255"/>
        </xsd:restriction>
      </xsd:simpleType>
    </xsd:element>
    <xsd:element name="MediaServiceSearchProperties" ma:index="46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a7b58f9-1314-4aba-806b-dd6840280bce" elementFormDefault="qualified">
    <xsd:import namespace="http://schemas.microsoft.com/office/2006/documentManagement/types"/>
    <xsd:import namespace="http://schemas.microsoft.com/office/infopath/2007/PartnerControls"/>
    <xsd:element name="SharedWithUsers" ma:index="38" nillable="true" ma:displayName="Comhroinnte le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39" nillable="true" ma:displayName="Comhroinnte Le Sonraí" ma:internalName="SharedWithDetails" ma:readOnly="true">
      <xsd:simpleType>
        <xsd:restriction base="dms:Note">
          <xsd:maxLength value="255"/>
        </xsd:restriction>
      </xsd:simpleType>
    </xsd:element>
    <xsd:element name="TaxCatchAll" ma:index="43" nillable="true" ma:displayName="Taxonomy Catch All Column" ma:hidden="true" ma:list="{ee9d450a-29c7-4c6c-9cbe-58f73340bf63}" ma:internalName="TaxCatchAll" ma:showField="CatchAllData" ma:web="6a7b58f9-1314-4aba-806b-dd6840280bc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ineál inneachair"/>
        <xsd:element ref="dc:title" minOccurs="0" maxOccurs="1" ma:index="4" ma:displayName="Teidea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Invited_Leaders xmlns="cbada16c-9dda-4ba7-962e-71d1a1b1eb47" xsi:nil="true"/>
    <Roinntele xmlns="cbada16c-9dda-4ba7-962e-71d1a1b1eb47" xsi:nil="true"/>
    <Templates xmlns="cbada16c-9dda-4ba7-962e-71d1a1b1eb47" xsi:nil="true"/>
    <Self_Registration_Enabled xmlns="cbada16c-9dda-4ba7-962e-71d1a1b1eb47" xsi:nil="true"/>
    <TaxCatchAll xmlns="6a7b58f9-1314-4aba-806b-dd6840280bce" xsi:nil="true"/>
    <AppVersion xmlns="cbada16c-9dda-4ba7-962e-71d1a1b1eb47" xsi:nil="true"/>
    <LMS_Mappings xmlns="cbada16c-9dda-4ba7-962e-71d1a1b1eb47" xsi:nil="true"/>
    <IsNotebookLocked xmlns="cbada16c-9dda-4ba7-962e-71d1a1b1eb47" xsi:nil="true"/>
    <NotebookType xmlns="cbada16c-9dda-4ba7-962e-71d1a1b1eb47" xsi:nil="true"/>
    <Member_Groups xmlns="cbada16c-9dda-4ba7-962e-71d1a1b1eb47">
      <UserInfo>
        <DisplayName/>
        <AccountId xsi:nil="true"/>
        <AccountType/>
      </UserInfo>
    </Member_Groups>
    <FolderType xmlns="cbada16c-9dda-4ba7-962e-71d1a1b1eb47" xsi:nil="true"/>
    <CultureName xmlns="cbada16c-9dda-4ba7-962e-71d1a1b1eb47" xsi:nil="true"/>
    <Owner xmlns="cbada16c-9dda-4ba7-962e-71d1a1b1eb47">
      <UserInfo>
        <DisplayName/>
        <AccountId xsi:nil="true"/>
        <AccountType/>
      </UserInfo>
    </Owner>
    <lcf76f155ced4ddcb4097134ff3c332f xmlns="cbada16c-9dda-4ba7-962e-71d1a1b1eb47">
      <Terms xmlns="http://schemas.microsoft.com/office/infopath/2007/PartnerControls"/>
    </lcf76f155ced4ddcb4097134ff3c332f>
    <Math_Settings xmlns="cbada16c-9dda-4ba7-962e-71d1a1b1eb47" xsi:nil="true"/>
    <Members xmlns="cbada16c-9dda-4ba7-962e-71d1a1b1eb47">
      <UserInfo>
        <DisplayName/>
        <AccountId xsi:nil="true"/>
        <AccountType/>
      </UserInfo>
    </Members>
    <Has_Leaders_Only_SectionGroup xmlns="cbada16c-9dda-4ba7-962e-71d1a1b1eb47" xsi:nil="true"/>
    <Leaders xmlns="cbada16c-9dda-4ba7-962e-71d1a1b1eb47">
      <UserInfo>
        <DisplayName/>
        <AccountId xsi:nil="true"/>
        <AccountType/>
      </UserInfo>
    </Leaders>
    <Distribution_Groups xmlns="cbada16c-9dda-4ba7-962e-71d1a1b1eb47" xsi:nil="true"/>
    <TeamsChannelId xmlns="cbada16c-9dda-4ba7-962e-71d1a1b1eb47" xsi:nil="true"/>
    <DefaultSectionNames xmlns="cbada16c-9dda-4ba7-962e-71d1a1b1eb47" xsi:nil="true"/>
    <Invited_Members xmlns="cbada16c-9dda-4ba7-962e-71d1a1b1eb47" xsi:nil="true"/>
    <Is_Collaboration_Space_Locked xmlns="cbada16c-9dda-4ba7-962e-71d1a1b1eb47" xsi:nil="true"/>
  </documentManagement>
</p:properties>
</file>

<file path=customXml/itemProps1.xml><?xml version="1.0" encoding="utf-8"?>
<ds:datastoreItem xmlns:ds="http://schemas.openxmlformats.org/officeDocument/2006/customXml" ds:itemID="{54489865-C116-475E-8218-7E7876F88153}"/>
</file>

<file path=customXml/itemProps2.xml><?xml version="1.0" encoding="utf-8"?>
<ds:datastoreItem xmlns:ds="http://schemas.openxmlformats.org/officeDocument/2006/customXml" ds:itemID="{42B261A2-541E-40D6-B852-CE775DDDAA19}"/>
</file>

<file path=customXml/itemProps3.xml><?xml version="1.0" encoding="utf-8"?>
<ds:datastoreItem xmlns:ds="http://schemas.openxmlformats.org/officeDocument/2006/customXml" ds:itemID="{7D5B218C-3367-4DC0-9942-C6B10A11CD4E}"/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0x010100031A10BE1B4AF146B82FFAF03DC026A0</vt:lpwstr>
  </property>
</Properties>
</file>