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4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notesSlides/notesSlide4.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2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318" r:id="rId3"/>
    <p:sldId id="359" r:id="rId4"/>
    <p:sldId id="360" r:id="rId5"/>
    <p:sldId id="361" r:id="rId6"/>
    <p:sldId id="320" r:id="rId7"/>
    <p:sldId id="321" r:id="rId8"/>
    <p:sldId id="322" r:id="rId9"/>
    <p:sldId id="323" r:id="rId10"/>
    <p:sldId id="357" r:id="rId11"/>
    <p:sldId id="353" r:id="rId12"/>
    <p:sldId id="356" r:id="rId13"/>
    <p:sldId id="355" r:id="rId14"/>
    <p:sldId id="354" r:id="rId15"/>
    <p:sldId id="352" r:id="rId16"/>
    <p:sldId id="324" r:id="rId17"/>
    <p:sldId id="325" r:id="rId18"/>
    <p:sldId id="327" r:id="rId19"/>
    <p:sldId id="328"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0" r:id="rId38"/>
    <p:sldId id="351" r:id="rId39"/>
    <p:sldId id="362" r:id="rId40"/>
    <p:sldId id="358" r:id="rId41"/>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22860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27432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32004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365760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836" autoAdjust="0"/>
  </p:normalViewPr>
  <p:slideViewPr>
    <p:cSldViewPr snapToGrid="0">
      <p:cViewPr varScale="1">
        <p:scale>
          <a:sx n="73" d="100"/>
          <a:sy n="73" d="100"/>
        </p:scale>
        <p:origin x="17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customXml" Target="../customXml/item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1" name="Shape 91"/>
          <p:cNvSpPr>
            <a:spLocks noGrp="1" noRot="1" noChangeAspect="1"/>
          </p:cNvSpPr>
          <p:nvPr>
            <p:ph type="sldImg"/>
          </p:nvPr>
        </p:nvSpPr>
        <p:spPr>
          <a:xfrm>
            <a:off x="1143000" y="685800"/>
            <a:ext cx="4572000" cy="3429000"/>
          </a:xfrm>
          <a:prstGeom prst="rect">
            <a:avLst/>
          </a:prstGeom>
        </p:spPr>
        <p:txBody>
          <a:bodyPr/>
          <a:lstStyle/>
          <a:p>
            <a:endParaRPr/>
          </a:p>
        </p:txBody>
      </p:sp>
      <p:sp>
        <p:nvSpPr>
          <p:cNvPr id="92" name="Shape 9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580525657"/>
      </p:ext>
    </p:extLst>
  </p:cSld>
  <p:clrMap bg1="lt1" tx1="dk1" bg2="lt2" tx2="dk2" accent1="accent1" accent2="accent2" accent3="accent3" accent4="accent4" accent5="accent5" accent6="accent6" hlink="hlink" folHlink="folHlink"/>
  <p:notesStyle>
    <a:lvl1pPr defTabSz="457200" latinLnBrk="0">
      <a:defRPr sz="1200">
        <a:latin typeface="+mn-lt"/>
        <a:ea typeface="+mn-ea"/>
        <a:cs typeface="+mn-cs"/>
        <a:sym typeface="Calibri"/>
      </a:defRPr>
    </a:lvl1pPr>
    <a:lvl2pPr indent="228600" defTabSz="457200" latinLnBrk="0">
      <a:defRPr sz="1200">
        <a:latin typeface="+mn-lt"/>
        <a:ea typeface="+mn-ea"/>
        <a:cs typeface="+mn-cs"/>
        <a:sym typeface="Calibri"/>
      </a:defRPr>
    </a:lvl2pPr>
    <a:lvl3pPr indent="457200" defTabSz="457200" latinLnBrk="0">
      <a:defRPr sz="1200">
        <a:latin typeface="+mn-lt"/>
        <a:ea typeface="+mn-ea"/>
        <a:cs typeface="+mn-cs"/>
        <a:sym typeface="Calibri"/>
      </a:defRPr>
    </a:lvl3pPr>
    <a:lvl4pPr indent="685800" defTabSz="457200" latinLnBrk="0">
      <a:defRPr sz="1200">
        <a:latin typeface="+mn-lt"/>
        <a:ea typeface="+mn-ea"/>
        <a:cs typeface="+mn-cs"/>
        <a:sym typeface="Calibri"/>
      </a:defRPr>
    </a:lvl4pPr>
    <a:lvl5pPr indent="914400" defTabSz="457200" latinLnBrk="0">
      <a:defRPr sz="1200">
        <a:latin typeface="+mn-lt"/>
        <a:ea typeface="+mn-ea"/>
        <a:cs typeface="+mn-cs"/>
        <a:sym typeface="Calibri"/>
      </a:defRPr>
    </a:lvl5pPr>
    <a:lvl6pPr indent="1143000" defTabSz="457200" latinLnBrk="0">
      <a:defRPr sz="1200">
        <a:latin typeface="+mn-lt"/>
        <a:ea typeface="+mn-ea"/>
        <a:cs typeface="+mn-cs"/>
        <a:sym typeface="Calibri"/>
      </a:defRPr>
    </a:lvl6pPr>
    <a:lvl7pPr indent="1371600" defTabSz="457200" latinLnBrk="0">
      <a:defRPr sz="1200">
        <a:latin typeface="+mn-lt"/>
        <a:ea typeface="+mn-ea"/>
        <a:cs typeface="+mn-cs"/>
        <a:sym typeface="Calibri"/>
      </a:defRPr>
    </a:lvl7pPr>
    <a:lvl8pPr indent="1600200" defTabSz="457200" latinLnBrk="0">
      <a:defRPr sz="1200">
        <a:latin typeface="+mn-lt"/>
        <a:ea typeface="+mn-ea"/>
        <a:cs typeface="+mn-cs"/>
        <a:sym typeface="Calibri"/>
      </a:defRPr>
    </a:lvl8pPr>
    <a:lvl9pPr indent="1828800" defTabSz="457200" latinLnBrk="0">
      <a:defRPr sz="1200">
        <a:latin typeface="+mn-lt"/>
        <a:ea typeface="+mn-ea"/>
        <a:cs typeface="+mn-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b="1" dirty="0"/>
              <a:t>Quick slide</a:t>
            </a:r>
          </a:p>
          <a:p>
            <a:r>
              <a:rPr lang="en-IE" dirty="0"/>
              <a:t>This is exciting! Your first chess lesson.</a:t>
            </a:r>
          </a:p>
          <a:p>
            <a:pPr marL="228600" indent="-228600">
              <a:buFont typeface="+mj-lt"/>
              <a:buAutoNum type="arabicPeriod"/>
            </a:pPr>
            <a:r>
              <a:rPr lang="en-IE" dirty="0"/>
              <a:t>There exists a game we are going to learn in which you have to be respectful or you lose straightaway. Do you know the game?</a:t>
            </a:r>
          </a:p>
          <a:p>
            <a:pPr marL="228600" indent="-228600">
              <a:buFont typeface="+mj-lt"/>
              <a:buAutoNum type="arabicPeriod"/>
            </a:pPr>
            <a:endParaRPr lang="en-IE" dirty="0"/>
          </a:p>
          <a:p>
            <a:pPr marL="0" indent="0">
              <a:buFont typeface="+mj-lt"/>
              <a:buNone/>
            </a:pPr>
            <a:r>
              <a:rPr lang="en-IE" dirty="0"/>
              <a:t>Click spacebar twice to add quote and name:</a:t>
            </a:r>
          </a:p>
          <a:p>
            <a:pPr marL="228600" indent="-228600">
              <a:buFont typeface="+mj-lt"/>
              <a:buAutoNum type="arabicPeriod"/>
            </a:pPr>
            <a:r>
              <a:rPr lang="en-IE" dirty="0"/>
              <a:t>Some students will know how to play chess already – they will be valuable teaching assistants but they will also learn a great deal from the series of mini-games – how to win without some of the more powerful pieces. </a:t>
            </a:r>
          </a:p>
          <a:p>
            <a:pPr marL="228600" indent="-228600">
              <a:buFont typeface="+mj-lt"/>
              <a:buAutoNum type="arabicPeriod"/>
            </a:pPr>
            <a:r>
              <a:rPr lang="en-IE" dirty="0"/>
              <a:t>For those who are completely new to chess remind all that “every chess grandmaster (the best in the world) was once a beginner like them”</a:t>
            </a:r>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20</a:t>
            </a:fld>
            <a:endParaRPr lang="en-IE"/>
          </a:p>
        </p:txBody>
      </p:sp>
    </p:spTree>
    <p:extLst>
      <p:ext uri="{BB962C8B-B14F-4D97-AF65-F5344CB8AC3E}">
        <p14:creationId xmlns:p14="http://schemas.microsoft.com/office/powerpoint/2010/main" val="39137733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For reference only</a:t>
            </a:r>
            <a:endParaRPr lang="en-IE" dirty="0"/>
          </a:p>
          <a:p>
            <a:endParaRPr lang="en-IE" b="0" dirty="0"/>
          </a:p>
          <a:p>
            <a:r>
              <a:rPr lang="en-IE" b="0" dirty="0"/>
              <a:t>Quick check to ensure you have covered these key points.</a:t>
            </a:r>
          </a:p>
          <a:p>
            <a:endParaRPr lang="en-IE" b="0" dirty="0"/>
          </a:p>
          <a:p>
            <a:r>
              <a:rPr lang="en-IE" b="0" dirty="0"/>
              <a:t>Don’t worry if students are still a little unsure. Most of the learning is done while playing the next mini-game.</a:t>
            </a:r>
            <a:endParaRPr lang="en-IE" b="1"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29</a:t>
            </a:fld>
            <a:endParaRPr lang="en-IE"/>
          </a:p>
        </p:txBody>
      </p:sp>
    </p:spTree>
    <p:extLst>
      <p:ext uri="{BB962C8B-B14F-4D97-AF65-F5344CB8AC3E}">
        <p14:creationId xmlns:p14="http://schemas.microsoft.com/office/powerpoint/2010/main" val="2649403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IE" dirty="0"/>
              <a:t>Play this quick video which demonstrates the Pawn Game </a:t>
            </a:r>
          </a:p>
          <a:p>
            <a:pPr marL="228600" indent="-228600">
              <a:buFont typeface="+mj-lt"/>
              <a:buAutoNum type="arabicPeriod"/>
            </a:pPr>
            <a:r>
              <a:rPr lang="en-IE" baseline="0" dirty="0"/>
              <a:t>Adjust sound to suit – background music is not necessary to play but is a good change of pace.</a:t>
            </a:r>
          </a:p>
          <a:p>
            <a:pPr marL="228600" indent="-228600">
              <a:buFont typeface="+mj-lt"/>
              <a:buAutoNum type="arabicPeriod"/>
            </a:pPr>
            <a:endParaRPr lang="en-IE" baseline="0" dirty="0"/>
          </a:p>
          <a:p>
            <a:pPr marL="228600" indent="-228600">
              <a:buFont typeface="+mj-lt"/>
              <a:buAutoNum type="arabicPeriod"/>
            </a:pPr>
            <a:r>
              <a:rPr lang="en-IE" baseline="0" dirty="0"/>
              <a:t>I gcás deacracht leis an bhfís, tá sé ar fáil as Gaeilge </a:t>
            </a:r>
            <a:r>
              <a:rPr lang="en-IE" baseline="0"/>
              <a:t>ar https://www.youtube.com/watch?v=FyDVfOqhERI&amp;list=PLk59VQzwMYtaVoHv00g3bHVWHeIURKszN&amp;index=3</a:t>
            </a:r>
            <a:r>
              <a:rPr lang="en-GB"/>
              <a:t> </a:t>
            </a:r>
            <a:r>
              <a:rPr lang="en-GB" dirty="0"/>
              <a:t>nó as Béarla anseo </a:t>
            </a:r>
            <a:r>
              <a:rPr lang="en-IE" baseline="0" dirty="0"/>
              <a:t>https://www.youtube.com/watch?v=VdyWuW9HaDE&amp;list=PLk59VQzwMYtZkQsZ6X0F4YTL0q-eKac6h&amp;index=2</a:t>
            </a:r>
          </a:p>
          <a:p>
            <a:pPr marL="228600" indent="-228600">
              <a:buAutoNum type="arabicPeriod"/>
            </a:pPr>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30</a:t>
            </a:fld>
            <a:endParaRPr lang="en-IE"/>
          </a:p>
        </p:txBody>
      </p:sp>
    </p:spTree>
    <p:extLst>
      <p:ext uri="{BB962C8B-B14F-4D97-AF65-F5344CB8AC3E}">
        <p14:creationId xmlns:p14="http://schemas.microsoft.com/office/powerpoint/2010/main" val="3839649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IE" dirty="0"/>
              <a:t>Many students will have a preference of using the white pieces and moving first or using the black pieces and moving second. To stop arguments we have Chess Toss.</a:t>
            </a:r>
          </a:p>
          <a:p>
            <a:pPr marL="228600" indent="-228600">
              <a:buFont typeface="+mj-lt"/>
              <a:buAutoNum type="arabicPeriod"/>
            </a:pPr>
            <a:r>
              <a:rPr lang="en-IE" dirty="0"/>
              <a:t>Now if only there was a way to decide who should be the person to hold the pieces behind their back . . .</a:t>
            </a:r>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31</a:t>
            </a:fld>
            <a:endParaRPr lang="en-IE"/>
          </a:p>
        </p:txBody>
      </p:sp>
    </p:spTree>
    <p:extLst>
      <p:ext uri="{BB962C8B-B14F-4D97-AF65-F5344CB8AC3E}">
        <p14:creationId xmlns:p14="http://schemas.microsoft.com/office/powerpoint/2010/main" val="12994577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mj-lt"/>
              <a:buNone/>
            </a:pPr>
            <a:r>
              <a:rPr lang="en-IE" b="1" dirty="0"/>
              <a:t>Game Slide </a:t>
            </a:r>
          </a:p>
          <a:p>
            <a:pPr marL="0" indent="0">
              <a:buFont typeface="+mj-lt"/>
              <a:buNone/>
            </a:pPr>
            <a:r>
              <a:rPr lang="en-IE" dirty="0"/>
              <a:t>A well-know</a:t>
            </a:r>
            <a:r>
              <a:rPr lang="en-IE" baseline="0" dirty="0"/>
              <a:t>n game around the world when teaching the basics of chess. </a:t>
            </a:r>
          </a:p>
          <a:p>
            <a:pPr marL="228600" indent="-228600">
              <a:buFont typeface="+mj-lt"/>
              <a:buAutoNum type="arabicPeriod"/>
            </a:pPr>
            <a:r>
              <a:rPr lang="en-IE" baseline="0" dirty="0"/>
              <a:t>Once students have completed one game ask them to swap colours and start a new game. </a:t>
            </a:r>
          </a:p>
          <a:p>
            <a:pPr marL="228600" indent="-228600">
              <a:buFont typeface="+mj-lt"/>
              <a:buAutoNum type="arabicPeriod"/>
            </a:pPr>
            <a:r>
              <a:rPr lang="en-IE" baseline="0" dirty="0"/>
              <a:t>Ask participants to simply give it a go, experiment, make many mistakes and learn by doing so.</a:t>
            </a:r>
          </a:p>
          <a:p>
            <a:pPr marL="228600" indent="-228600">
              <a:buFont typeface="+mj-lt"/>
              <a:buAutoNum type="arabicPeriod"/>
            </a:pPr>
            <a:r>
              <a:rPr lang="en-IE" baseline="0" dirty="0"/>
              <a:t>Tutor to circulate the classroom during the game, answer questions and gather these questions to clarify for all during feedback loop session.</a:t>
            </a:r>
          </a:p>
          <a:p>
            <a:pPr marL="228600" indent="-228600">
              <a:buAutoNum type="arabicPeriod"/>
            </a:pPr>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32</a:t>
            </a:fld>
            <a:endParaRPr lang="en-IE"/>
          </a:p>
        </p:txBody>
      </p:sp>
    </p:spTree>
    <p:extLst>
      <p:ext uri="{BB962C8B-B14F-4D97-AF65-F5344CB8AC3E}">
        <p14:creationId xmlns:p14="http://schemas.microsoft.com/office/powerpoint/2010/main" val="36211757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IE" dirty="0"/>
              <a:t>More detailed rules for reference if necessary only.</a:t>
            </a:r>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33</a:t>
            </a:fld>
            <a:endParaRPr lang="en-IE"/>
          </a:p>
        </p:txBody>
      </p:sp>
    </p:spTree>
    <p:extLst>
      <p:ext uri="{BB962C8B-B14F-4D97-AF65-F5344CB8AC3E}">
        <p14:creationId xmlns:p14="http://schemas.microsoft.com/office/powerpoint/2010/main" val="1489244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IE" b="1" dirty="0"/>
              <a:t>Discussion Slide</a:t>
            </a:r>
          </a:p>
          <a:p>
            <a:pPr marL="0" indent="0">
              <a:buFont typeface="+mj-lt"/>
              <a:buNone/>
            </a:pPr>
            <a:endParaRPr lang="en-IE" dirty="0"/>
          </a:p>
          <a:p>
            <a:pPr marL="228600" indent="-228600">
              <a:buFont typeface="+mj-lt"/>
              <a:buAutoNum type="arabicPeriod"/>
            </a:pPr>
            <a:r>
              <a:rPr lang="en-IE" dirty="0"/>
              <a:t>Pausing all games wait for full attention.</a:t>
            </a:r>
          </a:p>
          <a:p>
            <a:pPr marL="228600" indent="-228600">
              <a:buFont typeface="+mj-lt"/>
              <a:buAutoNum type="arabicPeriod"/>
            </a:pPr>
            <a:r>
              <a:rPr lang="en-IE" dirty="0"/>
              <a:t>Explain the concept of a learning loop – we will use this in every lesson. </a:t>
            </a:r>
          </a:p>
          <a:p>
            <a:pPr marL="228600" indent="-228600">
              <a:buFont typeface="+mj-lt"/>
              <a:buAutoNum type="arabicPeriod"/>
            </a:pPr>
            <a:r>
              <a:rPr lang="en-IE" dirty="0"/>
              <a:t>A Learning loop is when we try something individually or in pairs for a short period of time. We then take a pause to discuss what we found. We share observations or patterns we noticed as well as questions we have. </a:t>
            </a:r>
          </a:p>
          <a:p>
            <a:pPr marL="228600" indent="-228600">
              <a:buFont typeface="+mj-lt"/>
              <a:buAutoNum type="arabicPeriod"/>
            </a:pPr>
            <a:r>
              <a:rPr lang="en-IE" dirty="0"/>
              <a:t>Students learn from other students during learning loops – teacher can of course help also. Encourage “what if” scenario questions here.</a:t>
            </a:r>
          </a:p>
          <a:p>
            <a:pPr marL="228600" indent="-228600">
              <a:buFont typeface="+mj-lt"/>
              <a:buAutoNum type="arabicPeriod"/>
            </a:pPr>
            <a:r>
              <a:rPr lang="en-IE" dirty="0"/>
              <a:t>Example: what if the pawn used their two steps on their first move to capture another piece. Is that possible? No, pawns can only EVER capture one step diagonally away. Great application of two rules though.</a:t>
            </a:r>
          </a:p>
          <a:p>
            <a:r>
              <a:rPr lang="en-IE" baseline="0" dirty="0"/>
              <a:t>Other questions which will arise and can be explained using the demo board:</a:t>
            </a:r>
          </a:p>
          <a:p>
            <a:pPr marL="228600" indent="-228600">
              <a:buFont typeface="+mj-lt"/>
              <a:buAutoNum type="arabicPeriod"/>
            </a:pPr>
            <a:r>
              <a:rPr lang="en-IE" baseline="0" dirty="0"/>
              <a:t>What happens if one player cannot move any piece legally (all roadblocked)? Answer: The game is over and its called a draw.</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IE" sz="1200" kern="1200" dirty="0">
                <a:solidFill>
                  <a:schemeClr val="tx1"/>
                </a:solidFill>
                <a:effectLst/>
                <a:latin typeface="+mn-lt"/>
                <a:ea typeface="+mn-ea"/>
                <a:cs typeface="+mn-cs"/>
              </a:rPr>
              <a:t>Some participants will ask what to do if it is their turn and all pieces they have will be captured if they move forward. Answer: this is an example of “zugzwang” – the obligation to move but results in a disadvantage. The player must still move even though they will lose their piece.</a:t>
            </a:r>
          </a:p>
          <a:p>
            <a:pPr marL="228600" indent="-228600">
              <a:buFont typeface="+mj-lt"/>
              <a:buAutoNum type="arabicPeriod"/>
            </a:pPr>
            <a:endParaRPr lang="en-IE" dirty="0"/>
          </a:p>
        </p:txBody>
      </p:sp>
      <p:sp>
        <p:nvSpPr>
          <p:cNvPr id="4" name="Slide Number Placeholder 3"/>
          <p:cNvSpPr>
            <a:spLocks noGrp="1"/>
          </p:cNvSpPr>
          <p:nvPr>
            <p:ph type="sldNum" sz="quarter" idx="5"/>
          </p:nvPr>
        </p:nvSpPr>
        <p:spPr>
          <a:xfrm>
            <a:off x="3850444" y="9428585"/>
            <a:ext cx="2945659" cy="496332"/>
          </a:xfrm>
          <a:prstGeom prst="rect">
            <a:avLst/>
          </a:prstGeom>
        </p:spPr>
        <p:txBody>
          <a:bodyPr/>
          <a:lstStyle/>
          <a:p>
            <a:fld id="{C899592A-89A8-4062-900D-2AEDC620120E}" type="slidenum">
              <a:rPr lang="en-IE" smtClean="0"/>
              <a:pPr/>
              <a:t>34</a:t>
            </a:fld>
            <a:endParaRPr lang="en-IE"/>
          </a:p>
        </p:txBody>
      </p:sp>
    </p:spTree>
    <p:extLst>
      <p:ext uri="{BB962C8B-B14F-4D97-AF65-F5344CB8AC3E}">
        <p14:creationId xmlns:p14="http://schemas.microsoft.com/office/powerpoint/2010/main" val="13652494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0" dirty="0"/>
              <a:t>If a player touches a piece they must move that piece if its possible to move it – e.g. pawns facing each other are “roadblocked”.</a:t>
            </a:r>
          </a:p>
          <a:p>
            <a:endParaRPr lang="en-IE" b="0" dirty="0"/>
          </a:p>
          <a:p>
            <a:r>
              <a:rPr lang="en-IE" b="0" dirty="0"/>
              <a:t>Also, emphasise that students must take their hands off a piece after moving and not leave them trailing on the board. The entire board should be visible when a player is deciding where to move next.</a:t>
            </a:r>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35</a:t>
            </a:fld>
            <a:endParaRPr lang="en-IE"/>
          </a:p>
        </p:txBody>
      </p:sp>
    </p:spTree>
    <p:extLst>
      <p:ext uri="{BB962C8B-B14F-4D97-AF65-F5344CB8AC3E}">
        <p14:creationId xmlns:p14="http://schemas.microsoft.com/office/powerpoint/2010/main" val="2906438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Game Slide</a:t>
            </a:r>
          </a:p>
          <a:p>
            <a:pPr>
              <a:lnSpc>
                <a:spcPct val="200000"/>
              </a:lnSpc>
            </a:pPr>
            <a:r>
              <a:rPr lang="en-IE" sz="1800" b="1" i="1" u="sng" dirty="0">
                <a:effectLst/>
                <a:latin typeface="Calibri" panose="020F0502020204030204" pitchFamily="34" charset="0"/>
                <a:ea typeface="Calibri" panose="020F0502020204030204" pitchFamily="34" charset="0"/>
                <a:cs typeface="Times New Roman" panose="02020603050405020304" pitchFamily="18" charset="0"/>
              </a:rPr>
              <a:t>Touch-Move Rule:</a:t>
            </a:r>
            <a:r>
              <a:rPr lang="en-IE" sz="1800" dirty="0">
                <a:effectLst/>
                <a:latin typeface="Calibri" panose="020F0502020204030204" pitchFamily="34" charset="0"/>
                <a:ea typeface="Calibri" panose="020F0502020204030204" pitchFamily="34" charset="0"/>
                <a:cs typeface="Times New Roman" panose="02020603050405020304" pitchFamily="18" charset="0"/>
              </a:rPr>
              <a:t> This is a simple but important rule of chess. If a player touches a piece he/she must move that piece (if it has a legal move to make). A player can lift a piece and place it back on the square where it was but that piece must be moved on that turn then. By extension, if a player touches their piece and touches their opponent’s piece in a move to capture then the piece must be captured.</a:t>
            </a:r>
          </a:p>
          <a:p>
            <a:pPr marL="0" indent="0">
              <a:buNone/>
            </a:pPr>
            <a:endParaRPr lang="en-IE" b="1" baseline="0" dirty="0"/>
          </a:p>
          <a:p>
            <a:pPr marL="0" indent="0">
              <a:buNone/>
            </a:pPr>
            <a:r>
              <a:rPr lang="en-IE" b="1" baseline="0" dirty="0"/>
              <a:t>Differentiation: </a:t>
            </a:r>
            <a:r>
              <a:rPr lang="en-IE" baseline="0" dirty="0"/>
              <a:t>if a player keeps winning the pawn game then for the next game they can play with just 7 pawns and remove a pawn of their choosing. For each game won after that the winning player has to play the next game with one less pawn (of their choosing)</a:t>
            </a:r>
          </a:p>
          <a:p>
            <a:pPr marL="228600" indent="-228600">
              <a:buAutoNum type="arabicPeriod"/>
            </a:pPr>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36</a:t>
            </a:fld>
            <a:endParaRPr lang="en-IE"/>
          </a:p>
        </p:txBody>
      </p:sp>
    </p:spTree>
    <p:extLst>
      <p:ext uri="{BB962C8B-B14F-4D97-AF65-F5344CB8AC3E}">
        <p14:creationId xmlns:p14="http://schemas.microsoft.com/office/powerpoint/2010/main" val="22696351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Discussion Slide</a:t>
            </a:r>
          </a:p>
          <a:p>
            <a:pPr marL="0" indent="0">
              <a:buNone/>
            </a:pPr>
            <a:endParaRPr lang="en-IE" dirty="0"/>
          </a:p>
          <a:p>
            <a:pPr marL="228600" indent="-228600">
              <a:buAutoNum type="arabicPeriod"/>
            </a:pPr>
            <a:r>
              <a:rPr lang="en-IE" dirty="0"/>
              <a:t>Allow students 2 minutes to think pair share. Prompt students to include examples in their explanations.</a:t>
            </a:r>
          </a:p>
          <a:p>
            <a:pPr marL="228600" indent="-228600">
              <a:buAutoNum type="arabicPeriod"/>
            </a:pPr>
            <a:r>
              <a:rPr lang="en-IE" dirty="0"/>
              <a:t>With all students listening, invite students to share with the entire class their (or their partner’s) understanding of respect given their experience of playing chess.</a:t>
            </a:r>
          </a:p>
          <a:p>
            <a:pPr marL="228600" indent="-228600">
              <a:buAutoNum type="arabicPeriod"/>
            </a:pPr>
            <a:endParaRPr lang="en-IE" dirty="0"/>
          </a:p>
          <a:p>
            <a:pPr marL="228600" indent="-228600">
              <a:buAutoNum type="arabicPeriod"/>
            </a:pPr>
            <a:r>
              <a:rPr lang="en-IE" dirty="0"/>
              <a:t>Follow-up questions may include:</a:t>
            </a:r>
          </a:p>
          <a:p>
            <a:pPr marL="685800" lvl="1" indent="-228600">
              <a:buAutoNum type="arabicPeriod"/>
            </a:pPr>
            <a:r>
              <a:rPr lang="en-IE" dirty="0"/>
              <a:t>Did you like playing a game where everyone has to be respectful to each other</a:t>
            </a:r>
          </a:p>
          <a:p>
            <a:pPr marL="685800" lvl="1" indent="-228600">
              <a:buAutoNum type="arabicPeriod"/>
            </a:pPr>
            <a:r>
              <a:rPr lang="en-IE" dirty="0"/>
              <a:t>Are there games/sports you play where players (and sometimes teammates) are not respectful to each other?</a:t>
            </a:r>
          </a:p>
          <a:p>
            <a:pPr marL="228600" indent="-228600">
              <a:buAutoNum type="arabicPeriod"/>
            </a:pPr>
            <a:endParaRPr lang="en-IE" dirty="0"/>
          </a:p>
        </p:txBody>
      </p:sp>
      <p:sp>
        <p:nvSpPr>
          <p:cNvPr id="4" name="Slide Number Placeholder 3"/>
          <p:cNvSpPr>
            <a:spLocks noGrp="1"/>
          </p:cNvSpPr>
          <p:nvPr>
            <p:ph type="sldNum" sz="quarter" idx="5"/>
          </p:nvPr>
        </p:nvSpPr>
        <p:spPr>
          <a:xfrm>
            <a:off x="3850444" y="9428585"/>
            <a:ext cx="2945659" cy="496332"/>
          </a:xfrm>
          <a:prstGeom prst="rect">
            <a:avLst/>
          </a:prstGeom>
        </p:spPr>
        <p:txBody>
          <a:bodyPr/>
          <a:lstStyle/>
          <a:p>
            <a:fld id="{C899592A-89A8-4062-900D-2AEDC620120E}" type="slidenum">
              <a:rPr lang="en-IE" smtClean="0"/>
              <a:pPr/>
              <a:t>37</a:t>
            </a:fld>
            <a:endParaRPr lang="en-IE"/>
          </a:p>
        </p:txBody>
      </p:sp>
    </p:spTree>
    <p:extLst>
      <p:ext uri="{BB962C8B-B14F-4D97-AF65-F5344CB8AC3E}">
        <p14:creationId xmlns:p14="http://schemas.microsoft.com/office/powerpoint/2010/main" val="5124872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Quick slide</a:t>
            </a:r>
            <a:endParaRPr lang="en-IE" dirty="0"/>
          </a:p>
          <a:p>
            <a:pPr marL="0" indent="0">
              <a:buNone/>
            </a:pPr>
            <a:endParaRPr lang="en-IE" dirty="0"/>
          </a:p>
          <a:p>
            <a:pPr marL="228600" indent="-228600">
              <a:buAutoNum type="arabicPeriod"/>
            </a:pPr>
            <a:r>
              <a:rPr lang="en-IE" dirty="0"/>
              <a:t>Remind students of the key learning points of the lesson – respect when playing and respect for classmates. </a:t>
            </a:r>
          </a:p>
        </p:txBody>
      </p:sp>
      <p:sp>
        <p:nvSpPr>
          <p:cNvPr id="4" name="Slide Number Placeholder 3"/>
          <p:cNvSpPr>
            <a:spLocks noGrp="1"/>
          </p:cNvSpPr>
          <p:nvPr>
            <p:ph type="sldNum" sz="quarter" idx="5"/>
          </p:nvPr>
        </p:nvSpPr>
        <p:spPr>
          <a:xfrm>
            <a:off x="3850444" y="9428585"/>
            <a:ext cx="2945659" cy="496332"/>
          </a:xfrm>
          <a:prstGeom prst="rect">
            <a:avLst/>
          </a:prstGeom>
        </p:spPr>
        <p:txBody>
          <a:bodyPr/>
          <a:lstStyle/>
          <a:p>
            <a:fld id="{C899592A-89A8-4062-900D-2AEDC620120E}" type="slidenum">
              <a:rPr lang="en-IE" smtClean="0"/>
              <a:pPr/>
              <a:t>38</a:t>
            </a:fld>
            <a:endParaRPr lang="en-IE"/>
          </a:p>
        </p:txBody>
      </p:sp>
    </p:spTree>
    <p:extLst>
      <p:ext uri="{BB962C8B-B14F-4D97-AF65-F5344CB8AC3E}">
        <p14:creationId xmlns:p14="http://schemas.microsoft.com/office/powerpoint/2010/main" val="3989766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IE" b="1" dirty="0"/>
              <a:t>Quick slide</a:t>
            </a:r>
            <a:endParaRPr lang="en-IE" dirty="0"/>
          </a:p>
          <a:p>
            <a:pPr marL="228600" indent="-228600">
              <a:buFont typeface="+mj-lt"/>
              <a:buAutoNum type="arabicPeriod"/>
            </a:pPr>
            <a:r>
              <a:rPr lang="en-IE" dirty="0"/>
              <a:t>We are going to play chess during this lesson but we are also going to have some whole-class discussions. These are conversations with the whole class</a:t>
            </a:r>
          </a:p>
          <a:p>
            <a:pPr marL="228600" indent="-228600">
              <a:buFont typeface="+mj-lt"/>
              <a:buAutoNum type="arabicPeriod"/>
            </a:pPr>
            <a:r>
              <a:rPr lang="en-IE" dirty="0"/>
              <a:t>Revise the ground rules for a whole-class discussion – make eye contact with the speaker (teacher or student) and hand up to respond or speak next.</a:t>
            </a:r>
          </a:p>
          <a:p>
            <a:pPr marL="228600" indent="-228600">
              <a:buFont typeface="+mj-lt"/>
              <a:buAutoNum type="arabicPeriod"/>
            </a:pPr>
            <a:r>
              <a:rPr lang="en-IE" b="1" dirty="0"/>
              <a:t>Teacher note: </a:t>
            </a:r>
            <a:r>
              <a:rPr lang="en-IE" dirty="0"/>
              <a:t>in lesson 4, a structured approach to whole class discussions is introduced. Lessons 1-3 class discussions are intended to get students into the practice of listening and responding to each other, sharing opinions, etc. </a:t>
            </a:r>
          </a:p>
        </p:txBody>
      </p:sp>
      <p:sp>
        <p:nvSpPr>
          <p:cNvPr id="4" name="Slide Number Placeholder 3"/>
          <p:cNvSpPr>
            <a:spLocks noGrp="1"/>
          </p:cNvSpPr>
          <p:nvPr>
            <p:ph type="sldNum" sz="quarter" idx="5"/>
          </p:nvPr>
        </p:nvSpPr>
        <p:spPr>
          <a:xfrm>
            <a:off x="3850444" y="9428585"/>
            <a:ext cx="2945659" cy="496332"/>
          </a:xfrm>
          <a:prstGeom prst="rect">
            <a:avLst/>
          </a:prstGeom>
        </p:spPr>
        <p:txBody>
          <a:bodyPr/>
          <a:lstStyle/>
          <a:p>
            <a:fld id="{C899592A-89A8-4062-900D-2AEDC620120E}" type="slidenum">
              <a:rPr lang="en-IE" smtClean="0"/>
              <a:pPr/>
              <a:t>21</a:t>
            </a:fld>
            <a:endParaRPr lang="en-IE"/>
          </a:p>
        </p:txBody>
      </p:sp>
    </p:spTree>
    <p:extLst>
      <p:ext uri="{BB962C8B-B14F-4D97-AF65-F5344CB8AC3E}">
        <p14:creationId xmlns:p14="http://schemas.microsoft.com/office/powerpoint/2010/main" val="1660834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Quick slide</a:t>
            </a:r>
            <a:endParaRPr lang="en-IE" dirty="0"/>
          </a:p>
          <a:p>
            <a:pPr marL="0" indent="0">
              <a:buNone/>
            </a:pPr>
            <a:endParaRPr lang="en-IE" dirty="0"/>
          </a:p>
          <a:p>
            <a:pPr marL="228600" indent="-228600">
              <a:buAutoNum type="arabicPeriod"/>
            </a:pPr>
            <a:r>
              <a:rPr lang="en-IE" dirty="0"/>
              <a:t>Remind students of the key learning points of the lesson – respect when playing and respect for classmates. </a:t>
            </a:r>
          </a:p>
        </p:txBody>
      </p:sp>
      <p:sp>
        <p:nvSpPr>
          <p:cNvPr id="4" name="Slide Number Placeholder 3"/>
          <p:cNvSpPr>
            <a:spLocks noGrp="1"/>
          </p:cNvSpPr>
          <p:nvPr>
            <p:ph type="sldNum" sz="quarter" idx="5"/>
          </p:nvPr>
        </p:nvSpPr>
        <p:spPr>
          <a:xfrm>
            <a:off x="3850444" y="9428585"/>
            <a:ext cx="2945659" cy="496332"/>
          </a:xfrm>
          <a:prstGeom prst="rect">
            <a:avLst/>
          </a:prstGeom>
        </p:spPr>
        <p:txBody>
          <a:bodyPr/>
          <a:lstStyle/>
          <a:p>
            <a:fld id="{C899592A-89A8-4062-900D-2AEDC620120E}" type="slidenum">
              <a:rPr lang="en-IE" smtClean="0"/>
              <a:pPr/>
              <a:t>39</a:t>
            </a:fld>
            <a:endParaRPr lang="en-IE"/>
          </a:p>
        </p:txBody>
      </p:sp>
    </p:spTree>
    <p:extLst>
      <p:ext uri="{BB962C8B-B14F-4D97-AF65-F5344CB8AC3E}">
        <p14:creationId xmlns:p14="http://schemas.microsoft.com/office/powerpoint/2010/main" val="8230319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Tree>
    <p:extLst>
      <p:ext uri="{BB962C8B-B14F-4D97-AF65-F5344CB8AC3E}">
        <p14:creationId xmlns:p14="http://schemas.microsoft.com/office/powerpoint/2010/main" val="1752823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b="1" dirty="0"/>
              <a:t>Discussion Slide</a:t>
            </a:r>
          </a:p>
          <a:p>
            <a:pPr marL="228600" indent="-228600">
              <a:buAutoNum type="arabicPeriod"/>
            </a:pPr>
            <a:r>
              <a:rPr lang="en-IE" dirty="0"/>
              <a:t>Allow students 2 minutes to think pair share. Prompt students to include examples in their explanations.</a:t>
            </a:r>
          </a:p>
          <a:p>
            <a:pPr marL="228600" indent="-228600">
              <a:buAutoNum type="arabicPeriod"/>
            </a:pPr>
            <a:r>
              <a:rPr lang="en-IE" dirty="0"/>
              <a:t>With all students listening, invite students to share with the entire class their (or their partner’s) understanding of respect through a whole-class discussion.</a:t>
            </a:r>
          </a:p>
          <a:p>
            <a:pPr marL="228600" indent="-228600">
              <a:buAutoNum type="arabicPeriod"/>
            </a:pPr>
            <a:r>
              <a:rPr lang="en-IE" dirty="0"/>
              <a:t>Prompts: is respect like behaviour, your actions or your attitude? Have you seen respect in sport or in school?</a:t>
            </a:r>
          </a:p>
          <a:p>
            <a:pPr marL="228600" indent="-228600">
              <a:buAutoNum type="arabicPeriod"/>
            </a:pPr>
            <a:endParaRPr lang="en-IE" dirty="0"/>
          </a:p>
        </p:txBody>
      </p:sp>
      <p:sp>
        <p:nvSpPr>
          <p:cNvPr id="4" name="Slide Number Placeholder 3"/>
          <p:cNvSpPr>
            <a:spLocks noGrp="1"/>
          </p:cNvSpPr>
          <p:nvPr>
            <p:ph type="sldNum" sz="quarter" idx="5"/>
          </p:nvPr>
        </p:nvSpPr>
        <p:spPr>
          <a:xfrm>
            <a:off x="3850444" y="9428585"/>
            <a:ext cx="2945659" cy="496332"/>
          </a:xfrm>
          <a:prstGeom prst="rect">
            <a:avLst/>
          </a:prstGeom>
        </p:spPr>
        <p:txBody>
          <a:bodyPr/>
          <a:lstStyle/>
          <a:p>
            <a:fld id="{C899592A-89A8-4062-900D-2AEDC620120E}" type="slidenum">
              <a:rPr lang="en-IE" smtClean="0"/>
              <a:pPr/>
              <a:t>22</a:t>
            </a:fld>
            <a:endParaRPr lang="en-IE"/>
          </a:p>
        </p:txBody>
      </p:sp>
    </p:spTree>
    <p:extLst>
      <p:ext uri="{BB962C8B-B14F-4D97-AF65-F5344CB8AC3E}">
        <p14:creationId xmlns:p14="http://schemas.microsoft.com/office/powerpoint/2010/main" val="336405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IE" b="1" dirty="0"/>
              <a:t>Quick slide</a:t>
            </a:r>
            <a:endParaRPr lang="en-IE" dirty="0"/>
          </a:p>
          <a:p>
            <a:pPr marL="228600" indent="-228600">
              <a:buFont typeface="+mj-lt"/>
              <a:buAutoNum type="arabicPeriod"/>
            </a:pPr>
            <a:r>
              <a:rPr lang="en-IE" dirty="0"/>
              <a:t>It is a rule in chess to show respect before and after a game - Chess has an important set of values attached to it </a:t>
            </a:r>
          </a:p>
          <a:p>
            <a:pPr marL="228600" marR="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IE" dirty="0"/>
              <a:t>Chess players BEGIN and END every game with a hand-shake (COVID-19 restrictions permitting – elbow bump or bow with hands together can be used also)</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IE" dirty="0"/>
              <a:t>It can be easy to show respect at the beginning of the game and more difficult to show respect at the end of a game if you have lost or made a mistake but you must still show respect.</a:t>
            </a:r>
          </a:p>
          <a:p>
            <a:pPr marL="0" marR="0" indent="0" algn="l" defTabSz="914400" rtl="0" eaLnBrk="1" fontAlgn="auto" latinLnBrk="0" hangingPunct="1">
              <a:lnSpc>
                <a:spcPct val="100000"/>
              </a:lnSpc>
              <a:spcBef>
                <a:spcPts val="0"/>
              </a:spcBef>
              <a:spcAft>
                <a:spcPts val="0"/>
              </a:spcAft>
              <a:buClrTx/>
              <a:buSzTx/>
              <a:buFont typeface="+mj-lt"/>
              <a:buNone/>
              <a:tabLst/>
              <a:defRPr/>
            </a:pPr>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23</a:t>
            </a:fld>
            <a:endParaRPr lang="en-IE"/>
          </a:p>
        </p:txBody>
      </p:sp>
    </p:spTree>
    <p:extLst>
      <p:ext uri="{BB962C8B-B14F-4D97-AF65-F5344CB8AC3E}">
        <p14:creationId xmlns:p14="http://schemas.microsoft.com/office/powerpoint/2010/main" val="514769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Quick slide</a:t>
            </a:r>
            <a:endParaRPr lang="en-IE" dirty="0"/>
          </a:p>
          <a:p>
            <a:r>
              <a:rPr lang="en-IE" dirty="0"/>
              <a:t>Some basic rules of chess to begin with</a:t>
            </a:r>
          </a:p>
          <a:p>
            <a:pPr marL="228600" indent="-228600">
              <a:buAutoNum type="arabicPeriod"/>
            </a:pPr>
            <a:r>
              <a:rPr lang="en-IE" dirty="0"/>
              <a:t>There are light and dark pieces in every chess set. The light (usually white) pieces ALWAYS start the game – they move first – and it is every second turn after that.</a:t>
            </a:r>
          </a:p>
          <a:p>
            <a:pPr marL="228600" indent="-228600">
              <a:buAutoNum type="arabicPeriod"/>
            </a:pPr>
            <a:r>
              <a:rPr lang="en-IE" dirty="0"/>
              <a:t>There are 64 squares on a chess board and it is never permissible to have more than one piece on any one square.</a:t>
            </a:r>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24</a:t>
            </a:fld>
            <a:endParaRPr lang="en-IE"/>
          </a:p>
        </p:txBody>
      </p:sp>
    </p:spTree>
    <p:extLst>
      <p:ext uri="{BB962C8B-B14F-4D97-AF65-F5344CB8AC3E}">
        <p14:creationId xmlns:p14="http://schemas.microsoft.com/office/powerpoint/2010/main" val="31729010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Quick slide</a:t>
            </a:r>
            <a:endParaRPr lang="en-IE" dirty="0"/>
          </a:p>
          <a:p>
            <a:pPr marL="228600" indent="-228600">
              <a:buFont typeface="+mj-lt"/>
              <a:buAutoNum type="arabicPeriod"/>
            </a:pPr>
            <a:r>
              <a:rPr lang="en-IE" dirty="0"/>
              <a:t>Does it matter how the board is set up?</a:t>
            </a:r>
          </a:p>
          <a:p>
            <a:pPr marL="228600" indent="-228600">
              <a:buFont typeface="+mj-lt"/>
              <a:buAutoNum type="arabicPeriod"/>
            </a:pPr>
            <a:r>
              <a:rPr lang="en-IE" dirty="0"/>
              <a:t>Can one play chess playing across board A or board B?</a:t>
            </a:r>
          </a:p>
          <a:p>
            <a:pPr marL="228600" indent="-228600">
              <a:buFont typeface="+mj-lt"/>
              <a:buAutoNum type="arabicPeriod"/>
            </a:pPr>
            <a:r>
              <a:rPr lang="en-IE" dirty="0"/>
              <a:t>How about now (press space bar to bring arrows up to help bring participant’s eye to the bottom right corner)? Only A is OK.</a:t>
            </a:r>
          </a:p>
          <a:p>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25</a:t>
            </a:fld>
            <a:endParaRPr lang="en-IE"/>
          </a:p>
        </p:txBody>
      </p:sp>
    </p:spTree>
    <p:extLst>
      <p:ext uri="{BB962C8B-B14F-4D97-AF65-F5344CB8AC3E}">
        <p14:creationId xmlns:p14="http://schemas.microsoft.com/office/powerpoint/2010/main" val="20983432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IE" b="1" dirty="0"/>
              <a:t>Quick slide</a:t>
            </a:r>
            <a:endParaRPr lang="en-IE" dirty="0"/>
          </a:p>
          <a:p>
            <a:pPr marL="228600" indent="-228600">
              <a:buFont typeface="+mj-lt"/>
              <a:buAutoNum type="arabicPeriod"/>
            </a:pPr>
            <a:r>
              <a:rPr lang="en-IE" dirty="0"/>
              <a:t>We have a chant to remember the correct way – “white on the bottom right” (press space bar to bring in arrow and chant).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IE" dirty="0"/>
              <a:t>White</a:t>
            </a:r>
            <a:r>
              <a:rPr lang="en-IE" baseline="0" dirty="0"/>
              <a:t> on the right – get students to chant this; “White on the right, white on the right, white on the right”</a:t>
            </a:r>
            <a:endParaRPr lang="en-IE" dirty="0"/>
          </a:p>
          <a:p>
            <a:pPr marL="228600" indent="-228600">
              <a:buFont typeface="+mj-lt"/>
              <a:buAutoNum type="arabicPeriod"/>
            </a:pPr>
            <a:r>
              <a:rPr lang="en-IE" dirty="0"/>
              <a:t>Many boards have letters and numbers along the edge. These can be used to help you too. Keep the letters close to you.</a:t>
            </a:r>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26</a:t>
            </a:fld>
            <a:endParaRPr lang="en-IE"/>
          </a:p>
        </p:txBody>
      </p:sp>
    </p:spTree>
    <p:extLst>
      <p:ext uri="{BB962C8B-B14F-4D97-AF65-F5344CB8AC3E}">
        <p14:creationId xmlns:p14="http://schemas.microsoft.com/office/powerpoint/2010/main" val="1511927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Discussion Slide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r>
              <a:rPr lang="en-IE" dirty="0"/>
              <a:t>*Use the demo board or giant chess board to explain this*</a:t>
            </a:r>
          </a:p>
          <a:p>
            <a:r>
              <a:rPr lang="en-IE" b="1" dirty="0"/>
              <a:t>Refer to this video if necessary - https://www.youtube.com/watch?v=8uBWPoTtYxU </a:t>
            </a:r>
          </a:p>
          <a:p>
            <a:pPr marL="228600" indent="-228600">
              <a:buFont typeface="+mj-lt"/>
              <a:buAutoNum type="arabicPeriod"/>
            </a:pPr>
            <a:r>
              <a:rPr lang="en-IE" dirty="0"/>
              <a:t>Each side get 8 pawns and they start on the second row of the chess board.</a:t>
            </a:r>
          </a:p>
          <a:p>
            <a:pPr marL="228600" indent="-228600">
              <a:buFont typeface="+mj-lt"/>
              <a:buAutoNum type="arabicPeriod"/>
            </a:pPr>
            <a:r>
              <a:rPr lang="en-IE" dirty="0"/>
              <a:t>Pawns can move only one space forward at any time except for their first move when each pawn has the choice of moving one or two spaces forward. </a:t>
            </a:r>
          </a:p>
          <a:p>
            <a:pPr marL="228600" indent="-228600">
              <a:buFont typeface="+mj-lt"/>
              <a:buAutoNum type="arabicPeriod"/>
            </a:pPr>
            <a:r>
              <a:rPr lang="en-IE" dirty="0"/>
              <a:t>Pawns can capture other pieces</a:t>
            </a:r>
            <a:r>
              <a:rPr lang="en-IE" baseline="0" dirty="0"/>
              <a:t> by moving one space diagonally forward to the left or right. “The V shape”.</a:t>
            </a:r>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27</a:t>
            </a:fld>
            <a:endParaRPr lang="en-IE"/>
          </a:p>
        </p:txBody>
      </p:sp>
    </p:spTree>
    <p:extLst>
      <p:ext uri="{BB962C8B-B14F-4D97-AF65-F5344CB8AC3E}">
        <p14:creationId xmlns:p14="http://schemas.microsoft.com/office/powerpoint/2010/main" val="594122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IE" dirty="0"/>
              <a:t>Play this video which explains the rules of the pawn</a:t>
            </a:r>
          </a:p>
          <a:p>
            <a:pPr marL="228600" indent="-228600">
              <a:buFont typeface="+mj-lt"/>
              <a:buAutoNum type="arabicPeriod"/>
            </a:pPr>
            <a:r>
              <a:rPr lang="en-IE" baseline="0" dirty="0"/>
              <a:t>Adjust sound to suit</a:t>
            </a:r>
          </a:p>
          <a:p>
            <a:pPr marL="228600" indent="-228600">
              <a:buFont typeface="+mj-lt"/>
              <a:buAutoNum type="arabicPeriod"/>
            </a:pPr>
            <a:r>
              <a:rPr lang="en-IE" baseline="0" dirty="0"/>
              <a:t>In case of technical issues, video is available on YouTube at </a:t>
            </a:r>
            <a:r>
              <a:rPr lang="en-IE" baseline="0" dirty="0" smtClean="0"/>
              <a:t>https://youtu.be/SZT2_8dF0Gk?si=H4432DfjQ-L66LxR</a:t>
            </a:r>
            <a:endParaRPr lang="en-IE" dirty="0"/>
          </a:p>
        </p:txBody>
      </p:sp>
      <p:sp>
        <p:nvSpPr>
          <p:cNvPr id="4" name="Slide Number Placeholder 3"/>
          <p:cNvSpPr>
            <a:spLocks noGrp="1"/>
          </p:cNvSpPr>
          <p:nvPr>
            <p:ph type="sldNum" sz="quarter" idx="10"/>
          </p:nvPr>
        </p:nvSpPr>
        <p:spPr>
          <a:xfrm>
            <a:off x="3850444" y="9428585"/>
            <a:ext cx="2945659" cy="496332"/>
          </a:xfrm>
          <a:prstGeom prst="rect">
            <a:avLst/>
          </a:prstGeom>
        </p:spPr>
        <p:txBody>
          <a:bodyPr/>
          <a:lstStyle/>
          <a:p>
            <a:fld id="{C899592A-89A8-4062-900D-2AEDC620120E}" type="slidenum">
              <a:rPr lang="en-IE" smtClean="0"/>
              <a:pPr/>
              <a:t>28</a:t>
            </a:fld>
            <a:endParaRPr lang="en-IE"/>
          </a:p>
        </p:txBody>
      </p:sp>
    </p:spTree>
    <p:extLst>
      <p:ext uri="{BB962C8B-B14F-4D97-AF65-F5344CB8AC3E}">
        <p14:creationId xmlns:p14="http://schemas.microsoft.com/office/powerpoint/2010/main" val="2134928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685800" y="2130425"/>
            <a:ext cx="7772400" cy="1470025"/>
          </a:xfrm>
          <a:prstGeom prst="rect">
            <a:avLst/>
          </a:prstGeom>
        </p:spPr>
        <p:txBody>
          <a:bodyPr/>
          <a:lstStyle/>
          <a:p>
            <a:r>
              <a:t>Title Text</a:t>
            </a:r>
          </a:p>
        </p:txBody>
      </p:sp>
      <p:sp>
        <p:nvSpPr>
          <p:cNvPr id="12" name="Body Level One…"/>
          <p:cNvSpPr txBox="1">
            <a:spLocks noGrp="1"/>
          </p:cNvSpPr>
          <p:nvPr>
            <p:ph type="body" sz="quarter" idx="1"/>
          </p:nvPr>
        </p:nvSpPr>
        <p:spPr>
          <a:xfrm>
            <a:off x="1371600" y="3886200"/>
            <a:ext cx="6400800" cy="1752600"/>
          </a:xfrm>
          <a:prstGeom prst="rect">
            <a:avLst/>
          </a:prstGeom>
        </p:spPr>
        <p:txBody>
          <a:bodyPr/>
          <a:lstStyle>
            <a:lvl1pPr marL="0" indent="0" algn="ctr">
              <a:buSzTx/>
              <a:buFontTx/>
              <a:buNone/>
              <a:defRPr>
                <a:solidFill>
                  <a:srgbClr val="888888"/>
                </a:solidFill>
              </a:defRPr>
            </a:lvl1pPr>
            <a:lvl2pPr marL="0" indent="457200" algn="ctr">
              <a:buSzTx/>
              <a:buFontTx/>
              <a:buNone/>
              <a:defRPr>
                <a:solidFill>
                  <a:srgbClr val="888888"/>
                </a:solidFill>
              </a:defRPr>
            </a:lvl2pPr>
            <a:lvl3pPr marL="0" indent="914400" algn="ctr">
              <a:buSzTx/>
              <a:buFontTx/>
              <a:buNone/>
              <a:defRPr>
                <a:solidFill>
                  <a:srgbClr val="888888"/>
                </a:solidFill>
              </a:defRPr>
            </a:lvl3pPr>
            <a:lvl4pPr marL="0" indent="1371600" algn="ctr">
              <a:buSzTx/>
              <a:buFontTx/>
              <a:buNone/>
              <a:defRPr>
                <a:solidFill>
                  <a:srgbClr val="888888"/>
                </a:solidFill>
              </a:defRPr>
            </a:lvl4pPr>
            <a:lvl5pPr marL="0" indent="1828800" algn="ctr">
              <a:buSzTx/>
              <a:buFontTx/>
              <a:buNone/>
              <a:defRPr>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0" name="Title Text"/>
          <p:cNvSpPr txBox="1">
            <a:spLocks noGrp="1"/>
          </p:cNvSpPr>
          <p:nvPr>
            <p:ph type="title"/>
          </p:nvPr>
        </p:nvSpPr>
        <p:spPr>
          <a:prstGeom prst="rect">
            <a:avLst/>
          </a:prstGeom>
        </p:spPr>
        <p:txBody>
          <a:bodyPr/>
          <a:lstStyle/>
          <a:p>
            <a:r>
              <a:t>Title Text</a:t>
            </a:r>
          </a:p>
        </p:txBody>
      </p:sp>
      <p:sp>
        <p:nvSpPr>
          <p:cNvPr id="21"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29" name="Title Text"/>
          <p:cNvSpPr txBox="1">
            <a:spLocks noGrp="1"/>
          </p:cNvSpPr>
          <p:nvPr>
            <p:ph type="title"/>
          </p:nvPr>
        </p:nvSpPr>
        <p:spPr>
          <a:xfrm>
            <a:off x="722312" y="4406900"/>
            <a:ext cx="7772401" cy="1362075"/>
          </a:xfrm>
          <a:prstGeom prst="rect">
            <a:avLst/>
          </a:prstGeom>
        </p:spPr>
        <p:txBody>
          <a:bodyPr anchor="t"/>
          <a:lstStyle>
            <a:lvl1pPr algn="l">
              <a:defRPr sz="4000" b="1" cap="all"/>
            </a:lvl1pPr>
          </a:lstStyle>
          <a:p>
            <a:r>
              <a:t>Title Text</a:t>
            </a:r>
          </a:p>
        </p:txBody>
      </p:sp>
      <p:sp>
        <p:nvSpPr>
          <p:cNvPr id="30" name="Body Level One…"/>
          <p:cNvSpPr txBox="1">
            <a:spLocks noGrp="1"/>
          </p:cNvSpPr>
          <p:nvPr>
            <p:ph type="body" sz="quarter" idx="1"/>
          </p:nvPr>
        </p:nvSpPr>
        <p:spPr>
          <a:xfrm>
            <a:off x="722312" y="2906713"/>
            <a:ext cx="7772401" cy="1500188"/>
          </a:xfrm>
          <a:prstGeom prst="rect">
            <a:avLst/>
          </a:prstGeom>
        </p:spPr>
        <p:txBody>
          <a:bodyPr anchor="b"/>
          <a:lstStyle>
            <a:lvl1pPr marL="0" indent="0">
              <a:spcBef>
                <a:spcPts val="400"/>
              </a:spcBef>
              <a:buSzTx/>
              <a:buFontTx/>
              <a:buNone/>
              <a:defRPr sz="2000">
                <a:solidFill>
                  <a:srgbClr val="888888"/>
                </a:solidFill>
              </a:defRPr>
            </a:lvl1pPr>
            <a:lvl2pPr marL="0" indent="457200">
              <a:spcBef>
                <a:spcPts val="400"/>
              </a:spcBef>
              <a:buSzTx/>
              <a:buFontTx/>
              <a:buNone/>
              <a:defRPr sz="2000">
                <a:solidFill>
                  <a:srgbClr val="888888"/>
                </a:solidFill>
              </a:defRPr>
            </a:lvl2pPr>
            <a:lvl3pPr marL="0" indent="914400">
              <a:spcBef>
                <a:spcPts val="400"/>
              </a:spcBef>
              <a:buSzTx/>
              <a:buFontTx/>
              <a:buNone/>
              <a:defRPr sz="2000">
                <a:solidFill>
                  <a:srgbClr val="888888"/>
                </a:solidFill>
              </a:defRPr>
            </a:lvl3pPr>
            <a:lvl4pPr marL="0" indent="1371600">
              <a:spcBef>
                <a:spcPts val="400"/>
              </a:spcBef>
              <a:buSzTx/>
              <a:buFontTx/>
              <a:buNone/>
              <a:defRPr sz="2000">
                <a:solidFill>
                  <a:srgbClr val="888888"/>
                </a:solidFill>
              </a:defRPr>
            </a:lvl4pPr>
            <a:lvl5pPr marL="0" indent="1828800">
              <a:spcBef>
                <a:spcPts val="400"/>
              </a:spcBef>
              <a:buSzTx/>
              <a:buFontTx/>
              <a:buNone/>
              <a:defRPr sz="20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38" name="Title Text"/>
          <p:cNvSpPr txBox="1">
            <a:spLocks noGrp="1"/>
          </p:cNvSpPr>
          <p:nvPr>
            <p:ph type="title"/>
          </p:nvPr>
        </p:nvSpPr>
        <p:spPr>
          <a:prstGeom prst="rect">
            <a:avLst/>
          </a:prstGeom>
        </p:spPr>
        <p:txBody>
          <a:bodyPr/>
          <a:lstStyle/>
          <a:p>
            <a:r>
              <a:t>Title Text</a:t>
            </a:r>
          </a:p>
        </p:txBody>
      </p:sp>
      <p:sp>
        <p:nvSpPr>
          <p:cNvPr id="39" name="Body Level One…"/>
          <p:cNvSpPr txBox="1">
            <a:spLocks noGrp="1"/>
          </p:cNvSpPr>
          <p:nvPr>
            <p:ph type="body" sz="half" idx="1"/>
          </p:nvPr>
        </p:nvSpPr>
        <p:spPr>
          <a:xfrm>
            <a:off x="457200" y="1600200"/>
            <a:ext cx="4038600" cy="4525963"/>
          </a:xfrm>
          <a:prstGeom prst="rect">
            <a:avLst/>
          </a:prstGeom>
        </p:spPr>
        <p:txBody>
          <a:bodyPr/>
          <a:lstStyle>
            <a:lvl1pPr>
              <a:spcBef>
                <a:spcPts val="600"/>
              </a:spcBef>
              <a:defRPr sz="2800"/>
            </a:lvl1pPr>
            <a:lvl2pPr marL="790575" indent="-333375">
              <a:spcBef>
                <a:spcPts val="600"/>
              </a:spcBef>
              <a:defRPr sz="2800"/>
            </a:lvl2pPr>
            <a:lvl3pPr marL="1234439" indent="-320039">
              <a:spcBef>
                <a:spcPts val="600"/>
              </a:spcBef>
              <a:defRPr sz="2800"/>
            </a:lvl3pPr>
            <a:lvl4pPr marL="1727200" indent="-355600">
              <a:spcBef>
                <a:spcPts val="600"/>
              </a:spcBef>
              <a:defRPr sz="2800"/>
            </a:lvl4pPr>
            <a:lvl5pPr marL="2184400" indent="-355600">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7" name="Title Text"/>
          <p:cNvSpPr txBox="1">
            <a:spLocks noGrp="1"/>
          </p:cNvSpPr>
          <p:nvPr>
            <p:ph type="title"/>
          </p:nvPr>
        </p:nvSpPr>
        <p:spPr>
          <a:prstGeom prst="rect">
            <a:avLst/>
          </a:prstGeom>
        </p:spPr>
        <p:txBody>
          <a:bodyPr/>
          <a:lstStyle/>
          <a:p>
            <a:r>
              <a:t>Title Text</a:t>
            </a:r>
          </a:p>
        </p:txBody>
      </p:sp>
      <p:sp>
        <p:nvSpPr>
          <p:cNvPr id="48" name="Body Level One…"/>
          <p:cNvSpPr txBox="1">
            <a:spLocks noGrp="1"/>
          </p:cNvSpPr>
          <p:nvPr>
            <p:ph type="body" sz="quarter" idx="1"/>
          </p:nvPr>
        </p:nvSpPr>
        <p:spPr>
          <a:xfrm>
            <a:off x="457200" y="1535112"/>
            <a:ext cx="4040188" cy="639763"/>
          </a:xfrm>
          <a:prstGeom prst="rect">
            <a:avLst/>
          </a:prstGeom>
        </p:spPr>
        <p:txBody>
          <a:bodyPr anchor="b"/>
          <a:lstStyle>
            <a:lvl1pPr marL="0" indent="0">
              <a:spcBef>
                <a:spcPts val="500"/>
              </a:spcBef>
              <a:buSzTx/>
              <a:buFontTx/>
              <a:buNone/>
              <a:defRPr sz="2400" b="1"/>
            </a:lvl1pPr>
            <a:lvl2pPr marL="0" indent="457200">
              <a:spcBef>
                <a:spcPts val="500"/>
              </a:spcBef>
              <a:buSzTx/>
              <a:buFontTx/>
              <a:buNone/>
              <a:defRPr sz="2400" b="1"/>
            </a:lvl2pPr>
            <a:lvl3pPr marL="0" indent="914400">
              <a:spcBef>
                <a:spcPts val="500"/>
              </a:spcBef>
              <a:buSzTx/>
              <a:buFontTx/>
              <a:buNone/>
              <a:defRPr sz="2400" b="1"/>
            </a:lvl3pPr>
            <a:lvl4pPr marL="0" indent="1371600">
              <a:spcBef>
                <a:spcPts val="500"/>
              </a:spcBef>
              <a:buSzTx/>
              <a:buFontTx/>
              <a:buNone/>
              <a:defRPr sz="2400" b="1"/>
            </a:lvl4pPr>
            <a:lvl5pPr marL="0" indent="1828800">
              <a:spcBef>
                <a:spcPts val="500"/>
              </a:spcBef>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49" name="Text Placeholder 4"/>
          <p:cNvSpPr>
            <a:spLocks noGrp="1"/>
          </p:cNvSpPr>
          <p:nvPr>
            <p:ph type="body" sz="quarter" idx="21"/>
          </p:nvPr>
        </p:nvSpPr>
        <p:spPr>
          <a:xfrm>
            <a:off x="4645025" y="1535112"/>
            <a:ext cx="4041775" cy="639763"/>
          </a:xfrm>
          <a:prstGeom prst="rect">
            <a:avLst/>
          </a:prstGeom>
        </p:spPr>
        <p:txBody>
          <a:bodyPr anchor="b"/>
          <a:lstStyle/>
          <a:p>
            <a:pPr marL="0" indent="0">
              <a:spcBef>
                <a:spcPts val="500"/>
              </a:spcBef>
              <a:buSzTx/>
              <a:buFontTx/>
              <a:buNone/>
              <a:defRPr sz="2400" b="1"/>
            </a:pPr>
            <a:endParaRP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2" name="Title Text"/>
          <p:cNvSpPr txBox="1">
            <a:spLocks noGrp="1"/>
          </p:cNvSpPr>
          <p:nvPr>
            <p:ph type="title"/>
          </p:nvPr>
        </p:nvSpPr>
        <p:spPr>
          <a:xfrm>
            <a:off x="457200" y="273050"/>
            <a:ext cx="3008314" cy="1162050"/>
          </a:xfrm>
          <a:prstGeom prst="rect">
            <a:avLst/>
          </a:prstGeom>
        </p:spPr>
        <p:txBody>
          <a:bodyPr anchor="b"/>
          <a:lstStyle>
            <a:lvl1pPr algn="l">
              <a:defRPr sz="2000" b="1"/>
            </a:lvl1pPr>
          </a:lstStyle>
          <a:p>
            <a:r>
              <a:t>Title Text</a:t>
            </a:r>
          </a:p>
        </p:txBody>
      </p:sp>
      <p:sp>
        <p:nvSpPr>
          <p:cNvPr id="73" name="Body Level One…"/>
          <p:cNvSpPr txBox="1">
            <a:spLocks noGrp="1"/>
          </p:cNvSpPr>
          <p:nvPr>
            <p:ph type="body" idx="1"/>
          </p:nvPr>
        </p:nvSpPr>
        <p:spPr>
          <a:xfrm>
            <a:off x="3575050" y="273050"/>
            <a:ext cx="5111750" cy="5853113"/>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4" name="Text Placeholder 3"/>
          <p:cNvSpPr>
            <a:spLocks noGrp="1"/>
          </p:cNvSpPr>
          <p:nvPr>
            <p:ph type="body" sz="half" idx="21"/>
          </p:nvPr>
        </p:nvSpPr>
        <p:spPr>
          <a:xfrm>
            <a:off x="457199" y="1435100"/>
            <a:ext cx="3008315" cy="4691063"/>
          </a:xfrm>
          <a:prstGeom prst="rect">
            <a:avLst/>
          </a:prstGeom>
        </p:spPr>
        <p:txBody>
          <a:bodyPr/>
          <a:lstStyle/>
          <a:p>
            <a:pPr marL="0" indent="0">
              <a:spcBef>
                <a:spcPts val="300"/>
              </a:spcBef>
              <a:buSzTx/>
              <a:buFontTx/>
              <a:buNone/>
              <a:defRPr sz="1400"/>
            </a:pPr>
            <a:endParaRPr/>
          </a:p>
        </p:txBody>
      </p:sp>
      <p:sp>
        <p:nvSpPr>
          <p:cNvPr id="7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2" name="Title Text"/>
          <p:cNvSpPr txBox="1">
            <a:spLocks noGrp="1"/>
          </p:cNvSpPr>
          <p:nvPr>
            <p:ph type="title"/>
          </p:nvPr>
        </p:nvSpPr>
        <p:spPr>
          <a:xfrm>
            <a:off x="1792288" y="4800600"/>
            <a:ext cx="5486401" cy="566738"/>
          </a:xfrm>
          <a:prstGeom prst="rect">
            <a:avLst/>
          </a:prstGeom>
        </p:spPr>
        <p:txBody>
          <a:bodyPr anchor="b"/>
          <a:lstStyle>
            <a:lvl1pPr algn="l">
              <a:defRPr sz="2000" b="1"/>
            </a:lvl1pPr>
          </a:lstStyle>
          <a:p>
            <a:r>
              <a:t>Title Text</a:t>
            </a:r>
          </a:p>
        </p:txBody>
      </p:sp>
      <p:sp>
        <p:nvSpPr>
          <p:cNvPr id="83" name="Picture Placeholder 2"/>
          <p:cNvSpPr>
            <a:spLocks noGrp="1"/>
          </p:cNvSpPr>
          <p:nvPr>
            <p:ph type="pic" sz="half" idx="21"/>
          </p:nvPr>
        </p:nvSpPr>
        <p:spPr>
          <a:xfrm>
            <a:off x="1792288" y="612775"/>
            <a:ext cx="5486401" cy="4114800"/>
          </a:xfrm>
          <a:prstGeom prst="rect">
            <a:avLst/>
          </a:prstGeom>
        </p:spPr>
        <p:txBody>
          <a:bodyPr lIns="91439" rIns="91439">
            <a:noAutofit/>
          </a:bodyPr>
          <a:lstStyle/>
          <a:p>
            <a:endParaRPr/>
          </a:p>
        </p:txBody>
      </p:sp>
      <p:sp>
        <p:nvSpPr>
          <p:cNvPr id="84" name="Body Level One…"/>
          <p:cNvSpPr txBox="1">
            <a:spLocks noGrp="1"/>
          </p:cNvSpPr>
          <p:nvPr>
            <p:ph type="body" sz="quarter" idx="1"/>
          </p:nvPr>
        </p:nvSpPr>
        <p:spPr>
          <a:xfrm>
            <a:off x="1792288" y="5367337"/>
            <a:ext cx="5486401" cy="804863"/>
          </a:xfrm>
          <a:prstGeom prst="rect">
            <a:avLst/>
          </a:prstGeom>
        </p:spPr>
        <p:txBody>
          <a:bodyPr/>
          <a:lstStyle>
            <a:lvl1pPr marL="0" indent="0">
              <a:spcBef>
                <a:spcPts val="300"/>
              </a:spcBef>
              <a:buSzTx/>
              <a:buFontTx/>
              <a:buNone/>
              <a:defRPr sz="1400"/>
            </a:lvl1pPr>
            <a:lvl2pPr marL="0" indent="457200">
              <a:spcBef>
                <a:spcPts val="300"/>
              </a:spcBef>
              <a:buSzTx/>
              <a:buFontTx/>
              <a:buNone/>
              <a:defRPr sz="1400"/>
            </a:lvl2pPr>
            <a:lvl3pPr marL="0" indent="914400">
              <a:spcBef>
                <a:spcPts val="300"/>
              </a:spcBef>
              <a:buSzTx/>
              <a:buFontTx/>
              <a:buNone/>
              <a:defRPr sz="1400"/>
            </a:lvl3pPr>
            <a:lvl4pPr marL="0" indent="1371600">
              <a:spcBef>
                <a:spcPts val="300"/>
              </a:spcBef>
              <a:buSzTx/>
              <a:buFontTx/>
              <a:buNone/>
              <a:defRPr sz="1400"/>
            </a:lvl4pPr>
            <a:lvl5pPr marL="0" indent="1828800">
              <a:spcBef>
                <a:spcPts val="300"/>
              </a:spcBef>
              <a:buSzTx/>
              <a:buFontTx/>
              <a:buNone/>
              <a:defRPr sz="1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57200" y="274638"/>
            <a:ext cx="8229600" cy="1143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a:bodyPr>
          <a:lstStyle/>
          <a:p>
            <a:r>
              <a:t>Title Text</a:t>
            </a:r>
          </a:p>
        </p:txBody>
      </p:sp>
      <p:sp>
        <p:nvSpPr>
          <p:cNvPr id="3" name="Body Level One…"/>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8428176" y="6414760"/>
            <a:ext cx="258624" cy="248305"/>
          </a:xfrm>
          <a:prstGeom prst="rect">
            <a:avLst/>
          </a:prstGeom>
          <a:ln w="12700">
            <a:miter lim="400000"/>
          </a:ln>
        </p:spPr>
        <p:txBody>
          <a:bodyPr wrap="none" lIns="45719" rIns="45719"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Lst>
  <p:transition spd="med"/>
  <p:txStyles>
    <p:titleStyle>
      <a:lvl1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4572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1945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517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08960" marR="0" indent="-365760"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566159" marR="0" indent="-365759"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23359" marR="0" indent="-365759" algn="l" defTabSz="4572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22860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27432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32004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3657600" algn="r" defTabSz="4572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3.jpg"/><Relationship Id="rId7"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10" Type="http://schemas.openxmlformats.org/officeDocument/2006/relationships/image" Target="../media/image2.png"/><Relationship Id="rId4" Type="http://schemas.openxmlformats.org/officeDocument/2006/relationships/image" Target="../media/image24.jpg"/><Relationship Id="rId9"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6.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 name="IMG_1411.jpeg" descr="IMG_1411.jpeg"/>
          <p:cNvPicPr>
            <a:picLocks noChangeAspect="1"/>
          </p:cNvPicPr>
          <p:nvPr/>
        </p:nvPicPr>
        <p:blipFill>
          <a:blip r:embed="rId2"/>
          <a:srcRect l="2627" t="1032" r="2627" b="52122"/>
          <a:stretch>
            <a:fillRect/>
          </a:stretch>
        </p:blipFill>
        <p:spPr>
          <a:xfrm>
            <a:off x="-82093" y="2348853"/>
            <a:ext cx="9308186" cy="4602338"/>
          </a:xfrm>
          <a:prstGeom prst="rect">
            <a:avLst/>
          </a:prstGeom>
          <a:ln w="12700">
            <a:miter lim="400000"/>
          </a:ln>
        </p:spPr>
      </p:pic>
      <p:pic>
        <p:nvPicPr>
          <p:cNvPr id="95" name="IMG_1411.jpeg" descr="IMG_1411.jpeg"/>
          <p:cNvPicPr>
            <a:picLocks noChangeAspect="1"/>
          </p:cNvPicPr>
          <p:nvPr/>
        </p:nvPicPr>
        <p:blipFill>
          <a:blip r:embed="rId2"/>
          <a:srcRect t="1424" r="27371" b="83411"/>
          <a:stretch>
            <a:fillRect/>
          </a:stretch>
        </p:blipFill>
        <p:spPr>
          <a:xfrm>
            <a:off x="-21403" y="-47303"/>
            <a:ext cx="9186639" cy="1918003"/>
          </a:xfrm>
          <a:prstGeom prst="rect">
            <a:avLst/>
          </a:prstGeom>
          <a:ln w="12700">
            <a:miter lim="400000"/>
          </a:ln>
        </p:spPr>
      </p:pic>
      <p:pic>
        <p:nvPicPr>
          <p:cNvPr id="96" name="IMG_1411.jpeg" descr="IMG_1411.jpeg"/>
          <p:cNvPicPr>
            <a:picLocks noChangeAspect="1"/>
          </p:cNvPicPr>
          <p:nvPr/>
        </p:nvPicPr>
        <p:blipFill>
          <a:blip r:embed="rId2"/>
          <a:srcRect l="13109" t="1424" r="62579" b="83411"/>
          <a:stretch>
            <a:fillRect/>
          </a:stretch>
        </p:blipFill>
        <p:spPr>
          <a:xfrm>
            <a:off x="34152" y="-20695"/>
            <a:ext cx="9075696" cy="5660713"/>
          </a:xfrm>
          <a:prstGeom prst="rect">
            <a:avLst/>
          </a:prstGeom>
          <a:ln w="12700">
            <a:miter lim="400000"/>
          </a:ln>
        </p:spPr>
      </p:pic>
      <p:sp>
        <p:nvSpPr>
          <p:cNvPr id="97" name="Title 1"/>
          <p:cNvSpPr txBox="1">
            <a:spLocks noGrp="1"/>
          </p:cNvSpPr>
          <p:nvPr>
            <p:ph type="title"/>
          </p:nvPr>
        </p:nvSpPr>
        <p:spPr>
          <a:xfrm>
            <a:off x="524926" y="356170"/>
            <a:ext cx="8000299" cy="1111153"/>
          </a:xfrm>
          <a:prstGeom prst="rect">
            <a:avLst/>
          </a:prstGeom>
        </p:spPr>
        <p:txBody>
          <a:bodyPr>
            <a:normAutofit fontScale="90000"/>
          </a:bodyPr>
          <a:lstStyle>
            <a:lvl1pPr defTabSz="448055">
              <a:defRPr sz="5390">
                <a:solidFill>
                  <a:srgbClr val="EC1C24"/>
                </a:solidFill>
                <a:latin typeface="DIN Condensed Bold"/>
                <a:ea typeface="DIN Condensed Bold"/>
                <a:cs typeface="DIN Condensed Bold"/>
                <a:sym typeface="DIN Condensed Bold"/>
              </a:defRPr>
            </a:lvl1pPr>
          </a:lstStyle>
          <a:p>
            <a:r>
              <a:rPr lang="en-US" altLang="en-US" sz="4400" dirty="0" err="1">
                <a:solidFill>
                  <a:srgbClr val="FF0000"/>
                </a:solidFill>
                <a:latin typeface="Aptos"/>
              </a:rPr>
              <a:t>Tionól</a:t>
            </a:r>
            <a:r>
              <a:rPr lang="en-US" altLang="en-US" sz="4400" dirty="0">
                <a:solidFill>
                  <a:srgbClr val="FF0000"/>
                </a:solidFill>
                <a:latin typeface="Aptos"/>
              </a:rPr>
              <a:t> </a:t>
            </a:r>
            <a:r>
              <a:rPr lang="en-US" altLang="en-US" sz="4400" dirty="0" err="1">
                <a:solidFill>
                  <a:srgbClr val="FF0000"/>
                </a:solidFill>
                <a:latin typeface="Aptos"/>
              </a:rPr>
              <a:t>Forbartha</a:t>
            </a:r>
            <a:r>
              <a:rPr lang="en-US" altLang="en-US" sz="4400" dirty="0">
                <a:solidFill>
                  <a:srgbClr val="FF0000"/>
                </a:solidFill>
                <a:latin typeface="Aptos"/>
              </a:rPr>
              <a:t> </a:t>
            </a:r>
            <a:r>
              <a:rPr lang="en-US" altLang="en-US" sz="4400" dirty="0" err="1">
                <a:solidFill>
                  <a:srgbClr val="FF0000"/>
                </a:solidFill>
                <a:latin typeface="Aptos"/>
              </a:rPr>
              <a:t>Gaeloideachas</a:t>
            </a:r>
            <a:r>
              <a:rPr lang="en-US" altLang="en-US" sz="400" dirty="0">
                <a:solidFill>
                  <a:srgbClr val="FF0000"/>
                </a:solidFill>
              </a:rPr>
              <a:t> </a:t>
            </a:r>
            <a:r>
              <a:rPr lang="en-US" altLang="en-US" sz="7200" dirty="0">
                <a:solidFill>
                  <a:schemeClr val="tx1"/>
                </a:solidFill>
                <a:latin typeface="Arial" panose="020B0604020202020204" pitchFamily="34" charset="0"/>
              </a:rPr>
              <a:t/>
            </a:r>
            <a:br>
              <a:rPr lang="en-US" altLang="en-US" sz="7200" dirty="0">
                <a:solidFill>
                  <a:schemeClr val="tx1"/>
                </a:solidFill>
                <a:latin typeface="Arial" panose="020B0604020202020204" pitchFamily="34" charset="0"/>
              </a:rPr>
            </a:br>
            <a:r>
              <a:rPr sz="4400" dirty="0" smtClean="0"/>
              <a:t>2025</a:t>
            </a:r>
            <a:endParaRPr sz="4400" dirty="0"/>
          </a:p>
        </p:txBody>
      </p:sp>
      <p:sp>
        <p:nvSpPr>
          <p:cNvPr id="98" name="TextBox 2"/>
          <p:cNvSpPr txBox="1"/>
          <p:nvPr/>
        </p:nvSpPr>
        <p:spPr>
          <a:xfrm>
            <a:off x="552750" y="1555570"/>
            <a:ext cx="7680960" cy="21390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2500"/>
            </a:pPr>
            <a:endParaRPr dirty="0"/>
          </a:p>
          <a:p>
            <a:pPr algn="ctr"/>
            <a:r>
              <a:rPr lang="en-IE" sz="3600" i="1" dirty="0" err="1">
                <a:latin typeface="Avenir Next Regular"/>
              </a:rPr>
              <a:t>Ficheall</a:t>
            </a:r>
            <a:r>
              <a:rPr lang="en-IE" sz="3600" i="1" dirty="0">
                <a:latin typeface="Avenir Next Regular"/>
              </a:rPr>
              <a:t>: </a:t>
            </a:r>
            <a:r>
              <a:rPr lang="en-IE" sz="3600" i="1" dirty="0" err="1">
                <a:latin typeface="Avenir Next Regular"/>
              </a:rPr>
              <a:t>Uirlis</a:t>
            </a:r>
            <a:r>
              <a:rPr lang="en-IE" sz="3600" i="1" dirty="0">
                <a:latin typeface="Avenir Next Regular"/>
              </a:rPr>
              <a:t> don </a:t>
            </a:r>
            <a:r>
              <a:rPr lang="en-IE" sz="3600" i="1" dirty="0" err="1">
                <a:latin typeface="Avenir Next Regular"/>
              </a:rPr>
              <a:t>Mhúinteoir</a:t>
            </a:r>
            <a:r>
              <a:rPr lang="en-IE" sz="3600" i="1" dirty="0">
                <a:latin typeface="Avenir Next Regular"/>
              </a:rPr>
              <a:t>, </a:t>
            </a:r>
            <a:r>
              <a:rPr lang="en-IE" sz="3600" i="1" dirty="0" err="1">
                <a:latin typeface="Avenir Next Regular"/>
              </a:rPr>
              <a:t>Deis</a:t>
            </a:r>
            <a:r>
              <a:rPr lang="en-IE" sz="3600" i="1" dirty="0">
                <a:latin typeface="Avenir Next Regular"/>
              </a:rPr>
              <a:t> don </a:t>
            </a:r>
            <a:r>
              <a:rPr lang="en-IE" sz="3600" i="1" dirty="0" err="1">
                <a:latin typeface="Avenir Next Regular"/>
              </a:rPr>
              <a:t>Dalta</a:t>
            </a:r>
            <a:r>
              <a:rPr lang="en-IE" sz="3600" i="1" dirty="0">
                <a:latin typeface="Avenir Next Regular"/>
              </a:rPr>
              <a:t> – </a:t>
            </a:r>
            <a:r>
              <a:rPr lang="en-IE" sz="3600" i="1" dirty="0" err="1">
                <a:latin typeface="Avenir Next Regular"/>
              </a:rPr>
              <a:t>Scileanna</a:t>
            </a:r>
            <a:r>
              <a:rPr lang="en-IE" sz="3600" i="1" dirty="0">
                <a:latin typeface="Avenir Next Regular"/>
              </a:rPr>
              <a:t> </a:t>
            </a:r>
            <a:r>
              <a:rPr lang="en-IE" sz="3600" i="1" dirty="0" err="1">
                <a:latin typeface="Avenir Next Regular"/>
              </a:rPr>
              <a:t>Sóisialta</a:t>
            </a:r>
            <a:r>
              <a:rPr lang="en-IE" sz="3600" i="1" dirty="0">
                <a:latin typeface="Avenir Next Regular"/>
              </a:rPr>
              <a:t> </a:t>
            </a:r>
            <a:r>
              <a:rPr lang="en-IE" sz="3600" i="1" dirty="0" err="1">
                <a:latin typeface="Avenir Next Regular"/>
              </a:rPr>
              <a:t>agus</a:t>
            </a:r>
            <a:r>
              <a:rPr lang="en-IE" sz="3600" i="1" dirty="0">
                <a:latin typeface="Avenir Next Regular"/>
              </a:rPr>
              <a:t> </a:t>
            </a:r>
            <a:r>
              <a:rPr lang="en-IE" sz="3600" i="1" dirty="0" err="1">
                <a:latin typeface="Avenir Next Regular"/>
              </a:rPr>
              <a:t>Cognaíocha</a:t>
            </a:r>
            <a:r>
              <a:rPr lang="en-IE" sz="3600" i="1" dirty="0">
                <a:latin typeface="Avenir Next Regular"/>
              </a:rPr>
              <a:t> a </a:t>
            </a:r>
            <a:r>
              <a:rPr lang="en-IE" sz="3600" i="1" dirty="0" err="1" smtClean="0">
                <a:latin typeface="Avenir Next Regular"/>
              </a:rPr>
              <a:t>Fhorbairt</a:t>
            </a:r>
            <a:endParaRPr lang="en-IE" sz="3600" i="1" dirty="0">
              <a:latin typeface="Avenir Next Regular"/>
            </a:endParaRPr>
          </a:p>
        </p:txBody>
      </p:sp>
      <p:pic>
        <p:nvPicPr>
          <p:cNvPr id="99" name="Ficheall-R-C-Transparent.png" descr="Ficheall-R-C-Transparent.png"/>
          <p:cNvPicPr>
            <a:picLocks noChangeAspect="1"/>
          </p:cNvPicPr>
          <p:nvPr/>
        </p:nvPicPr>
        <p:blipFill>
          <a:blip r:embed="rId3"/>
          <a:stretch>
            <a:fillRect/>
          </a:stretch>
        </p:blipFill>
        <p:spPr>
          <a:xfrm>
            <a:off x="3680535" y="3930055"/>
            <a:ext cx="1689081" cy="1690474"/>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1143000"/>
            <a:ext cx="6096000" cy="4572000"/>
          </a:xfrm>
          <a:prstGeom prst="rect">
            <a:avLst/>
          </a:prstGeom>
        </p:spPr>
      </p:pic>
    </p:spTree>
    <p:extLst>
      <p:ext uri="{BB962C8B-B14F-4D97-AF65-F5344CB8AC3E}">
        <p14:creationId xmlns:p14="http://schemas.microsoft.com/office/powerpoint/2010/main" val="4064249919"/>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38962" y="1060133"/>
            <a:ext cx="6307328" cy="4730496"/>
          </a:xfrm>
          <a:prstGeom prst="rect">
            <a:avLst/>
          </a:prstGeom>
        </p:spPr>
      </p:pic>
    </p:spTree>
    <p:extLst>
      <p:ext uri="{BB962C8B-B14F-4D97-AF65-F5344CB8AC3E}">
        <p14:creationId xmlns:p14="http://schemas.microsoft.com/office/powerpoint/2010/main" val="2879380182"/>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77695" y="1067440"/>
            <a:ext cx="6135015" cy="4601261"/>
          </a:xfrm>
          <a:prstGeom prst="rect">
            <a:avLst/>
          </a:prstGeom>
        </p:spPr>
      </p:pic>
    </p:spTree>
    <p:extLst>
      <p:ext uri="{BB962C8B-B14F-4D97-AF65-F5344CB8AC3E}">
        <p14:creationId xmlns:p14="http://schemas.microsoft.com/office/powerpoint/2010/main" val="735455835"/>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2754" y="1023549"/>
            <a:ext cx="6193536" cy="4645152"/>
          </a:xfrm>
          <a:prstGeom prst="rect">
            <a:avLst/>
          </a:prstGeom>
        </p:spPr>
      </p:pic>
    </p:spTree>
    <p:extLst>
      <p:ext uri="{BB962C8B-B14F-4D97-AF65-F5344CB8AC3E}">
        <p14:creationId xmlns:p14="http://schemas.microsoft.com/office/powerpoint/2010/main" val="2265560638"/>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557" y="1386715"/>
            <a:ext cx="6961632" cy="3924450"/>
          </a:xfrm>
          <a:prstGeom prst="rect">
            <a:avLst/>
          </a:prstGeom>
        </p:spPr>
      </p:pic>
    </p:spTree>
    <p:extLst>
      <p:ext uri="{BB962C8B-B14F-4D97-AF65-F5344CB8AC3E}">
        <p14:creationId xmlns:p14="http://schemas.microsoft.com/office/powerpoint/2010/main" val="3454671670"/>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356997" y="1808214"/>
            <a:ext cx="4634187" cy="3475640"/>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38807" y="944519"/>
            <a:ext cx="2304393" cy="2304393"/>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28111" y="3440494"/>
            <a:ext cx="3012699" cy="2259525"/>
          </a:xfrm>
          <a:prstGeom prst="rect">
            <a:avLst/>
          </a:prstGeom>
        </p:spPr>
      </p:pic>
    </p:spTree>
    <p:extLst>
      <p:ext uri="{BB962C8B-B14F-4D97-AF65-F5344CB8AC3E}">
        <p14:creationId xmlns:p14="http://schemas.microsoft.com/office/powerpoint/2010/main" val="3548415915"/>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IE" dirty="0" err="1"/>
              <a:t>Píosaí</a:t>
            </a:r>
            <a:r>
              <a:rPr lang="en-IE" dirty="0"/>
              <a:t> ag </a:t>
            </a:r>
            <a:r>
              <a:rPr lang="en-IE" dirty="0" err="1"/>
              <a:t>Bogadh</a:t>
            </a:r>
            <a:r>
              <a:rPr lang="en-IE" dirty="0"/>
              <a:t> le </a:t>
            </a:r>
            <a:r>
              <a:rPr lang="en-IE" dirty="0" err="1"/>
              <a:t>Chéile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64633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a:p>
            <a:endParaRPr dirty="0"/>
          </a:p>
        </p:txBody>
      </p:sp>
      <p:sp>
        <p:nvSpPr>
          <p:cNvPr id="112" name="Triangle"/>
          <p:cNvSpPr/>
          <p:nvPr/>
        </p:nvSpPr>
        <p:spPr>
          <a:xfrm flipH="1">
            <a:off x="0" y="5906099"/>
            <a:ext cx="9177530" cy="951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a:stretch>
            <a:fillRect/>
          </a:stretch>
        </p:blipFill>
        <p:spPr>
          <a:xfrm>
            <a:off x="896467" y="1020391"/>
            <a:ext cx="6987722" cy="4669796"/>
          </a:xfrm>
          <a:prstGeom prst="rect">
            <a:avLst/>
          </a:prstGeom>
        </p:spPr>
      </p:pic>
    </p:spTree>
    <p:extLst>
      <p:ext uri="{BB962C8B-B14F-4D97-AF65-F5344CB8AC3E}">
        <p14:creationId xmlns:p14="http://schemas.microsoft.com/office/powerpoint/2010/main" val="1415310255"/>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IE" dirty="0" err="1"/>
              <a:t>Píosaí</a:t>
            </a:r>
            <a:r>
              <a:rPr lang="en-IE" dirty="0"/>
              <a:t> ag </a:t>
            </a:r>
            <a:r>
              <a:rPr lang="en-IE" dirty="0" err="1"/>
              <a:t>Bogadh</a:t>
            </a:r>
            <a:r>
              <a:rPr lang="en-IE" dirty="0"/>
              <a:t> le </a:t>
            </a:r>
            <a:r>
              <a:rPr lang="en-IE" dirty="0" err="1"/>
              <a:t>Chéile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903233"/>
            <a:ext cx="9177530" cy="9547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3" name="Picture 2"/>
          <p:cNvPicPr>
            <a:picLocks noChangeAspect="1"/>
          </p:cNvPicPr>
          <p:nvPr/>
        </p:nvPicPr>
        <p:blipFill>
          <a:blip r:embed="rId3"/>
          <a:stretch>
            <a:fillRect/>
          </a:stretch>
        </p:blipFill>
        <p:spPr>
          <a:xfrm>
            <a:off x="0" y="1227666"/>
            <a:ext cx="9144000" cy="4402667"/>
          </a:xfrm>
          <a:prstGeom prst="rect">
            <a:avLst/>
          </a:prstGeom>
        </p:spPr>
      </p:pic>
    </p:spTree>
    <p:extLst>
      <p:ext uri="{BB962C8B-B14F-4D97-AF65-F5344CB8AC3E}">
        <p14:creationId xmlns:p14="http://schemas.microsoft.com/office/powerpoint/2010/main" val="1195396619"/>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15703" y="112835"/>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smtClean="0"/>
              <a:t>10 </a:t>
            </a:r>
            <a:r>
              <a:rPr lang="en-GB" dirty="0" err="1" smtClean="0"/>
              <a:t>gCeacht</a:t>
            </a:r>
            <a:endParaRPr dirty="0"/>
          </a:p>
        </p:txBody>
      </p:sp>
      <p:pic>
        <p:nvPicPr>
          <p:cNvPr id="110" name="Ficheall-R-C-Transparent.png" descr="Ficheall-R-C-Transparent.png"/>
          <p:cNvPicPr>
            <a:picLocks noChangeAspect="1"/>
          </p:cNvPicPr>
          <p:nvPr/>
        </p:nvPicPr>
        <p:blipFill>
          <a:blip r:embed="rId2"/>
          <a:stretch>
            <a:fillRect/>
          </a:stretch>
        </p:blipFill>
        <p:spPr>
          <a:xfrm>
            <a:off x="7988280" y="5801687"/>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33531" y="5927558"/>
            <a:ext cx="9442225" cy="93872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sp>
        <p:nvSpPr>
          <p:cNvPr id="3" name="TextBox 2"/>
          <p:cNvSpPr txBox="1"/>
          <p:nvPr/>
        </p:nvSpPr>
        <p:spPr>
          <a:xfrm>
            <a:off x="2254422" y="1223988"/>
            <a:ext cx="6889578" cy="7078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GB" sz="4000" b="0" i="0" u="none" strike="noStrike" cap="none" spc="0" normalizeH="0" baseline="0" dirty="0" smtClean="0">
                <a:ln>
                  <a:noFill/>
                </a:ln>
                <a:solidFill>
                  <a:srgbClr val="000000"/>
                </a:solidFill>
                <a:effectLst/>
                <a:uFillTx/>
                <a:latin typeface="+mn-lt"/>
                <a:ea typeface="+mn-ea"/>
                <a:cs typeface="+mn-cs"/>
                <a:sym typeface="Calibri"/>
              </a:rPr>
              <a:t>Ó </a:t>
            </a:r>
            <a:r>
              <a:rPr kumimoji="0" lang="en-GB" sz="4000" b="0" i="0" u="none" strike="noStrike" cap="none" spc="0" normalizeH="0" baseline="0" dirty="0" err="1" smtClean="0">
                <a:ln>
                  <a:noFill/>
                </a:ln>
                <a:solidFill>
                  <a:srgbClr val="000000"/>
                </a:solidFill>
                <a:effectLst/>
                <a:uFillTx/>
                <a:latin typeface="+mn-lt"/>
                <a:ea typeface="+mn-ea"/>
                <a:cs typeface="+mn-cs"/>
                <a:sym typeface="Calibri"/>
              </a:rPr>
              <a:t>náid</a:t>
            </a:r>
            <a:r>
              <a:rPr kumimoji="0" lang="en-GB" sz="4000" b="0" i="0" u="none" strike="noStrike" cap="none" spc="0" normalizeH="0" dirty="0" smtClean="0">
                <a:ln>
                  <a:noFill/>
                </a:ln>
                <a:solidFill>
                  <a:srgbClr val="000000"/>
                </a:solidFill>
                <a:effectLst/>
                <a:uFillTx/>
                <a:latin typeface="+mn-lt"/>
                <a:ea typeface="+mn-ea"/>
                <a:cs typeface="+mn-cs"/>
                <a:sym typeface="Calibri"/>
              </a:rPr>
              <a:t> go </a:t>
            </a:r>
            <a:r>
              <a:rPr kumimoji="0" lang="en-GB" sz="4000" b="0" i="0" u="none" strike="noStrike" cap="none" spc="0" normalizeH="0" dirty="0" err="1" smtClean="0">
                <a:ln>
                  <a:noFill/>
                </a:ln>
                <a:solidFill>
                  <a:srgbClr val="000000"/>
                </a:solidFill>
                <a:effectLst/>
                <a:uFillTx/>
                <a:latin typeface="+mn-lt"/>
                <a:ea typeface="+mn-ea"/>
                <a:cs typeface="+mn-cs"/>
                <a:sym typeface="Calibri"/>
              </a:rPr>
              <a:t>Marbhsháinn</a:t>
            </a:r>
            <a:endParaRPr kumimoji="0" lang="en-IE" sz="4000" b="0" i="0" u="none" strike="noStrike" cap="none" spc="0" normalizeH="0" baseline="0" dirty="0">
              <a:ln>
                <a:noFill/>
              </a:ln>
              <a:solidFill>
                <a:srgbClr val="000000"/>
              </a:solidFill>
              <a:effectLst/>
              <a:uFillTx/>
              <a:latin typeface="+mn-lt"/>
              <a:ea typeface="+mn-ea"/>
              <a:cs typeface="+mn-cs"/>
              <a:sym typeface="Calibri"/>
            </a:endParaRPr>
          </a:p>
        </p:txBody>
      </p:sp>
      <p:pic>
        <p:nvPicPr>
          <p:cNvPr id="4" name="Picture 3"/>
          <p:cNvPicPr>
            <a:picLocks noChangeAspect="1"/>
          </p:cNvPicPr>
          <p:nvPr/>
        </p:nvPicPr>
        <p:blipFill>
          <a:blip r:embed="rId3"/>
          <a:stretch>
            <a:fillRect/>
          </a:stretch>
        </p:blipFill>
        <p:spPr>
          <a:xfrm>
            <a:off x="880636" y="1036677"/>
            <a:ext cx="7382727" cy="4988329"/>
          </a:xfrm>
          <a:prstGeom prst="rect">
            <a:avLst/>
          </a:prstGeom>
        </p:spPr>
      </p:pic>
    </p:spTree>
    <p:extLst>
      <p:ext uri="{BB962C8B-B14F-4D97-AF65-F5344CB8AC3E}">
        <p14:creationId xmlns:p14="http://schemas.microsoft.com/office/powerpoint/2010/main" val="3492001355"/>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668103" y="109836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IE" sz="4400" dirty="0"/>
              <a:t>“Ag </a:t>
            </a:r>
            <a:r>
              <a:rPr lang="en-IE" sz="4400" dirty="0" err="1"/>
              <a:t>Comhoibriú</a:t>
            </a:r>
            <a:r>
              <a:rPr lang="en-IE" sz="4400" dirty="0"/>
              <a:t> </a:t>
            </a:r>
            <a:r>
              <a:rPr lang="en-IE" sz="4400" dirty="0" err="1"/>
              <a:t>ar</a:t>
            </a:r>
            <a:r>
              <a:rPr lang="en-IE" sz="4400" dirty="0"/>
              <a:t> an </a:t>
            </a:r>
            <a:r>
              <a:rPr lang="en-IE" sz="4400" dirty="0" err="1"/>
              <a:t>gClár</a:t>
            </a:r>
            <a:r>
              <a:rPr lang="en-IE" sz="4400" dirty="0"/>
              <a:t>”</a:t>
            </a:r>
            <a:br>
              <a:rPr lang="en-IE" sz="4400" dirty="0"/>
            </a:br>
            <a:r>
              <a:rPr lang="en-IE" dirty="0"/>
              <a:t/>
            </a:r>
            <a:br>
              <a:rPr lang="en-IE" dirty="0"/>
            </a:b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84596" y="109836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6275970"/>
            <a:ext cx="9144000" cy="5735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3" name="Picture 2"/>
          <p:cNvPicPr>
            <a:picLocks noChangeAspect="1"/>
          </p:cNvPicPr>
          <p:nvPr/>
        </p:nvPicPr>
        <p:blipFill>
          <a:blip r:embed="rId3"/>
          <a:stretch>
            <a:fillRect/>
          </a:stretch>
        </p:blipFill>
        <p:spPr>
          <a:xfrm>
            <a:off x="4886171" y="1467701"/>
            <a:ext cx="3316400" cy="3773458"/>
          </a:xfrm>
          <a:prstGeom prst="rect">
            <a:avLst/>
          </a:prstGeom>
        </p:spPr>
      </p:pic>
      <p:pic>
        <p:nvPicPr>
          <p:cNvPr id="4" name="Picture 3"/>
          <p:cNvPicPr>
            <a:picLocks noChangeAspect="1"/>
          </p:cNvPicPr>
          <p:nvPr/>
        </p:nvPicPr>
        <p:blipFill>
          <a:blip r:embed="rId4"/>
          <a:stretch>
            <a:fillRect/>
          </a:stretch>
        </p:blipFill>
        <p:spPr>
          <a:xfrm>
            <a:off x="784596" y="1356207"/>
            <a:ext cx="3397239" cy="3996445"/>
          </a:xfrm>
          <a:prstGeom prst="rect">
            <a:avLst/>
          </a:prstGeom>
        </p:spPr>
      </p:pic>
      <p:sp>
        <p:nvSpPr>
          <p:cNvPr id="5" name="Rectangle 4"/>
          <p:cNvSpPr/>
          <p:nvPr/>
        </p:nvSpPr>
        <p:spPr>
          <a:xfrm>
            <a:off x="4453217" y="3244334"/>
            <a:ext cx="237566" cy="369332"/>
          </a:xfrm>
          <a:prstGeom prst="rect">
            <a:avLst/>
          </a:prstGeom>
        </p:spPr>
        <p:txBody>
          <a:bodyPr wrap="none">
            <a:spAutoFit/>
          </a:bodyPr>
          <a:lstStyle/>
          <a:p>
            <a:r>
              <a:rPr lang="en-IE" dirty="0"/>
              <a:t> </a:t>
            </a:r>
          </a:p>
        </p:txBody>
      </p:sp>
      <p:pic>
        <p:nvPicPr>
          <p:cNvPr id="6" name="Picture 5"/>
          <p:cNvPicPr>
            <a:picLocks noChangeAspect="1"/>
          </p:cNvPicPr>
          <p:nvPr/>
        </p:nvPicPr>
        <p:blipFill>
          <a:blip r:embed="rId5"/>
          <a:stretch>
            <a:fillRect/>
          </a:stretch>
        </p:blipFill>
        <p:spPr>
          <a:xfrm>
            <a:off x="2108832" y="597386"/>
            <a:ext cx="5163901" cy="5699140"/>
          </a:xfrm>
          <a:prstGeom prst="rect">
            <a:avLst/>
          </a:prstGeom>
        </p:spPr>
      </p:pic>
    </p:spTree>
    <p:extLst>
      <p:ext uri="{BB962C8B-B14F-4D97-AF65-F5344CB8AC3E}">
        <p14:creationId xmlns:p14="http://schemas.microsoft.com/office/powerpoint/2010/main" val="34275945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IMG_1411.jpeg" descr="IMG_1411.jpeg"/>
          <p:cNvPicPr>
            <a:picLocks noChangeAspect="1"/>
          </p:cNvPicPr>
          <p:nvPr/>
        </p:nvPicPr>
        <p:blipFill>
          <a:blip r:embed="rId2"/>
          <a:srcRect l="2627" t="1032" r="2627" b="52122"/>
          <a:stretch>
            <a:fillRect/>
          </a:stretch>
        </p:blipFill>
        <p:spPr>
          <a:xfrm>
            <a:off x="-82093" y="2348853"/>
            <a:ext cx="9308186" cy="4602338"/>
          </a:xfrm>
          <a:prstGeom prst="rect">
            <a:avLst/>
          </a:prstGeom>
          <a:ln w="12700">
            <a:miter lim="400000"/>
          </a:ln>
        </p:spPr>
      </p:pic>
      <p:pic>
        <p:nvPicPr>
          <p:cNvPr id="102" name="IMG_1411.jpeg" descr="IMG_1411.jpeg"/>
          <p:cNvPicPr>
            <a:picLocks noChangeAspect="1"/>
          </p:cNvPicPr>
          <p:nvPr/>
        </p:nvPicPr>
        <p:blipFill>
          <a:blip r:embed="rId2"/>
          <a:srcRect t="1424" r="27371" b="83411"/>
          <a:stretch>
            <a:fillRect/>
          </a:stretch>
        </p:blipFill>
        <p:spPr>
          <a:xfrm>
            <a:off x="-21403" y="-47303"/>
            <a:ext cx="9186639" cy="1918003"/>
          </a:xfrm>
          <a:prstGeom prst="rect">
            <a:avLst/>
          </a:prstGeom>
          <a:ln w="12700">
            <a:miter lim="400000"/>
          </a:ln>
        </p:spPr>
      </p:pic>
      <p:pic>
        <p:nvPicPr>
          <p:cNvPr id="103" name="IMG_1411.jpeg" descr="IMG_1411.jpeg"/>
          <p:cNvPicPr>
            <a:picLocks noChangeAspect="1"/>
          </p:cNvPicPr>
          <p:nvPr/>
        </p:nvPicPr>
        <p:blipFill>
          <a:blip r:embed="rId2"/>
          <a:srcRect l="13109" t="1424" r="62579" b="83411"/>
          <a:stretch>
            <a:fillRect/>
          </a:stretch>
        </p:blipFill>
        <p:spPr>
          <a:xfrm>
            <a:off x="34152" y="-20695"/>
            <a:ext cx="9075696" cy="5660713"/>
          </a:xfrm>
          <a:prstGeom prst="rect">
            <a:avLst/>
          </a:prstGeom>
          <a:ln w="12700">
            <a:miter lim="400000"/>
          </a:ln>
        </p:spPr>
      </p:pic>
      <p:sp>
        <p:nvSpPr>
          <p:cNvPr id="104" name="Title 1"/>
          <p:cNvSpPr txBox="1">
            <a:spLocks noGrp="1"/>
          </p:cNvSpPr>
          <p:nvPr>
            <p:ph type="title"/>
          </p:nvPr>
        </p:nvSpPr>
        <p:spPr>
          <a:xfrm>
            <a:off x="524926" y="356170"/>
            <a:ext cx="8000299"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IE" dirty="0"/>
              <a:t>Ag </a:t>
            </a:r>
            <a:r>
              <a:rPr lang="en-IE" dirty="0" err="1"/>
              <a:t>Socrú</a:t>
            </a:r>
            <a:r>
              <a:rPr lang="en-IE" dirty="0"/>
              <a:t> an </a:t>
            </a:r>
            <a:r>
              <a:rPr lang="en-IE" dirty="0" err="1"/>
              <a:t>Bhoird</a:t>
            </a:r>
            <a:endParaRPr dirty="0"/>
          </a:p>
        </p:txBody>
      </p:sp>
      <p:sp>
        <p:nvSpPr>
          <p:cNvPr id="105" name="TextBox 2"/>
          <p:cNvSpPr txBox="1"/>
          <p:nvPr/>
        </p:nvSpPr>
        <p:spPr>
          <a:xfrm>
            <a:off x="524926" y="1707249"/>
            <a:ext cx="8113748" cy="15029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a:defRPr sz="2500"/>
            </a:pPr>
            <a:endParaRPr dirty="0"/>
          </a:p>
          <a:p>
            <a:pPr>
              <a:spcBef>
                <a:spcPts val="1000"/>
              </a:spcBef>
              <a:defRPr sz="2500" i="1">
                <a:latin typeface="Avenir Next Regular"/>
                <a:ea typeface="Avenir Next Regular"/>
                <a:cs typeface="Avenir Next Regular"/>
                <a:sym typeface="Avenir Next Regular"/>
              </a:defRPr>
            </a:pPr>
            <a:r>
              <a:rPr lang="en-IE" dirty="0" err="1" smtClean="0"/>
              <a:t>Fionnuala</a:t>
            </a:r>
            <a:r>
              <a:rPr lang="en-IE" dirty="0" smtClean="0"/>
              <a:t> </a:t>
            </a:r>
            <a:r>
              <a:rPr lang="en-IE" dirty="0"/>
              <a:t>De </a:t>
            </a:r>
            <a:r>
              <a:rPr lang="en-IE" dirty="0" err="1"/>
              <a:t>Chnuic</a:t>
            </a:r>
            <a:r>
              <a:rPr lang="en-IE" dirty="0"/>
              <a:t>, </a:t>
            </a:r>
            <a:r>
              <a:rPr lang="en-IE" dirty="0" err="1"/>
              <a:t>Gaelscoil</a:t>
            </a:r>
            <a:r>
              <a:rPr lang="en-IE" dirty="0"/>
              <a:t> </a:t>
            </a:r>
            <a:r>
              <a:rPr lang="en-IE" dirty="0" err="1" smtClean="0"/>
              <a:t>Phort</a:t>
            </a:r>
            <a:r>
              <a:rPr lang="en-IE" dirty="0" smtClean="0"/>
              <a:t> Láirge/Ficheall.ie</a:t>
            </a:r>
          </a:p>
          <a:p>
            <a:pPr>
              <a:spcBef>
                <a:spcPts val="1000"/>
              </a:spcBef>
              <a:defRPr sz="2500" i="1">
                <a:latin typeface="Avenir Next Regular"/>
                <a:ea typeface="Avenir Next Regular"/>
                <a:cs typeface="Avenir Next Regular"/>
                <a:sym typeface="Avenir Next Regular"/>
              </a:defRPr>
            </a:pPr>
            <a:r>
              <a:rPr lang="en-IE" dirty="0" smtClean="0"/>
              <a:t> &amp; Cian </a:t>
            </a:r>
            <a:r>
              <a:rPr lang="en-IE" dirty="0"/>
              <a:t>Ó </a:t>
            </a:r>
            <a:r>
              <a:rPr lang="en-IE" dirty="0" err="1"/>
              <a:t>Fathaigh</a:t>
            </a:r>
            <a:r>
              <a:rPr lang="en-IE" dirty="0"/>
              <a:t>, </a:t>
            </a:r>
            <a:r>
              <a:rPr lang="en-IE" dirty="0" err="1"/>
              <a:t>Gaelscoil</a:t>
            </a:r>
            <a:r>
              <a:rPr lang="en-IE" dirty="0"/>
              <a:t> </a:t>
            </a:r>
            <a:r>
              <a:rPr lang="en-IE" dirty="0" err="1"/>
              <a:t>na</a:t>
            </a:r>
            <a:r>
              <a:rPr lang="en-IE" dirty="0"/>
              <a:t> </a:t>
            </a:r>
            <a:r>
              <a:rPr lang="en-IE" dirty="0" smtClean="0"/>
              <a:t>nDéise/Ficheall.ie</a:t>
            </a:r>
            <a:endParaRPr dirty="0"/>
          </a:p>
        </p:txBody>
      </p:sp>
      <p:pic>
        <p:nvPicPr>
          <p:cNvPr id="106" name="Ficheall-R-C-Transparent.png" descr="Ficheall-R-C-Transparent.png"/>
          <p:cNvPicPr>
            <a:picLocks noChangeAspect="1"/>
          </p:cNvPicPr>
          <p:nvPr/>
        </p:nvPicPr>
        <p:blipFill>
          <a:blip r:embed="rId3"/>
          <a:stretch>
            <a:fillRect/>
          </a:stretch>
        </p:blipFill>
        <p:spPr>
          <a:xfrm>
            <a:off x="3680535" y="3930055"/>
            <a:ext cx="1689081" cy="1690474"/>
          </a:xfrm>
          <a:prstGeom prst="rect">
            <a:avLst/>
          </a:prstGeom>
          <a:ln w="12700">
            <a:miter lim="400000"/>
          </a:ln>
        </p:spPr>
      </p:pic>
      <p:sp>
        <p:nvSpPr>
          <p:cNvPr id="107" name="Title 1"/>
          <p:cNvSpPr txBox="1"/>
          <p:nvPr/>
        </p:nvSpPr>
        <p:spPr>
          <a:xfrm>
            <a:off x="2849125" y="1315090"/>
            <a:ext cx="3351901" cy="36555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chor="ctr">
            <a:normAutofit fontScale="92500" lnSpcReduction="20000"/>
          </a:bodyPr>
          <a:lstStyle>
            <a:lvl1pPr algn="ctr" defTabSz="182880">
              <a:defRPr sz="2200">
                <a:latin typeface="DIN Condensed Bold"/>
                <a:ea typeface="DIN Condensed Bold"/>
                <a:cs typeface="DIN Condensed Bold"/>
                <a:sym typeface="DIN Condensed Bold"/>
              </a:defRPr>
            </a:lvl1pPr>
          </a:lstStyle>
          <a:p>
            <a:r>
              <a:rPr lang="en-GB" dirty="0" err="1" smtClean="0"/>
              <a:t>Fáilte</a:t>
            </a:r>
            <a:r>
              <a:rPr lang="en-GB" dirty="0" smtClean="0"/>
              <a:t> </a:t>
            </a:r>
            <a:r>
              <a:rPr lang="en-GB" dirty="0" err="1" smtClean="0"/>
              <a:t>agus</a:t>
            </a:r>
            <a:r>
              <a:rPr lang="en-GB" dirty="0" smtClean="0"/>
              <a:t> </a:t>
            </a:r>
            <a:r>
              <a:rPr lang="en-GB" dirty="0" err="1"/>
              <a:t>F</a:t>
            </a:r>
            <a:r>
              <a:rPr lang="en-GB" dirty="0" err="1" smtClean="0"/>
              <a:t>úinn</a:t>
            </a:r>
            <a:endParaRPr dirty="0"/>
          </a:p>
        </p:txBody>
      </p:sp>
      <p:sp>
        <p:nvSpPr>
          <p:cNvPr id="2" name="TextBox 1"/>
          <p:cNvSpPr txBox="1"/>
          <p:nvPr/>
        </p:nvSpPr>
        <p:spPr>
          <a:xfrm>
            <a:off x="352926" y="3697705"/>
            <a:ext cx="3168316"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IE" i="1" dirty="0" smtClean="0"/>
              <a:t>“</a:t>
            </a:r>
            <a:r>
              <a:rPr lang="en-IE" i="1" dirty="0" err="1" smtClean="0"/>
              <a:t>Bhí</a:t>
            </a:r>
            <a:r>
              <a:rPr lang="en-IE" i="1" dirty="0" smtClean="0"/>
              <a:t> </a:t>
            </a:r>
            <a:r>
              <a:rPr lang="en-IE" i="1" dirty="0" err="1" smtClean="0"/>
              <a:t>gach</a:t>
            </a:r>
            <a:r>
              <a:rPr lang="en-IE" i="1" dirty="0" smtClean="0"/>
              <a:t> </a:t>
            </a:r>
            <a:r>
              <a:rPr lang="en-IE" i="1" dirty="0" err="1"/>
              <a:t>Máistir</a:t>
            </a:r>
            <a:r>
              <a:rPr lang="en-IE" i="1" dirty="0"/>
              <a:t> </a:t>
            </a:r>
            <a:r>
              <a:rPr lang="en-IE" i="1" dirty="0" err="1"/>
              <a:t>Fichille</a:t>
            </a:r>
            <a:r>
              <a:rPr lang="en-IE" i="1" dirty="0"/>
              <a:t> </a:t>
            </a:r>
            <a:r>
              <a:rPr lang="en-IE" i="1" dirty="0" err="1"/>
              <a:t>ina</a:t>
            </a:r>
            <a:r>
              <a:rPr lang="en-IE" i="1" dirty="0"/>
              <a:t> </a:t>
            </a:r>
            <a:r>
              <a:rPr lang="en-IE" i="1" dirty="0" err="1" smtClean="0"/>
              <a:t>thosaitheoir</a:t>
            </a:r>
            <a:r>
              <a:rPr lang="en-IE" i="1" dirty="0" smtClean="0"/>
              <a:t> am </a:t>
            </a:r>
            <a:r>
              <a:rPr lang="en-IE" i="1" dirty="0" err="1" smtClean="0"/>
              <a:t>éigin</a:t>
            </a:r>
            <a:r>
              <a:rPr lang="en-IE" i="1" dirty="0" smtClean="0"/>
              <a:t>”, </a:t>
            </a:r>
            <a:r>
              <a:rPr lang="en-IE" i="1" dirty="0"/>
              <a:t>Irving </a:t>
            </a:r>
            <a:r>
              <a:rPr lang="en-IE" i="1" dirty="0" err="1" smtClean="0"/>
              <a:t>Chernev</a:t>
            </a:r>
            <a:endParaRPr lang="en-IE" i="1" dirty="0"/>
          </a:p>
        </p:txBody>
      </p:sp>
    </p:spTree>
    <p:extLst>
      <p:ext uri="{BB962C8B-B14F-4D97-AF65-F5344CB8AC3E}">
        <p14:creationId xmlns:p14="http://schemas.microsoft.com/office/powerpoint/2010/main" val="3189858931"/>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4294967295"/>
          </p:nvPr>
        </p:nvSpPr>
        <p:spPr>
          <a:xfrm>
            <a:off x="4257781" y="4427255"/>
            <a:ext cx="1340606" cy="365125"/>
          </a:xfrm>
          <a:prstGeom prst="rect">
            <a:avLst/>
          </a:prstGeom>
        </p:spPr>
        <p:txBody>
          <a:bodyPr/>
          <a:lstStyle/>
          <a:p>
            <a:r>
              <a:rPr lang="pt-BR" dirty="0"/>
              <a:t>Liam Murray 2021/2022</a:t>
            </a:r>
            <a:endParaRPr lang="en-IE" dirty="0"/>
          </a:p>
        </p:txBody>
      </p:sp>
      <p:sp>
        <p:nvSpPr>
          <p:cNvPr id="5" name="Subtitle 2">
            <a:extLst>
              <a:ext uri="{FF2B5EF4-FFF2-40B4-BE49-F238E27FC236}">
                <a16:creationId xmlns:a16="http://schemas.microsoft.com/office/drawing/2014/main" xmlns="" id="{7F3F3A98-620E-4E54-8330-E570ECC3AE58}"/>
              </a:ext>
            </a:extLst>
          </p:cNvPr>
          <p:cNvSpPr>
            <a:spLocks noGrp="1"/>
          </p:cNvSpPr>
          <p:nvPr>
            <p:ph type="subTitle" idx="1"/>
          </p:nvPr>
        </p:nvSpPr>
        <p:spPr>
          <a:xfrm>
            <a:off x="1403648" y="3687168"/>
            <a:ext cx="7048872" cy="1296144"/>
          </a:xfrm>
        </p:spPr>
        <p:txBody>
          <a:bodyPr>
            <a:normAutofit/>
          </a:bodyPr>
          <a:lstStyle/>
          <a:p>
            <a:endParaRPr lang="en-IE" dirty="0"/>
          </a:p>
        </p:txBody>
      </p:sp>
      <p:sp>
        <p:nvSpPr>
          <p:cNvPr id="6" name="Title 1">
            <a:extLst>
              <a:ext uri="{FF2B5EF4-FFF2-40B4-BE49-F238E27FC236}">
                <a16:creationId xmlns:a16="http://schemas.microsoft.com/office/drawing/2014/main" xmlns="" id="{1271BE17-5B7C-4058-BCD0-2C19A1AA3D3F}"/>
              </a:ext>
            </a:extLst>
          </p:cNvPr>
          <p:cNvSpPr txBox="1">
            <a:spLocks/>
          </p:cNvSpPr>
          <p:nvPr/>
        </p:nvSpPr>
        <p:spPr>
          <a:xfrm>
            <a:off x="685800" y="1513187"/>
            <a:ext cx="7772400" cy="2040317"/>
          </a:xfrm>
          <a:prstGeom prst="rect">
            <a:avLst/>
          </a:prstGeom>
        </p:spPr>
        <p:txBody>
          <a:bodyPr vert="horz" anchor="b">
            <a:normAutofit fontScale="90000" lnSpcReduction="10000"/>
            <a:scene3d>
              <a:camera prst="orthographicFront"/>
              <a:lightRig rig="soft" dir="t"/>
            </a:scene3d>
            <a:sp3d prstMaterial="softEdge">
              <a:bevelT w="25400" h="25400"/>
            </a:sp3d>
          </a:bodyPr>
          <a:lstStyle>
            <a:lvl1pPr algn="r" rtl="0" eaLnBrk="1" latinLnBrk="0" hangingPunct="1">
              <a:spcBef>
                <a:spcPct val="0"/>
              </a:spcBef>
              <a:buNone/>
              <a:defRPr kumimoji="0" sz="48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en-IE" dirty="0">
                <a:latin typeface="Comic Sans MS" pitchFamily="66" charset="0"/>
              </a:rPr>
              <a:t>Ceacht 1:</a:t>
            </a:r>
            <a:br>
              <a:rPr lang="en-IE" dirty="0">
                <a:latin typeface="Comic Sans MS" pitchFamily="66" charset="0"/>
              </a:rPr>
            </a:br>
            <a:r>
              <a:rPr lang="en-IE" dirty="0">
                <a:latin typeface="Comic Sans MS" pitchFamily="66" charset="0"/>
              </a:rPr>
              <a:t/>
            </a:r>
            <a:br>
              <a:rPr lang="en-IE" dirty="0">
                <a:latin typeface="Comic Sans MS" pitchFamily="66" charset="0"/>
              </a:rPr>
            </a:br>
            <a:r>
              <a:rPr lang="en-IE" dirty="0">
                <a:latin typeface="Comic Sans MS" pitchFamily="66" charset="0"/>
              </a:rPr>
              <a:t>Ficheall: Cluiche Meas</a:t>
            </a:r>
          </a:p>
        </p:txBody>
      </p:sp>
      <p:sp>
        <p:nvSpPr>
          <p:cNvPr id="7" name="Triangle"/>
          <p:cNvSpPr/>
          <p:nvPr/>
        </p:nvSpPr>
        <p:spPr>
          <a:xfrm flipH="1">
            <a:off x="8382" y="5921104"/>
            <a:ext cx="8971859" cy="93689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8" name="Ficheall-R-C-Transparent.png" descr="Ficheall-R-C-Transparent.png"/>
          <p:cNvPicPr>
            <a:picLocks noChangeAspect="1"/>
          </p:cNvPicPr>
          <p:nvPr/>
        </p:nvPicPr>
        <p:blipFill>
          <a:blip r:embed="rId3"/>
          <a:stretch>
            <a:fillRect/>
          </a:stretch>
        </p:blipFill>
        <p:spPr>
          <a:xfrm>
            <a:off x="7924799" y="5534193"/>
            <a:ext cx="1055442" cy="1056313"/>
          </a:xfrm>
          <a:prstGeom prst="rect">
            <a:avLst/>
          </a:prstGeom>
          <a:ln w="12700">
            <a:miter lim="400000"/>
          </a:ln>
        </p:spPr>
      </p:pic>
    </p:spTree>
    <p:extLst>
      <p:ext uri="{BB962C8B-B14F-4D97-AF65-F5344CB8AC3E}">
        <p14:creationId xmlns:p14="http://schemas.microsoft.com/office/powerpoint/2010/main" val="206895526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31128"/>
            <a:ext cx="8686800" cy="3170080"/>
          </a:xfrm>
        </p:spPr>
        <p:txBody>
          <a:bodyPr>
            <a:normAutofit fontScale="92500" lnSpcReduction="20000"/>
          </a:bodyPr>
          <a:lstStyle/>
          <a:p>
            <a:r>
              <a:rPr lang="en-IE" sz="3900" dirty="0"/>
              <a:t>Céim 1: Comhrá Ranga</a:t>
            </a:r>
          </a:p>
          <a:p>
            <a:endParaRPr lang="en-IE" sz="3900" dirty="0"/>
          </a:p>
          <a:p>
            <a:r>
              <a:rPr lang="en-IE" sz="3900" dirty="0"/>
              <a:t>Céim 2: Foghlaim faoin bhficheall agus an cluiche a imirt</a:t>
            </a:r>
          </a:p>
          <a:p>
            <a:endParaRPr lang="en-IE" sz="3900" dirty="0"/>
          </a:p>
          <a:p>
            <a:r>
              <a:rPr lang="en-IE" sz="3900" dirty="0"/>
              <a:t>Céim 3: Comhrá Ranga</a:t>
            </a:r>
          </a:p>
          <a:p>
            <a:endParaRPr lang="en-IE" dirty="0"/>
          </a:p>
          <a:p>
            <a:pPr marL="393192" lvl="1" indent="0">
              <a:buNone/>
            </a:pPr>
            <a:endParaRPr lang="en-IE" dirty="0"/>
          </a:p>
          <a:p>
            <a:endParaRPr lang="en-IE" dirty="0"/>
          </a:p>
          <a:p>
            <a:endParaRPr lang="en-IE" dirty="0"/>
          </a:p>
          <a:p>
            <a:endParaRPr lang="en-IE" dirty="0"/>
          </a:p>
        </p:txBody>
      </p:sp>
      <p:sp>
        <p:nvSpPr>
          <p:cNvPr id="3" name="Footer Placeholder 2"/>
          <p:cNvSpPr>
            <a:spLocks noGrp="1"/>
          </p:cNvSpPr>
          <p:nvPr>
            <p:ph type="ftr" sz="quarter" idx="4294967295"/>
          </p:nvPr>
        </p:nvSpPr>
        <p:spPr>
          <a:xfrm>
            <a:off x="4412156" y="6138846"/>
            <a:ext cx="2856224" cy="391741"/>
          </a:xfrm>
          <a:prstGeom prst="rect">
            <a:avLst/>
          </a:prstGeom>
        </p:spPr>
        <p:txBody>
          <a:bodyPr/>
          <a:lstStyle/>
          <a:p>
            <a:r>
              <a:rPr lang="pt-BR" dirty="0"/>
              <a:t>Liam Murray 2021/2022</a:t>
            </a:r>
            <a:endParaRPr lang="en-IE" dirty="0"/>
          </a:p>
        </p:txBody>
      </p:sp>
      <p:sp>
        <p:nvSpPr>
          <p:cNvPr id="4" name="Title 3"/>
          <p:cNvSpPr>
            <a:spLocks noGrp="1"/>
          </p:cNvSpPr>
          <p:nvPr>
            <p:ph type="title"/>
          </p:nvPr>
        </p:nvSpPr>
        <p:spPr/>
        <p:txBody>
          <a:bodyPr/>
          <a:lstStyle/>
          <a:p>
            <a:r>
              <a:rPr lang="en-IE" dirty="0" err="1"/>
              <a:t>Structúr</a:t>
            </a:r>
            <a:r>
              <a:rPr lang="en-IE" dirty="0"/>
              <a:t> an Cheachta</a:t>
            </a:r>
          </a:p>
        </p:txBody>
      </p:sp>
      <p:sp>
        <p:nvSpPr>
          <p:cNvPr id="5" name="Triangle"/>
          <p:cNvSpPr/>
          <p:nvPr/>
        </p:nvSpPr>
        <p:spPr>
          <a:xfrm flipH="1">
            <a:off x="-65614" y="6120655"/>
            <a:ext cx="9209614" cy="81986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2181356747"/>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rgbClr val="92D050"/>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4784"/>
            <a:ext cx="8229600" cy="1585904"/>
          </a:xfrm>
        </p:spPr>
        <p:txBody>
          <a:bodyPr>
            <a:normAutofit fontScale="77500" lnSpcReduction="20000"/>
          </a:bodyPr>
          <a:lstStyle/>
          <a:p>
            <a:pPr marL="109728" indent="0" algn="ctr">
              <a:buNone/>
            </a:pPr>
            <a:r>
              <a:rPr lang="en-IE" sz="6000" dirty="0"/>
              <a:t>Cad is meas? Cad is brí leis?</a:t>
            </a:r>
          </a:p>
          <a:p>
            <a:pPr marL="109728" indent="0" algn="ctr">
              <a:buNone/>
            </a:pPr>
            <a:r>
              <a:rPr lang="en-IE" sz="4300" dirty="0"/>
              <a:t>An féidir leat sampla de mheas a thabhairt?</a:t>
            </a:r>
          </a:p>
          <a:p>
            <a:endParaRPr lang="en-IE" dirty="0"/>
          </a:p>
          <a:p>
            <a:pPr marL="393192" lvl="1" indent="0">
              <a:buNone/>
            </a:pPr>
            <a:endParaRPr lang="en-IE" dirty="0"/>
          </a:p>
          <a:p>
            <a:endParaRPr lang="en-IE" dirty="0"/>
          </a:p>
          <a:p>
            <a:endParaRPr lang="en-IE" dirty="0"/>
          </a:p>
          <a:p>
            <a:endParaRPr lang="en-IE" dirty="0"/>
          </a:p>
        </p:txBody>
      </p:sp>
      <p:sp>
        <p:nvSpPr>
          <p:cNvPr id="3" name="Footer Placeholder 2"/>
          <p:cNvSpPr>
            <a:spLocks noGrp="1"/>
          </p:cNvSpPr>
          <p:nvPr>
            <p:ph type="ftr" sz="quarter" idx="4294967295"/>
          </p:nvPr>
        </p:nvSpPr>
        <p:spPr>
          <a:xfrm>
            <a:off x="4449392" y="6242333"/>
            <a:ext cx="2856224" cy="391741"/>
          </a:xfrm>
          <a:prstGeom prst="rect">
            <a:avLst/>
          </a:prstGeom>
        </p:spPr>
        <p:txBody>
          <a:bodyPr/>
          <a:lstStyle/>
          <a:p>
            <a:r>
              <a:rPr lang="pt-BR" dirty="0"/>
              <a:t>Liam Murray 2021/2022</a:t>
            </a:r>
            <a:endParaRPr lang="en-IE" dirty="0"/>
          </a:p>
        </p:txBody>
      </p:sp>
      <p:sp>
        <p:nvSpPr>
          <p:cNvPr id="4" name="Title 3"/>
          <p:cNvSpPr>
            <a:spLocks noGrp="1"/>
          </p:cNvSpPr>
          <p:nvPr>
            <p:ph type="title"/>
          </p:nvPr>
        </p:nvSpPr>
        <p:spPr>
          <a:solidFill>
            <a:srgbClr val="92D050"/>
          </a:solidFill>
        </p:spPr>
        <p:txBody>
          <a:bodyPr/>
          <a:lstStyle/>
          <a:p>
            <a:r>
              <a:rPr lang="en-IE" dirty="0"/>
              <a:t>Céim 1: Comhrá Ranga</a:t>
            </a:r>
          </a:p>
        </p:txBody>
      </p:sp>
      <p:sp>
        <p:nvSpPr>
          <p:cNvPr id="5" name="Content Placeholder 1">
            <a:extLst>
              <a:ext uri="{FF2B5EF4-FFF2-40B4-BE49-F238E27FC236}">
                <a16:creationId xmlns:a16="http://schemas.microsoft.com/office/drawing/2014/main" xmlns="" id="{E3489486-6B09-4BE7-9C9A-7888C0263161}"/>
              </a:ext>
            </a:extLst>
          </p:cNvPr>
          <p:cNvSpPr txBox="1">
            <a:spLocks/>
          </p:cNvSpPr>
          <p:nvPr/>
        </p:nvSpPr>
        <p:spPr>
          <a:xfrm>
            <a:off x="457200" y="3651220"/>
            <a:ext cx="8229600" cy="1585904"/>
          </a:xfrm>
          <a:prstGeom prst="rect">
            <a:avLst/>
          </a:prstGeom>
        </p:spPr>
        <p:txBody>
          <a:bodyPr vert="horz">
            <a:normAutofit fontScale="70000" lnSpcReduction="20000"/>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109728" indent="0" algn="ctr">
              <a:buFont typeface="Wingdings 3"/>
              <a:buNone/>
            </a:pPr>
            <a:r>
              <a:rPr lang="en-IE" sz="6000" dirty="0"/>
              <a:t>An féidir leat meas a thaispeáint gan focail a rá?</a:t>
            </a:r>
          </a:p>
          <a:p>
            <a:pPr marL="109728" indent="0" algn="ctr">
              <a:buFont typeface="Wingdings 3"/>
              <a:buNone/>
            </a:pPr>
            <a:r>
              <a:rPr lang="en-IE" sz="4300" dirty="0"/>
              <a:t>Tabhair sampla.</a:t>
            </a:r>
          </a:p>
          <a:p>
            <a:endParaRPr lang="en-IE" dirty="0"/>
          </a:p>
          <a:p>
            <a:pPr marL="393192" lvl="1" indent="0">
              <a:buFont typeface="Verdana"/>
              <a:buNone/>
            </a:pPr>
            <a:endParaRPr lang="en-IE" dirty="0"/>
          </a:p>
          <a:p>
            <a:endParaRPr lang="en-IE" dirty="0"/>
          </a:p>
          <a:p>
            <a:endParaRPr lang="en-IE" dirty="0"/>
          </a:p>
          <a:p>
            <a:endParaRPr lang="en-IE" dirty="0"/>
          </a:p>
        </p:txBody>
      </p:sp>
      <p:sp>
        <p:nvSpPr>
          <p:cNvPr id="6" name="Triangle"/>
          <p:cNvSpPr/>
          <p:nvPr/>
        </p:nvSpPr>
        <p:spPr>
          <a:xfrm flipH="1">
            <a:off x="0" y="6242333"/>
            <a:ext cx="8527824" cy="6156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7"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72753692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7"/>
          <p:cNvSpPr>
            <a:spLocks noGrp="1"/>
          </p:cNvSpPr>
          <p:nvPr>
            <p:ph type="ftr" sz="quarter" idx="4294967295"/>
          </p:nvPr>
        </p:nvSpPr>
        <p:spPr>
          <a:xfrm>
            <a:off x="6793319" y="6083785"/>
            <a:ext cx="2350681" cy="365125"/>
          </a:xfrm>
          <a:prstGeom prst="rect">
            <a:avLst/>
          </a:prstGeom>
        </p:spPr>
        <p:txBody>
          <a:bodyPr/>
          <a:lstStyle/>
          <a:p>
            <a:r>
              <a:rPr lang="pt-BR" dirty="0"/>
              <a:t>Liam Murray 2021/2022</a:t>
            </a:r>
            <a:endParaRPr lang="en-IE" dirty="0"/>
          </a:p>
        </p:txBody>
      </p:sp>
      <p:sp>
        <p:nvSpPr>
          <p:cNvPr id="2" name="Title 1"/>
          <p:cNvSpPr>
            <a:spLocks noGrp="1"/>
          </p:cNvSpPr>
          <p:nvPr>
            <p:ph type="title"/>
          </p:nvPr>
        </p:nvSpPr>
        <p:spPr>
          <a:xfrm>
            <a:off x="457200" y="274638"/>
            <a:ext cx="8514022" cy="1266242"/>
          </a:xfrm>
        </p:spPr>
        <p:txBody>
          <a:bodyPr>
            <a:normAutofit/>
          </a:bodyPr>
          <a:lstStyle/>
          <a:p>
            <a:pPr marL="109728"/>
            <a:r>
              <a:rPr lang="en-IE" sz="3000" dirty="0"/>
              <a:t>Riail 1 de Fhicheall:</a:t>
            </a:r>
            <a:br>
              <a:rPr lang="en-IE" sz="3000" dirty="0"/>
            </a:br>
            <a:r>
              <a:rPr lang="en-GB" sz="1800" b="0" i="0" u="none" strike="noStrike" dirty="0">
                <a:solidFill>
                  <a:srgbClr val="000000"/>
                </a:solidFill>
                <a:effectLst/>
                <a:latin typeface="Comic Sans MS" panose="030F0702030302020204" pitchFamily="66" charset="0"/>
              </a:rPr>
              <a:t>Caithfidh na himreoirí meas gan focail a thaispeáint roimh agus tar éis gach cluiche. Caithfidh na himreoirí breathnú ar an imreoir eile sa tsúil.</a:t>
            </a:r>
            <a:endParaRPr lang="en-IE" sz="30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6093" y="4371631"/>
            <a:ext cx="2335129" cy="163807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714" y="1497192"/>
            <a:ext cx="2619375" cy="1743075"/>
          </a:xfrm>
          <a:prstGeom prst="rect">
            <a:avLst/>
          </a:prstGeom>
        </p:spPr>
      </p:pic>
      <p:pic>
        <p:nvPicPr>
          <p:cNvPr id="10" name="Picture 9" descr="A picture containing drawing&#10;&#10;Description automatically generated">
            <a:extLst>
              <a:ext uri="{FF2B5EF4-FFF2-40B4-BE49-F238E27FC236}">
                <a16:creationId xmlns:a16="http://schemas.microsoft.com/office/drawing/2014/main" xmlns="" id="{30E6146F-5617-421B-8424-077DDE5F488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1" b="11825"/>
          <a:stretch/>
        </p:blipFill>
        <p:spPr>
          <a:xfrm>
            <a:off x="226331" y="4235765"/>
            <a:ext cx="3114621" cy="1764000"/>
          </a:xfrm>
          <a:prstGeom prst="rect">
            <a:avLst/>
          </a:prstGeom>
        </p:spPr>
      </p:pic>
      <p:pic>
        <p:nvPicPr>
          <p:cNvPr id="12" name="Picture 11" descr="A group of people sitting at a table in a suit and tie&#10;&#10;Description automatically generated">
            <a:extLst>
              <a:ext uri="{FF2B5EF4-FFF2-40B4-BE49-F238E27FC236}">
                <a16:creationId xmlns:a16="http://schemas.microsoft.com/office/drawing/2014/main" xmlns="" id="{6A66060C-D670-4327-BC12-650D72ADC1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449" y="1540880"/>
            <a:ext cx="2252386" cy="2252386"/>
          </a:xfrm>
          <a:prstGeom prst="rect">
            <a:avLst/>
          </a:prstGeom>
        </p:spPr>
      </p:pic>
      <p:pic>
        <p:nvPicPr>
          <p:cNvPr id="14" name="Picture 13" descr="A person wearing a suit and tie&#10;&#10;Description automatically generated">
            <a:extLst>
              <a:ext uri="{FF2B5EF4-FFF2-40B4-BE49-F238E27FC236}">
                <a16:creationId xmlns:a16="http://schemas.microsoft.com/office/drawing/2014/main" xmlns="" id="{54F63AB4-0C2B-405D-88E4-739E8F47999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79021" y="1686675"/>
            <a:ext cx="2249275" cy="2515637"/>
          </a:xfrm>
          <a:prstGeom prst="rect">
            <a:avLst/>
          </a:prstGeom>
        </p:spPr>
      </p:pic>
      <p:pic>
        <p:nvPicPr>
          <p:cNvPr id="16" name="Picture 15" descr="A person wearing a suit and tie&#10;&#10;Description automatically generated">
            <a:extLst>
              <a:ext uri="{FF2B5EF4-FFF2-40B4-BE49-F238E27FC236}">
                <a16:creationId xmlns:a16="http://schemas.microsoft.com/office/drawing/2014/main" xmlns="" id="{6C35F5CD-467D-4636-8AFC-030D500A4F2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75412" y="4674494"/>
            <a:ext cx="3077598" cy="1638076"/>
          </a:xfrm>
          <a:prstGeom prst="rect">
            <a:avLst/>
          </a:prstGeom>
        </p:spPr>
      </p:pic>
      <p:pic>
        <p:nvPicPr>
          <p:cNvPr id="18" name="Picture 17" descr="A picture containing food&#10;&#10;Description automatically generated">
            <a:extLst>
              <a:ext uri="{FF2B5EF4-FFF2-40B4-BE49-F238E27FC236}">
                <a16:creationId xmlns:a16="http://schemas.microsoft.com/office/drawing/2014/main" xmlns="" id="{E379EF32-F15A-411D-9EC5-EC4D1357F86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97161" y="3202795"/>
            <a:ext cx="2108679" cy="1405786"/>
          </a:xfrm>
          <a:prstGeom prst="rect">
            <a:avLst/>
          </a:prstGeom>
        </p:spPr>
      </p:pic>
      <p:sp>
        <p:nvSpPr>
          <p:cNvPr id="11" name="Triangle"/>
          <p:cNvSpPr/>
          <p:nvPr/>
        </p:nvSpPr>
        <p:spPr>
          <a:xfrm flipH="1">
            <a:off x="7777" y="6042808"/>
            <a:ext cx="8971222" cy="82169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alpha val="88000"/>
            </a:srgbClr>
          </a:solidFill>
          <a:ln w="12700">
            <a:miter lim="400000"/>
          </a:ln>
        </p:spPr>
        <p:txBody>
          <a:bodyPr lIns="45719" rIns="45719" anchor="ctr"/>
          <a:lstStyle/>
          <a:p>
            <a:endParaRPr/>
          </a:p>
        </p:txBody>
      </p:sp>
      <p:pic>
        <p:nvPicPr>
          <p:cNvPr id="13" name="Ficheall-R-C-Transparent.png" descr="Ficheall-R-C-Transparent.png"/>
          <p:cNvPicPr>
            <a:picLocks noChangeAspect="1"/>
          </p:cNvPicPr>
          <p:nvPr/>
        </p:nvPicPr>
        <p:blipFill>
          <a:blip r:embed="rId10"/>
          <a:stretch>
            <a:fillRect/>
          </a:stretch>
        </p:blipFill>
        <p:spPr>
          <a:xfrm>
            <a:off x="8088558" y="5603930"/>
            <a:ext cx="1055442" cy="1056313"/>
          </a:xfrm>
          <a:prstGeom prst="rect">
            <a:avLst/>
          </a:prstGeom>
          <a:ln w="12700">
            <a:miter lim="400000"/>
          </a:ln>
        </p:spPr>
      </p:pic>
    </p:spTree>
    <p:extLst>
      <p:ext uri="{BB962C8B-B14F-4D97-AF65-F5344CB8AC3E}">
        <p14:creationId xmlns:p14="http://schemas.microsoft.com/office/powerpoint/2010/main" val="2224873396"/>
      </p:ext>
    </p:extLst>
  </p:cSld>
  <p:clrMapOvr>
    <a:masterClrMapping/>
  </p:clrMapOvr>
  <mc:AlternateContent xmlns:mc="http://schemas.openxmlformats.org/markup-compatibility/2006" xmlns:p14="http://schemas.microsoft.com/office/powerpoint/2010/main">
    <mc:Choice Requires="p14">
      <p:transition spd="slow" p14:dur="5750">
        <p:checker/>
      </p:transition>
    </mc:Choice>
    <mc:Fallback xmlns="">
      <p:transition spd="slow">
        <p:checker/>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buNone/>
            </a:pPr>
            <a:r>
              <a:rPr lang="en-IE" b="1" dirty="0"/>
              <a:t>Cúpla riail eile i bhficheall:</a:t>
            </a:r>
            <a:endParaRPr lang="en-IE" dirty="0"/>
          </a:p>
          <a:p>
            <a:r>
              <a:rPr lang="en-IE" dirty="0"/>
              <a:t>Tosaíonn bán ar dtús i gcónaí – gach ré-seans ansin.</a:t>
            </a:r>
          </a:p>
          <a:p>
            <a:endParaRPr lang="en-IE" dirty="0"/>
          </a:p>
          <a:p>
            <a:r>
              <a:rPr lang="en-IE" dirty="0"/>
              <a:t>64 cearnóg ar an mbord – píosa amháin ar chearnóg amháin</a:t>
            </a:r>
          </a:p>
          <a:p>
            <a:pPr>
              <a:buNone/>
            </a:pPr>
            <a:endParaRPr lang="en-IE" sz="1800" dirty="0"/>
          </a:p>
          <a:p>
            <a:r>
              <a:rPr lang="en-IE" dirty="0"/>
              <a:t>Bí cúramach an bord a eagrú go cúramach . . </a:t>
            </a:r>
            <a:r>
              <a:rPr lang="en-IE" b="1" dirty="0"/>
              <a:t>.</a:t>
            </a:r>
          </a:p>
          <a:p>
            <a:endParaRPr lang="en-IE" dirty="0"/>
          </a:p>
        </p:txBody>
      </p:sp>
      <p:sp>
        <p:nvSpPr>
          <p:cNvPr id="4" name="Footer Placeholder 3"/>
          <p:cNvSpPr>
            <a:spLocks noGrp="1"/>
          </p:cNvSpPr>
          <p:nvPr>
            <p:ph type="ftr" sz="quarter" idx="4294967295"/>
          </p:nvPr>
        </p:nvSpPr>
        <p:spPr>
          <a:xfrm>
            <a:off x="6588950" y="6046423"/>
            <a:ext cx="2350681" cy="365125"/>
          </a:xfrm>
          <a:prstGeom prst="rect">
            <a:avLst/>
          </a:prstGeom>
        </p:spPr>
        <p:txBody>
          <a:bodyPr/>
          <a:lstStyle/>
          <a:p>
            <a:r>
              <a:rPr lang="pt-BR" dirty="0"/>
              <a:t>Liam Murray 2021/2022</a:t>
            </a:r>
            <a:endParaRPr lang="en-IE" dirty="0"/>
          </a:p>
        </p:txBody>
      </p:sp>
      <p:sp>
        <p:nvSpPr>
          <p:cNvPr id="2" name="Title 1"/>
          <p:cNvSpPr>
            <a:spLocks noGrp="1"/>
          </p:cNvSpPr>
          <p:nvPr>
            <p:ph type="title"/>
          </p:nvPr>
        </p:nvSpPr>
        <p:spPr/>
        <p:txBody>
          <a:bodyPr>
            <a:normAutofit fontScale="90000"/>
          </a:bodyPr>
          <a:lstStyle/>
          <a:p>
            <a:r>
              <a:rPr lang="en-IE" dirty="0"/>
              <a:t>Conas an bord agus na píosaí a eagrú</a:t>
            </a:r>
          </a:p>
        </p:txBody>
      </p:sp>
      <p:sp>
        <p:nvSpPr>
          <p:cNvPr id="5" name="Triangle"/>
          <p:cNvSpPr/>
          <p:nvPr/>
        </p:nvSpPr>
        <p:spPr>
          <a:xfrm flipH="1">
            <a:off x="40105" y="6046423"/>
            <a:ext cx="8899526" cy="81157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alpha val="75000"/>
            </a:srgbClr>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368703968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hess board.jpg"/>
          <p:cNvPicPr>
            <a:picLocks noGrp="1" noChangeAspect="1"/>
          </p:cNvPicPr>
          <p:nvPr>
            <p:ph idx="1"/>
          </p:nvPr>
        </p:nvPicPr>
        <p:blipFill rotWithShape="1">
          <a:blip r:embed="rId3" cstate="print"/>
          <a:srcRect l="4813" t="4291" r="4812" b="4665"/>
          <a:stretch/>
        </p:blipFill>
        <p:spPr>
          <a:xfrm>
            <a:off x="457200" y="1684023"/>
            <a:ext cx="4060913" cy="4060913"/>
          </a:xfrm>
        </p:spPr>
      </p:pic>
      <p:sp>
        <p:nvSpPr>
          <p:cNvPr id="3" name="Footer Placeholder 2"/>
          <p:cNvSpPr>
            <a:spLocks noGrp="1"/>
          </p:cNvSpPr>
          <p:nvPr>
            <p:ph type="ftr" sz="quarter" idx="4294967295"/>
          </p:nvPr>
        </p:nvSpPr>
        <p:spPr>
          <a:xfrm>
            <a:off x="5335066" y="6002052"/>
            <a:ext cx="2350681" cy="365125"/>
          </a:xfrm>
          <a:prstGeom prst="rect">
            <a:avLst/>
          </a:prstGeom>
        </p:spPr>
        <p:txBody>
          <a:bodyPr/>
          <a:lstStyle/>
          <a:p>
            <a:r>
              <a:rPr lang="pt-BR" dirty="0"/>
              <a:t>Liam Murray 2021/2022</a:t>
            </a:r>
            <a:endParaRPr lang="en-IE" dirty="0"/>
          </a:p>
        </p:txBody>
      </p:sp>
      <p:sp>
        <p:nvSpPr>
          <p:cNvPr id="2" name="Title 1"/>
          <p:cNvSpPr>
            <a:spLocks noGrp="1"/>
          </p:cNvSpPr>
          <p:nvPr>
            <p:ph type="title"/>
          </p:nvPr>
        </p:nvSpPr>
        <p:spPr/>
        <p:txBody>
          <a:bodyPr/>
          <a:lstStyle/>
          <a:p>
            <a:r>
              <a:rPr lang="en-IE" b="1" dirty="0">
                <a:latin typeface="Comic Sans MS" pitchFamily="66" charset="0"/>
              </a:rPr>
              <a:t>Puzal: </a:t>
            </a:r>
            <a:r>
              <a:rPr lang="en-IE" dirty="0">
                <a:latin typeface="Comic Sans MS" pitchFamily="66" charset="0"/>
              </a:rPr>
              <a:t>Aimsigh an difríocht</a:t>
            </a:r>
            <a:endParaRPr lang="en-IE" b="1" dirty="0">
              <a:latin typeface="Comic Sans MS" pitchFamily="66" charset="0"/>
            </a:endParaRPr>
          </a:p>
        </p:txBody>
      </p:sp>
      <p:pic>
        <p:nvPicPr>
          <p:cNvPr id="8" name="Content Placeholder 5" descr="chess board.jpg">
            <a:extLst>
              <a:ext uri="{FF2B5EF4-FFF2-40B4-BE49-F238E27FC236}">
                <a16:creationId xmlns:a16="http://schemas.microsoft.com/office/drawing/2014/main" xmlns="" id="{2AB0B2AA-82F1-46A2-A039-4F1A13B6F935}"/>
              </a:ext>
            </a:extLst>
          </p:cNvPr>
          <p:cNvPicPr>
            <a:picLocks noChangeAspect="1"/>
          </p:cNvPicPr>
          <p:nvPr/>
        </p:nvPicPr>
        <p:blipFill rotWithShape="1">
          <a:blip r:embed="rId3" cstate="print"/>
          <a:srcRect l="4813" t="4291" r="4812" b="4665"/>
          <a:stretch/>
        </p:blipFill>
        <p:spPr>
          <a:xfrm rot="5400000">
            <a:off x="4860032" y="1698495"/>
            <a:ext cx="4060913" cy="4060913"/>
          </a:xfrm>
          <a:prstGeom prst="rect">
            <a:avLst/>
          </a:prstGeom>
        </p:spPr>
      </p:pic>
      <p:sp>
        <p:nvSpPr>
          <p:cNvPr id="9" name="TextBox 8">
            <a:extLst>
              <a:ext uri="{FF2B5EF4-FFF2-40B4-BE49-F238E27FC236}">
                <a16:creationId xmlns:a16="http://schemas.microsoft.com/office/drawing/2014/main" xmlns="" id="{22F82B8A-6ADC-42ED-A30A-7A2AB6A34CBC}"/>
              </a:ext>
            </a:extLst>
          </p:cNvPr>
          <p:cNvSpPr txBox="1"/>
          <p:nvPr/>
        </p:nvSpPr>
        <p:spPr>
          <a:xfrm>
            <a:off x="2195736" y="5762816"/>
            <a:ext cx="504056" cy="523220"/>
          </a:xfrm>
          <a:prstGeom prst="rect">
            <a:avLst/>
          </a:prstGeom>
          <a:noFill/>
        </p:spPr>
        <p:txBody>
          <a:bodyPr wrap="square" rtlCol="0">
            <a:spAutoFit/>
          </a:bodyPr>
          <a:lstStyle/>
          <a:p>
            <a:r>
              <a:rPr lang="en-IE" sz="2800" dirty="0"/>
              <a:t>A</a:t>
            </a:r>
          </a:p>
        </p:txBody>
      </p:sp>
      <p:sp>
        <p:nvSpPr>
          <p:cNvPr id="10" name="TextBox 9">
            <a:extLst>
              <a:ext uri="{FF2B5EF4-FFF2-40B4-BE49-F238E27FC236}">
                <a16:creationId xmlns:a16="http://schemas.microsoft.com/office/drawing/2014/main" xmlns="" id="{FA2B054B-FEEA-4790-9B08-CA4DA7DB7AD8}"/>
              </a:ext>
            </a:extLst>
          </p:cNvPr>
          <p:cNvSpPr txBox="1"/>
          <p:nvPr/>
        </p:nvSpPr>
        <p:spPr>
          <a:xfrm>
            <a:off x="6696236" y="5789296"/>
            <a:ext cx="504056" cy="523220"/>
          </a:xfrm>
          <a:prstGeom prst="rect">
            <a:avLst/>
          </a:prstGeom>
          <a:noFill/>
        </p:spPr>
        <p:txBody>
          <a:bodyPr wrap="square" rtlCol="0">
            <a:spAutoFit/>
          </a:bodyPr>
          <a:lstStyle/>
          <a:p>
            <a:r>
              <a:rPr lang="en-IE" sz="2800" dirty="0"/>
              <a:t>B</a:t>
            </a:r>
          </a:p>
        </p:txBody>
      </p:sp>
      <p:sp>
        <p:nvSpPr>
          <p:cNvPr id="11" name="Left Arrow 4">
            <a:extLst>
              <a:ext uri="{FF2B5EF4-FFF2-40B4-BE49-F238E27FC236}">
                <a16:creationId xmlns:a16="http://schemas.microsoft.com/office/drawing/2014/main" xmlns="" id="{30718286-057B-47C6-8306-141701C81BC3}"/>
              </a:ext>
            </a:extLst>
          </p:cNvPr>
          <p:cNvSpPr/>
          <p:nvPr/>
        </p:nvSpPr>
        <p:spPr>
          <a:xfrm rot="5400000">
            <a:off x="3942049" y="5972818"/>
            <a:ext cx="720080" cy="4320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Left Arrow 4">
            <a:extLst>
              <a:ext uri="{FF2B5EF4-FFF2-40B4-BE49-F238E27FC236}">
                <a16:creationId xmlns:a16="http://schemas.microsoft.com/office/drawing/2014/main" xmlns="" id="{62646259-F0D2-4F23-A2F8-957F236289E5}"/>
              </a:ext>
            </a:extLst>
          </p:cNvPr>
          <p:cNvSpPr/>
          <p:nvPr/>
        </p:nvSpPr>
        <p:spPr>
          <a:xfrm rot="5400000">
            <a:off x="8339762" y="5979962"/>
            <a:ext cx="720080" cy="4320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3" name="Triangle"/>
          <p:cNvSpPr/>
          <p:nvPr/>
        </p:nvSpPr>
        <p:spPr>
          <a:xfrm flipH="1">
            <a:off x="0" y="6170143"/>
            <a:ext cx="9145445" cy="68785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14" name="Ficheall-R-C-Transparent.png" descr="Ficheall-R-C-Transparent.png"/>
          <p:cNvPicPr>
            <a:picLocks noChangeAspect="1"/>
          </p:cNvPicPr>
          <p:nvPr/>
        </p:nvPicPr>
        <p:blipFill>
          <a:blip r:embed="rId4"/>
          <a:stretch>
            <a:fillRect/>
          </a:stretch>
        </p:blipFill>
        <p:spPr>
          <a:xfrm>
            <a:off x="7495306" y="5555520"/>
            <a:ext cx="1055442" cy="1056313"/>
          </a:xfrm>
          <a:prstGeom prst="rect">
            <a:avLst/>
          </a:prstGeom>
          <a:ln w="12700">
            <a:miter lim="400000"/>
          </a:ln>
        </p:spPr>
      </p:pic>
    </p:spTree>
    <p:extLst>
      <p:ext uri="{BB962C8B-B14F-4D97-AF65-F5344CB8AC3E}">
        <p14:creationId xmlns:p14="http://schemas.microsoft.com/office/powerpoint/2010/main" val="278888325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hess board.jpg"/>
          <p:cNvPicPr>
            <a:picLocks noGrp="1" noChangeAspect="1"/>
          </p:cNvPicPr>
          <p:nvPr>
            <p:ph idx="1"/>
          </p:nvPr>
        </p:nvPicPr>
        <p:blipFill>
          <a:blip r:embed="rId3" cstate="print"/>
          <a:stretch>
            <a:fillRect/>
          </a:stretch>
        </p:blipFill>
        <p:spPr>
          <a:xfrm>
            <a:off x="1115616" y="1196752"/>
            <a:ext cx="4824536" cy="4824536"/>
          </a:xfrm>
        </p:spPr>
      </p:pic>
      <p:sp>
        <p:nvSpPr>
          <p:cNvPr id="3" name="Footer Placeholder 2"/>
          <p:cNvSpPr>
            <a:spLocks noGrp="1"/>
          </p:cNvSpPr>
          <p:nvPr>
            <p:ph type="ftr" sz="quarter" idx="4294967295"/>
          </p:nvPr>
        </p:nvSpPr>
        <p:spPr>
          <a:xfrm>
            <a:off x="6708848" y="6114250"/>
            <a:ext cx="2350681" cy="365125"/>
          </a:xfrm>
          <a:prstGeom prst="rect">
            <a:avLst/>
          </a:prstGeom>
        </p:spPr>
        <p:txBody>
          <a:bodyPr/>
          <a:lstStyle/>
          <a:p>
            <a:r>
              <a:rPr lang="pt-BR" dirty="0"/>
              <a:t>Liam Murray 2021/2022</a:t>
            </a:r>
            <a:endParaRPr lang="en-IE" dirty="0"/>
          </a:p>
        </p:txBody>
      </p:sp>
      <p:sp>
        <p:nvSpPr>
          <p:cNvPr id="2" name="Title 1"/>
          <p:cNvSpPr>
            <a:spLocks noGrp="1"/>
          </p:cNvSpPr>
          <p:nvPr>
            <p:ph type="title"/>
          </p:nvPr>
        </p:nvSpPr>
        <p:spPr/>
        <p:txBody>
          <a:bodyPr/>
          <a:lstStyle/>
          <a:p>
            <a:r>
              <a:rPr lang="en-IE" dirty="0">
                <a:latin typeface="Comic Sans MS" pitchFamily="66" charset="0"/>
              </a:rPr>
              <a:t>An clár fichille</a:t>
            </a:r>
            <a:endParaRPr lang="en-IE" b="1" dirty="0">
              <a:latin typeface="Comic Sans MS" pitchFamily="66" charset="0"/>
            </a:endParaRPr>
          </a:p>
        </p:txBody>
      </p:sp>
      <p:sp>
        <p:nvSpPr>
          <p:cNvPr id="4" name="TextBox 3"/>
          <p:cNvSpPr txBox="1"/>
          <p:nvPr/>
        </p:nvSpPr>
        <p:spPr>
          <a:xfrm>
            <a:off x="6660232" y="4941168"/>
            <a:ext cx="1440160" cy="954107"/>
          </a:xfrm>
          <a:prstGeom prst="rect">
            <a:avLst/>
          </a:prstGeom>
          <a:noFill/>
        </p:spPr>
        <p:txBody>
          <a:bodyPr wrap="square" rtlCol="0">
            <a:spAutoFit/>
          </a:bodyPr>
          <a:lstStyle/>
          <a:p>
            <a:r>
              <a:rPr lang="en-IE" sz="2800" dirty="0"/>
              <a:t>Bán ar dheis!</a:t>
            </a:r>
          </a:p>
        </p:txBody>
      </p:sp>
      <p:sp>
        <p:nvSpPr>
          <p:cNvPr id="5" name="Left Arrow 4"/>
          <p:cNvSpPr/>
          <p:nvPr/>
        </p:nvSpPr>
        <p:spPr>
          <a:xfrm>
            <a:off x="5796136" y="5373216"/>
            <a:ext cx="720080" cy="43204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Triangle"/>
          <p:cNvSpPr/>
          <p:nvPr/>
        </p:nvSpPr>
        <p:spPr>
          <a:xfrm flipH="1">
            <a:off x="0" y="6233367"/>
            <a:ext cx="8471677" cy="6156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8" name="Ficheall-R-C-Transparent.png" descr="Ficheall-R-C-Transparent.png"/>
          <p:cNvPicPr>
            <a:picLocks noChangeAspect="1"/>
          </p:cNvPicPr>
          <p:nvPr/>
        </p:nvPicPr>
        <p:blipFill>
          <a:blip r:embed="rId4"/>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37822646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pawn 1.jpg"/>
          <p:cNvPicPr>
            <a:picLocks noGrp="1" noChangeAspect="1"/>
          </p:cNvPicPr>
          <p:nvPr>
            <p:ph idx="1"/>
          </p:nvPr>
        </p:nvPicPr>
        <p:blipFill>
          <a:blip r:embed="rId3" cstate="print"/>
          <a:stretch>
            <a:fillRect/>
          </a:stretch>
        </p:blipFill>
        <p:spPr>
          <a:xfrm>
            <a:off x="5292080" y="1268760"/>
            <a:ext cx="2381250" cy="1924050"/>
          </a:xfrm>
        </p:spPr>
      </p:pic>
      <p:sp>
        <p:nvSpPr>
          <p:cNvPr id="3" name="Footer Placeholder 2"/>
          <p:cNvSpPr>
            <a:spLocks noGrp="1"/>
          </p:cNvSpPr>
          <p:nvPr>
            <p:ph type="ftr" sz="quarter" idx="4294967295"/>
          </p:nvPr>
        </p:nvSpPr>
        <p:spPr>
          <a:xfrm>
            <a:off x="6588950" y="6165462"/>
            <a:ext cx="2350681" cy="365125"/>
          </a:xfrm>
          <a:prstGeom prst="rect">
            <a:avLst/>
          </a:prstGeom>
        </p:spPr>
        <p:txBody>
          <a:bodyPr/>
          <a:lstStyle/>
          <a:p>
            <a:r>
              <a:rPr lang="pt-BR" dirty="0"/>
              <a:t>Liam Murray 2021/2022</a:t>
            </a:r>
            <a:endParaRPr lang="en-IE" dirty="0"/>
          </a:p>
        </p:txBody>
      </p:sp>
      <p:sp>
        <p:nvSpPr>
          <p:cNvPr id="2" name="Title 1"/>
          <p:cNvSpPr>
            <a:spLocks noGrp="1"/>
          </p:cNvSpPr>
          <p:nvPr>
            <p:ph type="title"/>
          </p:nvPr>
        </p:nvSpPr>
        <p:spPr/>
        <p:txBody>
          <a:bodyPr/>
          <a:lstStyle/>
          <a:p>
            <a:r>
              <a:rPr lang="en-IE" dirty="0">
                <a:latin typeface="Comic Sans MS" pitchFamily="66" charset="0"/>
              </a:rPr>
              <a:t>An Ceithearnach</a:t>
            </a:r>
            <a:endParaRPr lang="en-IE" b="1" dirty="0">
              <a:latin typeface="Comic Sans MS" pitchFamily="66" charset="0"/>
            </a:endParaRPr>
          </a:p>
        </p:txBody>
      </p:sp>
      <p:pic>
        <p:nvPicPr>
          <p:cNvPr id="5" name="Picture 4" descr="pawn 2.jpg"/>
          <p:cNvPicPr>
            <a:picLocks noChangeAspect="1"/>
          </p:cNvPicPr>
          <p:nvPr/>
        </p:nvPicPr>
        <p:blipFill>
          <a:blip r:embed="rId4" cstate="print"/>
          <a:stretch>
            <a:fillRect/>
          </a:stretch>
        </p:blipFill>
        <p:spPr>
          <a:xfrm>
            <a:off x="611560" y="1628800"/>
            <a:ext cx="2074550" cy="2921901"/>
          </a:xfrm>
          <a:prstGeom prst="rect">
            <a:avLst/>
          </a:prstGeom>
        </p:spPr>
      </p:pic>
      <p:pic>
        <p:nvPicPr>
          <p:cNvPr id="6" name="Picture 5" descr="pawn 3.jpg"/>
          <p:cNvPicPr>
            <a:picLocks noChangeAspect="1"/>
          </p:cNvPicPr>
          <p:nvPr/>
        </p:nvPicPr>
        <p:blipFill>
          <a:blip r:embed="rId5" cstate="print"/>
          <a:stretch>
            <a:fillRect/>
          </a:stretch>
        </p:blipFill>
        <p:spPr>
          <a:xfrm>
            <a:off x="4211960" y="4005064"/>
            <a:ext cx="2543175" cy="1800225"/>
          </a:xfrm>
          <a:prstGeom prst="rect">
            <a:avLst/>
          </a:prstGeom>
        </p:spPr>
      </p:pic>
      <p:sp>
        <p:nvSpPr>
          <p:cNvPr id="7" name="Triangle"/>
          <p:cNvSpPr/>
          <p:nvPr/>
        </p:nvSpPr>
        <p:spPr>
          <a:xfrm flipH="1">
            <a:off x="0" y="6162158"/>
            <a:ext cx="7821466" cy="6785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8" name="Ficheall-R-C-Transparent.png" descr="Ficheall-R-C-Transparent.png"/>
          <p:cNvPicPr>
            <a:picLocks noChangeAspect="1"/>
          </p:cNvPicPr>
          <p:nvPr/>
        </p:nvPicPr>
        <p:blipFill>
          <a:blip r:embed="rId6"/>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2075191355"/>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5272" y="5096644"/>
            <a:ext cx="8229600" cy="1143000"/>
          </a:xfrm>
        </p:spPr>
        <p:txBody>
          <a:bodyPr/>
          <a:lstStyle/>
          <a:p>
            <a:r>
              <a:rPr lang="en-IE" dirty="0"/>
              <a:t>An Ceithearnach Mínithe</a:t>
            </a:r>
          </a:p>
        </p:txBody>
      </p:sp>
      <p:sp>
        <p:nvSpPr>
          <p:cNvPr id="6" name="Footer Placeholder 1">
            <a:extLst>
              <a:ext uri="{FF2B5EF4-FFF2-40B4-BE49-F238E27FC236}">
                <a16:creationId xmlns:a16="http://schemas.microsoft.com/office/drawing/2014/main" xmlns="" id="{79A2EB72-602E-4C32-82F8-797B53E62FB4}"/>
              </a:ext>
            </a:extLst>
          </p:cNvPr>
          <p:cNvSpPr>
            <a:spLocks noGrp="1"/>
          </p:cNvSpPr>
          <p:nvPr>
            <p:ph type="ftr" sz="quarter" idx="4294967295"/>
          </p:nvPr>
        </p:nvSpPr>
        <p:spPr>
          <a:xfrm>
            <a:off x="6587643" y="6011863"/>
            <a:ext cx="3094857" cy="333424"/>
          </a:xfrm>
          <a:prstGeom prst="rect">
            <a:avLst/>
          </a:prstGeom>
        </p:spPr>
        <p:txBody>
          <a:bodyPr/>
          <a:lstStyle/>
          <a:p>
            <a:r>
              <a:rPr lang="pt-BR" dirty="0"/>
              <a:t>Video created by Andrew </a:t>
            </a:r>
            <a:r>
              <a:rPr lang="pt-BR" dirty="0" smtClean="0"/>
              <a:t>O’Sullivan 2021/2022</a:t>
            </a:r>
            <a:endParaRPr lang="en-IE" dirty="0"/>
          </a:p>
        </p:txBody>
      </p:sp>
      <p:sp>
        <p:nvSpPr>
          <p:cNvPr id="5" name="Triangle"/>
          <p:cNvSpPr/>
          <p:nvPr/>
        </p:nvSpPr>
        <p:spPr>
          <a:xfrm flipH="1">
            <a:off x="0" y="6011863"/>
            <a:ext cx="8686800" cy="81952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908" y="427889"/>
            <a:ext cx="7840169" cy="4563112"/>
          </a:xfrm>
          <a:prstGeom prst="rect">
            <a:avLst/>
          </a:prstGeom>
        </p:spPr>
      </p:pic>
    </p:spTree>
    <p:extLst>
      <p:ext uri="{BB962C8B-B14F-4D97-AF65-F5344CB8AC3E}">
        <p14:creationId xmlns:p14="http://schemas.microsoft.com/office/powerpoint/2010/main" val="3071646785"/>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81328"/>
            <a:ext cx="8229600" cy="4683976"/>
          </a:xfrm>
        </p:spPr>
        <p:txBody>
          <a:bodyPr>
            <a:normAutofit fontScale="85000" lnSpcReduction="20000"/>
          </a:bodyPr>
          <a:lstStyle/>
          <a:p>
            <a:r>
              <a:rPr lang="en-IE" dirty="0"/>
              <a:t>Tosaíonn ceithearnaigh bhána ar rang 2, ceithearnaigh dhubha ar rang 7. </a:t>
            </a:r>
          </a:p>
          <a:p>
            <a:r>
              <a:rPr lang="en-GB" dirty="0"/>
              <a:t>Is féidir le ceithearnach bogadh díreach ar aghaidh cearnóg amháin nó dhá chearnóg ar an gcéad bhogadh. Ina dhiaidh sin, is féidir leis bogadh cearnóg amháin ag an am, fiú amháin mura ndeachaigh sé dhá chearnóg ar an gcéad bhogadh.</a:t>
            </a:r>
            <a:endParaRPr lang="en-IE" dirty="0"/>
          </a:p>
          <a:p>
            <a:r>
              <a:rPr lang="en-GB" dirty="0"/>
              <a:t>Gabhann an ceithearnach go fiar cearnóg amháin ar aghaidh, ar dheis nó ar chlé.</a:t>
            </a:r>
            <a:endParaRPr lang="en-IE" dirty="0"/>
          </a:p>
          <a:p>
            <a:r>
              <a:rPr lang="en-IE" dirty="0"/>
              <a:t>Ní ghabhann na ceithearnaigh le bogadh díreach ar aghaidh. Nuair a </a:t>
            </a:r>
            <a:r>
              <a:rPr lang="en-IE" dirty="0" err="1"/>
              <a:t>bhualann</a:t>
            </a:r>
            <a:r>
              <a:rPr lang="en-IE" dirty="0"/>
              <a:t> dhá cheithearnach in aghaidh a chéile ní féidir leo bogadh – tá bac orthu.</a:t>
            </a:r>
          </a:p>
          <a:p>
            <a:endParaRPr lang="en-IE" dirty="0"/>
          </a:p>
        </p:txBody>
      </p:sp>
      <p:sp>
        <p:nvSpPr>
          <p:cNvPr id="4" name="Footer Placeholder 3"/>
          <p:cNvSpPr>
            <a:spLocks noGrp="1"/>
          </p:cNvSpPr>
          <p:nvPr>
            <p:ph type="ftr" sz="quarter" idx="4294967295"/>
          </p:nvPr>
        </p:nvSpPr>
        <p:spPr>
          <a:xfrm>
            <a:off x="6588950" y="6156604"/>
            <a:ext cx="2350681" cy="365125"/>
          </a:xfrm>
          <a:prstGeom prst="rect">
            <a:avLst/>
          </a:prstGeom>
        </p:spPr>
        <p:txBody>
          <a:bodyPr/>
          <a:lstStyle/>
          <a:p>
            <a:r>
              <a:rPr lang="pt-BR" dirty="0"/>
              <a:t>Liam Murray 2021/2022</a:t>
            </a:r>
            <a:endParaRPr lang="en-IE" dirty="0"/>
          </a:p>
        </p:txBody>
      </p:sp>
      <p:sp>
        <p:nvSpPr>
          <p:cNvPr id="3" name="Title 2"/>
          <p:cNvSpPr>
            <a:spLocks noGrp="1"/>
          </p:cNvSpPr>
          <p:nvPr>
            <p:ph type="title"/>
          </p:nvPr>
        </p:nvSpPr>
        <p:spPr/>
        <p:txBody>
          <a:bodyPr/>
          <a:lstStyle/>
          <a:p>
            <a:r>
              <a:rPr lang="en-IE" dirty="0">
                <a:latin typeface="Comic Sans MS" pitchFamily="66" charset="0"/>
              </a:rPr>
              <a:t>Taispeántas an Cheithearnaigh</a:t>
            </a:r>
            <a:endParaRPr lang="en-IE" dirty="0"/>
          </a:p>
        </p:txBody>
      </p:sp>
      <p:sp>
        <p:nvSpPr>
          <p:cNvPr id="5" name="Triangle"/>
          <p:cNvSpPr/>
          <p:nvPr/>
        </p:nvSpPr>
        <p:spPr>
          <a:xfrm flipH="1">
            <a:off x="0" y="6228993"/>
            <a:ext cx="8478253" cy="6493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427779231"/>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GB" dirty="0" err="1"/>
              <a:t>Ficheall</a:t>
            </a:r>
            <a:r>
              <a:rPr lang="en-GB" dirty="0"/>
              <a:t> </a:t>
            </a:r>
            <a:r>
              <a:rPr lang="en-GB" dirty="0" err="1"/>
              <a:t>sna</a:t>
            </a:r>
            <a:r>
              <a:rPr lang="en-GB" dirty="0"/>
              <a:t> </a:t>
            </a:r>
            <a:r>
              <a:rPr lang="en-GB" dirty="0" err="1"/>
              <a:t>bunscoileanna</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3" name="Picture 2"/>
          <p:cNvPicPr>
            <a:picLocks noChangeAspect="1"/>
          </p:cNvPicPr>
          <p:nvPr/>
        </p:nvPicPr>
        <p:blipFill>
          <a:blip r:embed="rId3"/>
          <a:stretch>
            <a:fillRect/>
          </a:stretch>
        </p:blipFill>
        <p:spPr>
          <a:xfrm>
            <a:off x="1665842" y="1063583"/>
            <a:ext cx="5391902" cy="4410691"/>
          </a:xfrm>
          <a:prstGeom prst="rect">
            <a:avLst/>
          </a:prstGeom>
        </p:spPr>
      </p:pic>
      <p:sp>
        <p:nvSpPr>
          <p:cNvPr id="4" name="Rounded Rectangle 3"/>
          <p:cNvSpPr/>
          <p:nvPr/>
        </p:nvSpPr>
        <p:spPr>
          <a:xfrm>
            <a:off x="3153103" y="1539596"/>
            <a:ext cx="2629849" cy="415328"/>
          </a:xfrm>
          <a:prstGeom prst="roundRect">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err="1" smtClean="0">
                <a:ln>
                  <a:noFill/>
                </a:ln>
                <a:solidFill>
                  <a:srgbClr val="000000"/>
                </a:solidFill>
                <a:effectLst/>
                <a:uFillTx/>
                <a:latin typeface="+mn-lt"/>
                <a:ea typeface="+mn-ea"/>
                <a:cs typeface="+mn-cs"/>
                <a:sym typeface="Calibri"/>
              </a:rPr>
              <a:t>Scoileanna</a:t>
            </a:r>
            <a:r>
              <a:rPr kumimoji="0" lang="en-GB" sz="1800" b="0" i="0" u="none" strike="noStrike" cap="none" spc="0" normalizeH="0" baseline="0" dirty="0" smtClean="0">
                <a:ln>
                  <a:noFill/>
                </a:ln>
                <a:solidFill>
                  <a:srgbClr val="000000"/>
                </a:solidFill>
                <a:effectLst/>
                <a:uFillTx/>
                <a:latin typeface="+mn-lt"/>
                <a:ea typeface="+mn-ea"/>
                <a:cs typeface="+mn-cs"/>
                <a:sym typeface="Calibri"/>
              </a:rPr>
              <a:t> </a:t>
            </a:r>
            <a:r>
              <a:rPr kumimoji="0" lang="en-GB" sz="1800" b="0" i="0" u="none" strike="noStrike" cap="none" spc="0" normalizeH="0" baseline="0" dirty="0" err="1" smtClean="0">
                <a:ln>
                  <a:noFill/>
                </a:ln>
                <a:solidFill>
                  <a:srgbClr val="000000"/>
                </a:solidFill>
                <a:effectLst/>
                <a:uFillTx/>
                <a:latin typeface="+mn-lt"/>
                <a:ea typeface="+mn-ea"/>
                <a:cs typeface="+mn-cs"/>
                <a:sym typeface="Calibri"/>
              </a:rPr>
              <a:t>cláraithe</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1163553151"/>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5411181" y="6026689"/>
            <a:ext cx="3094857" cy="333424"/>
          </a:xfrm>
          <a:prstGeom prst="rect">
            <a:avLst/>
          </a:prstGeom>
        </p:spPr>
        <p:txBody>
          <a:bodyPr/>
          <a:lstStyle/>
          <a:p>
            <a:r>
              <a:rPr lang="pt-BR" dirty="0"/>
              <a:t>Video created by Andrew O’Sullivan 2021/2022</a:t>
            </a:r>
            <a:endParaRPr lang="en-IE" dirty="0"/>
          </a:p>
        </p:txBody>
      </p:sp>
      <p:sp>
        <p:nvSpPr>
          <p:cNvPr id="3" name="Title 2"/>
          <p:cNvSpPr>
            <a:spLocks noGrp="1"/>
          </p:cNvSpPr>
          <p:nvPr>
            <p:ph type="title"/>
          </p:nvPr>
        </p:nvSpPr>
        <p:spPr>
          <a:xfrm>
            <a:off x="265272" y="5096644"/>
            <a:ext cx="8229600" cy="1143000"/>
          </a:xfrm>
        </p:spPr>
        <p:txBody>
          <a:bodyPr/>
          <a:lstStyle/>
          <a:p>
            <a:r>
              <a:rPr lang="en-IE" dirty="0"/>
              <a:t>Mion-cluiche: An Ceithearnach</a:t>
            </a:r>
          </a:p>
        </p:txBody>
      </p:sp>
      <p:sp>
        <p:nvSpPr>
          <p:cNvPr id="5" name="Triangle"/>
          <p:cNvSpPr/>
          <p:nvPr/>
        </p:nvSpPr>
        <p:spPr>
          <a:xfrm flipH="1">
            <a:off x="0" y="6222753"/>
            <a:ext cx="8311256" cy="61566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pic>
        <p:nvPicPr>
          <p:cNvPr id="8" name="Ficheall-R-C-Transparent.png" descr="Ficheall-R-C-Transparent.png"/>
          <p:cNvPicPr>
            <a:picLocks noChangeAspect="1"/>
          </p:cNvPicPr>
          <p:nvPr/>
        </p:nvPicPr>
        <p:blipFill>
          <a:blip r:embed="rId3"/>
          <a:stretch>
            <a:fillRect/>
          </a:stretch>
        </p:blipFill>
        <p:spPr>
          <a:xfrm>
            <a:off x="7884189" y="5459448"/>
            <a:ext cx="1055442" cy="1056313"/>
          </a:xfrm>
          <a:prstGeom prst="rect">
            <a:avLst/>
          </a:prstGeom>
          <a:ln w="12700">
            <a:miter lim="400000"/>
          </a:ln>
        </p:spPr>
      </p:pic>
      <p:pic>
        <p:nvPicPr>
          <p:cNvPr id="4" name="Picture 3"/>
          <p:cNvPicPr>
            <a:picLocks noChangeAspect="1"/>
          </p:cNvPicPr>
          <p:nvPr/>
        </p:nvPicPr>
        <p:blipFill>
          <a:blip r:embed="rId4"/>
          <a:stretch>
            <a:fillRect/>
          </a:stretch>
        </p:blipFill>
        <p:spPr>
          <a:xfrm>
            <a:off x="0" y="803735"/>
            <a:ext cx="9144000" cy="5250530"/>
          </a:xfrm>
          <a:prstGeom prst="rect">
            <a:avLst/>
          </a:prstGeom>
        </p:spPr>
      </p:pic>
    </p:spTree>
    <p:extLst>
      <p:ext uri="{BB962C8B-B14F-4D97-AF65-F5344CB8AC3E}">
        <p14:creationId xmlns:p14="http://schemas.microsoft.com/office/powerpoint/2010/main" val="1547127915"/>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10000"/>
          </a:bodyPr>
          <a:lstStyle/>
          <a:p>
            <a:pPr marL="109728" indent="0">
              <a:buNone/>
            </a:pPr>
            <a:r>
              <a:rPr lang="en-IE" dirty="0"/>
              <a:t>Chun dathanna a roghnú do </a:t>
            </a:r>
            <a:r>
              <a:rPr lang="en-IE" dirty="0" err="1"/>
              <a:t>chuile</a:t>
            </a:r>
            <a:r>
              <a:rPr lang="en-IE" dirty="0"/>
              <a:t> imreoir</a:t>
            </a:r>
          </a:p>
          <a:p>
            <a:pPr marL="624078" indent="-514350">
              <a:buFont typeface="+mj-lt"/>
              <a:buAutoNum type="arabicPeriod"/>
            </a:pPr>
            <a:r>
              <a:rPr lang="en-IE" dirty="0"/>
              <a:t>Cuir píosa dubh agus bán taobh thiar do </a:t>
            </a:r>
            <a:r>
              <a:rPr lang="en-IE" dirty="0" err="1"/>
              <a:t>do</a:t>
            </a:r>
            <a:r>
              <a:rPr lang="en-IE" dirty="0"/>
              <a:t> dhroim</a:t>
            </a:r>
          </a:p>
          <a:p>
            <a:pPr marL="624078" indent="-514350">
              <a:buFont typeface="+mj-lt"/>
              <a:buAutoNum type="arabicPeriod"/>
            </a:pPr>
            <a:r>
              <a:rPr lang="en-IE" dirty="0"/>
              <a:t>Measc na píosaí</a:t>
            </a:r>
          </a:p>
          <a:p>
            <a:pPr marL="624078" indent="-514350">
              <a:buFont typeface="+mj-lt"/>
              <a:buAutoNum type="arabicPeriod"/>
            </a:pPr>
            <a:r>
              <a:rPr lang="en-IE" dirty="0"/>
              <a:t>Ag </a:t>
            </a:r>
            <a:r>
              <a:rPr lang="en-IE" dirty="0" err="1"/>
              <a:t>clúdú</a:t>
            </a:r>
            <a:r>
              <a:rPr lang="en-IE" dirty="0"/>
              <a:t> na píosaí le do dhoirne, taispeáin iad don imreoir eile (ní féidir leo na píosaí a </a:t>
            </a:r>
            <a:r>
              <a:rPr lang="en-IE" dirty="0" err="1"/>
              <a:t>fheiscint</a:t>
            </a:r>
            <a:r>
              <a:rPr lang="en-IE" dirty="0"/>
              <a:t>)</a:t>
            </a:r>
          </a:p>
          <a:p>
            <a:pPr marL="624078" indent="-514350">
              <a:buFont typeface="+mj-lt"/>
              <a:buAutoNum type="arabicPeriod"/>
            </a:pPr>
            <a:r>
              <a:rPr lang="en-IE" dirty="0"/>
              <a:t>Roghnaíonn an imreoir eile dorn agus imríonn siad leis an dath sin</a:t>
            </a:r>
          </a:p>
          <a:p>
            <a:r>
              <a:rPr lang="en-IE" dirty="0"/>
              <a:t>Nuair atá na dathanna roghnaithe, bogann bán ar dtús i gcónaí.</a:t>
            </a:r>
          </a:p>
          <a:p>
            <a:endParaRPr lang="en-IE" dirty="0"/>
          </a:p>
        </p:txBody>
      </p:sp>
      <p:sp>
        <p:nvSpPr>
          <p:cNvPr id="4" name="Footer Placeholder 3"/>
          <p:cNvSpPr>
            <a:spLocks noGrp="1"/>
          </p:cNvSpPr>
          <p:nvPr>
            <p:ph type="ftr" sz="quarter" idx="4294967295"/>
          </p:nvPr>
        </p:nvSpPr>
        <p:spPr>
          <a:xfrm>
            <a:off x="6462534" y="6051101"/>
            <a:ext cx="2350681" cy="365125"/>
          </a:xfrm>
          <a:prstGeom prst="rect">
            <a:avLst/>
          </a:prstGeom>
        </p:spPr>
        <p:txBody>
          <a:bodyPr/>
          <a:lstStyle/>
          <a:p>
            <a:r>
              <a:rPr lang="pt-BR" dirty="0"/>
              <a:t>Liam Murray 2021/2022</a:t>
            </a:r>
            <a:endParaRPr lang="en-IE" dirty="0"/>
          </a:p>
        </p:txBody>
      </p:sp>
      <p:sp>
        <p:nvSpPr>
          <p:cNvPr id="3" name="Title 2"/>
          <p:cNvSpPr>
            <a:spLocks noGrp="1"/>
          </p:cNvSpPr>
          <p:nvPr>
            <p:ph type="title"/>
          </p:nvPr>
        </p:nvSpPr>
        <p:spPr/>
        <p:txBody>
          <a:bodyPr/>
          <a:lstStyle/>
          <a:p>
            <a:r>
              <a:rPr lang="en-IE" dirty="0"/>
              <a:t>Caitheamh Fichille</a:t>
            </a:r>
          </a:p>
        </p:txBody>
      </p:sp>
      <p:sp>
        <p:nvSpPr>
          <p:cNvPr id="5" name="Triangle"/>
          <p:cNvSpPr/>
          <p:nvPr/>
        </p:nvSpPr>
        <p:spPr>
          <a:xfrm flipH="1">
            <a:off x="13868" y="6188019"/>
            <a:ext cx="8398042" cy="68513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907002953"/>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6406992" y="6069338"/>
            <a:ext cx="2350681" cy="365125"/>
          </a:xfrm>
          <a:prstGeom prst="rect">
            <a:avLst/>
          </a:prstGeom>
        </p:spPr>
        <p:txBody>
          <a:bodyPr/>
          <a:lstStyle/>
          <a:p>
            <a:r>
              <a:rPr lang="pt-BR" dirty="0"/>
              <a:t>Liam Murray 2021/2022</a:t>
            </a:r>
            <a:endParaRPr lang="en-IE" dirty="0"/>
          </a:p>
        </p:txBody>
      </p:sp>
      <p:sp>
        <p:nvSpPr>
          <p:cNvPr id="3" name="Title 2"/>
          <p:cNvSpPr>
            <a:spLocks noGrp="1"/>
          </p:cNvSpPr>
          <p:nvPr>
            <p:ph type="title"/>
          </p:nvPr>
        </p:nvSpPr>
        <p:spPr/>
        <p:txBody>
          <a:bodyPr/>
          <a:lstStyle/>
          <a:p>
            <a:r>
              <a:rPr lang="en-IE" dirty="0"/>
              <a:t>An Cluiche Ceithearnaigh</a:t>
            </a:r>
          </a:p>
        </p:txBody>
      </p:sp>
      <p:sp>
        <p:nvSpPr>
          <p:cNvPr id="26" name="TextBox 25">
            <a:extLst>
              <a:ext uri="{FF2B5EF4-FFF2-40B4-BE49-F238E27FC236}">
                <a16:creationId xmlns:a16="http://schemas.microsoft.com/office/drawing/2014/main" xmlns="" id="{E65D2192-A9A5-4C23-91DA-246FCCF4878E}"/>
              </a:ext>
            </a:extLst>
          </p:cNvPr>
          <p:cNvSpPr txBox="1"/>
          <p:nvPr/>
        </p:nvSpPr>
        <p:spPr>
          <a:xfrm>
            <a:off x="5761064" y="1052736"/>
            <a:ext cx="3059407" cy="5324535"/>
          </a:xfrm>
          <a:prstGeom prst="rect">
            <a:avLst/>
          </a:prstGeom>
          <a:noFill/>
        </p:spPr>
        <p:txBody>
          <a:bodyPr wrap="square" rtlCol="0">
            <a:spAutoFit/>
          </a:bodyPr>
          <a:lstStyle/>
          <a:p>
            <a:r>
              <a:rPr lang="en-GB" sz="2800" b="1" i="0" u="none" strike="noStrike" dirty="0">
                <a:solidFill>
                  <a:srgbClr val="000000"/>
                </a:solidFill>
                <a:effectLst/>
              </a:rPr>
              <a:t>Buann an chéad imreoir a fhaigheann Ceithearnach AMHÁIN go dtí an taobh eile</a:t>
            </a:r>
            <a:r>
              <a:rPr lang="en-GB" sz="1600" b="1" i="0" u="none" strike="noStrike" dirty="0">
                <a:solidFill>
                  <a:srgbClr val="000000"/>
                </a:solidFill>
                <a:effectLst/>
                <a:latin typeface="Calibri" panose="020F0502020204030204" pitchFamily="34" charset="0"/>
              </a:rPr>
              <a:t>.</a:t>
            </a:r>
          </a:p>
          <a:p>
            <a:endParaRPr lang="en-GB" sz="1600" b="1" dirty="0">
              <a:solidFill>
                <a:srgbClr val="000000"/>
              </a:solidFill>
              <a:latin typeface="Calibri" panose="020F0502020204030204" pitchFamily="34" charset="0"/>
            </a:endParaRPr>
          </a:p>
          <a:p>
            <a:endParaRPr lang="en-GB" sz="1600" b="1" i="0" u="none" strike="noStrike" dirty="0">
              <a:solidFill>
                <a:srgbClr val="000000"/>
              </a:solidFill>
              <a:effectLst/>
              <a:latin typeface="Calibri" panose="020F0502020204030204" pitchFamily="34" charset="0"/>
            </a:endParaRPr>
          </a:p>
          <a:p>
            <a:r>
              <a:rPr lang="en-GB" sz="2800" b="1" i="0" u="none" strike="noStrike" dirty="0">
                <a:solidFill>
                  <a:srgbClr val="000000"/>
                </a:solidFill>
                <a:effectLst/>
              </a:rPr>
              <a:t>Ná déan dearmad meas a thaispeáint roimh agus tar éis cluiche.</a:t>
            </a:r>
            <a:endParaRPr lang="en-IE" sz="2800" b="1" dirty="0"/>
          </a:p>
        </p:txBody>
      </p:sp>
      <p:pic>
        <p:nvPicPr>
          <p:cNvPr id="5" name="Picture 4" descr="A picture containing shape&#10;&#10;Description automatically generated">
            <a:extLst>
              <a:ext uri="{FF2B5EF4-FFF2-40B4-BE49-F238E27FC236}">
                <a16:creationId xmlns:a16="http://schemas.microsoft.com/office/drawing/2014/main" xmlns="" id="{D3F9CEAA-0508-4524-82A0-B7816980CA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7584" y="1340768"/>
            <a:ext cx="4546848" cy="4529787"/>
          </a:xfrm>
          <a:prstGeom prst="rect">
            <a:avLst/>
          </a:prstGeom>
        </p:spPr>
      </p:pic>
      <p:sp>
        <p:nvSpPr>
          <p:cNvPr id="6" name="Triangle"/>
          <p:cNvSpPr/>
          <p:nvPr/>
        </p:nvSpPr>
        <p:spPr>
          <a:xfrm flipH="1">
            <a:off x="0" y="6204393"/>
            <a:ext cx="8231045" cy="65238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7" name="Ficheall-R-C-Transparent.png" descr="Ficheall-R-C-Transparent.png"/>
          <p:cNvPicPr>
            <a:picLocks noChangeAspect="1"/>
          </p:cNvPicPr>
          <p:nvPr/>
        </p:nvPicPr>
        <p:blipFill>
          <a:blip r:embed="rId4"/>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3327865059"/>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76454"/>
            <a:ext cx="8507288" cy="5602634"/>
          </a:xfrm>
        </p:spPr>
        <p:txBody>
          <a:bodyPr>
            <a:normAutofit fontScale="25000" lnSpcReduction="20000"/>
          </a:bodyPr>
          <a:lstStyle/>
          <a:p>
            <a:pPr marL="137160" indent="0" rtl="0">
              <a:spcBef>
                <a:spcPts val="0"/>
              </a:spcBef>
              <a:spcAft>
                <a:spcPts val="0"/>
              </a:spcAft>
              <a:buNone/>
            </a:pPr>
            <a:r>
              <a:rPr lang="en-GB" sz="7200" b="1" i="0" u="none" strike="noStrike" dirty="0">
                <a:solidFill>
                  <a:srgbClr val="000000"/>
                </a:solidFill>
                <a:effectLst/>
              </a:rPr>
              <a:t>Bíonn an bua agat:</a:t>
            </a:r>
            <a:endParaRPr lang="en-GB" sz="7200" b="0" dirty="0">
              <a:effectLst/>
            </a:endParaRPr>
          </a:p>
          <a:p>
            <a:pPr indent="-228600" rtl="0">
              <a:spcBef>
                <a:spcPts val="1000"/>
              </a:spcBef>
              <a:spcAft>
                <a:spcPts val="0"/>
              </a:spcAft>
            </a:pPr>
            <a:r>
              <a:rPr lang="en-GB" sz="7200" b="0" i="0" u="none" strike="noStrike" dirty="0">
                <a:solidFill>
                  <a:srgbClr val="000000"/>
                </a:solidFill>
                <a:effectLst/>
              </a:rPr>
              <a:t>a) má shroicheann tú an taobh eile den bhord le ceithearnach AMHÁIN roimh an imreoir eile; nó</a:t>
            </a:r>
            <a:endParaRPr lang="en-GB" sz="7200" b="0" dirty="0">
              <a:effectLst/>
            </a:endParaRPr>
          </a:p>
          <a:p>
            <a:pPr indent="-228600" rtl="0">
              <a:spcBef>
                <a:spcPts val="1000"/>
              </a:spcBef>
              <a:spcAft>
                <a:spcPts val="0"/>
              </a:spcAft>
            </a:pPr>
            <a:r>
              <a:rPr lang="en-GB" sz="7200" b="0" i="0" u="none" strike="noStrike" dirty="0">
                <a:solidFill>
                  <a:srgbClr val="000000"/>
                </a:solidFill>
                <a:effectLst/>
              </a:rPr>
              <a:t>b) má éiríonn an t-imreoir eile as; nó</a:t>
            </a:r>
            <a:endParaRPr lang="en-GB" sz="7200" b="0" dirty="0">
              <a:effectLst/>
            </a:endParaRPr>
          </a:p>
          <a:p>
            <a:pPr indent="-228600" rtl="0">
              <a:spcBef>
                <a:spcPts val="1000"/>
              </a:spcBef>
              <a:spcAft>
                <a:spcPts val="0"/>
              </a:spcAft>
            </a:pPr>
            <a:r>
              <a:rPr lang="en-GB" sz="7200" b="0" i="0" u="none" strike="noStrike" dirty="0">
                <a:solidFill>
                  <a:srgbClr val="000000"/>
                </a:solidFill>
                <a:effectLst/>
              </a:rPr>
              <a:t>c) má ghabhann tú na ceithearnaigh go léir atá ag an imreoir eile; nó</a:t>
            </a:r>
            <a:endParaRPr lang="en-GB" sz="7200" b="0" dirty="0">
              <a:effectLst/>
            </a:endParaRPr>
          </a:p>
          <a:p>
            <a:pPr indent="-228600" rtl="0">
              <a:spcBef>
                <a:spcPts val="1000"/>
              </a:spcBef>
              <a:spcAft>
                <a:spcPts val="0"/>
              </a:spcAft>
            </a:pPr>
            <a:r>
              <a:rPr lang="en-GB" sz="7200" b="0" i="0" u="none" strike="noStrike" dirty="0">
                <a:solidFill>
                  <a:srgbClr val="000000"/>
                </a:solidFill>
                <a:effectLst/>
              </a:rPr>
              <a:t>d) más é seans an t-imreoir eile chun bogadh ach tá gach ceann dá cheithearnaigh blocáilte.</a:t>
            </a:r>
            <a:endParaRPr lang="en-GB" sz="7200" b="0" dirty="0">
              <a:effectLst/>
            </a:endParaRPr>
          </a:p>
          <a:p>
            <a:pPr marL="137160" indent="0" rtl="0">
              <a:spcBef>
                <a:spcPts val="1000"/>
              </a:spcBef>
              <a:spcAft>
                <a:spcPts val="0"/>
              </a:spcAft>
              <a:buNone/>
            </a:pPr>
            <a:r>
              <a:rPr lang="en-GB" sz="7200" b="1" i="0" u="none" strike="noStrike" dirty="0">
                <a:solidFill>
                  <a:srgbClr val="000000"/>
                </a:solidFill>
                <a:effectLst/>
              </a:rPr>
              <a:t>Is comhscór é má:</a:t>
            </a:r>
            <a:endParaRPr lang="en-GB" sz="7200" b="0" dirty="0">
              <a:effectLst/>
            </a:endParaRPr>
          </a:p>
          <a:p>
            <a:pPr indent="-228600" rtl="0">
              <a:spcBef>
                <a:spcPts val="1000"/>
              </a:spcBef>
              <a:spcAft>
                <a:spcPts val="0"/>
              </a:spcAft>
            </a:pPr>
            <a:r>
              <a:rPr lang="en-GB" sz="7200" b="0" i="0" u="none" strike="noStrike" dirty="0">
                <a:solidFill>
                  <a:srgbClr val="000000"/>
                </a:solidFill>
                <a:effectLst/>
              </a:rPr>
              <a:t>a) dhéanann an beirt imreoir cinneadh gur chomhscór atá ann; nó</a:t>
            </a:r>
            <a:endParaRPr lang="en-GB" sz="7200" b="0" dirty="0">
              <a:effectLst/>
            </a:endParaRPr>
          </a:p>
          <a:p>
            <a:pPr indent="-228600" rtl="0">
              <a:spcBef>
                <a:spcPts val="1000"/>
              </a:spcBef>
              <a:spcAft>
                <a:spcPts val="0"/>
              </a:spcAft>
            </a:pPr>
            <a:r>
              <a:rPr lang="en-GB" sz="7200" b="0" i="0" u="none" strike="noStrike" dirty="0">
                <a:solidFill>
                  <a:srgbClr val="000000"/>
                </a:solidFill>
                <a:effectLst/>
              </a:rPr>
              <a:t>b) má bhíonn gach ceithearnach ar an dá thaobh blocáilte ionas nach féidir le aon imreoir </a:t>
            </a:r>
            <a:r>
              <a:rPr lang="en-GB" sz="7200" b="0" i="0" u="none" strike="noStrike" dirty="0" err="1">
                <a:solidFill>
                  <a:srgbClr val="000000"/>
                </a:solidFill>
                <a:effectLst/>
              </a:rPr>
              <a:t>bogadh</a:t>
            </a:r>
            <a:r>
              <a:rPr lang="en-GB" sz="7200" b="0" i="0" u="none" strike="noStrike" dirty="0" smtClean="0">
                <a:solidFill>
                  <a:srgbClr val="000000"/>
                </a:solidFill>
                <a:effectLst/>
              </a:rPr>
              <a:t>.</a:t>
            </a:r>
            <a:endParaRPr lang="en-GB" sz="7200" i="0" u="none" strike="noStrike" dirty="0" smtClean="0">
              <a:solidFill>
                <a:srgbClr val="000000"/>
              </a:solidFill>
            </a:endParaRPr>
          </a:p>
          <a:p>
            <a:pPr marL="137160" indent="0" rtl="0">
              <a:spcBef>
                <a:spcPts val="1000"/>
              </a:spcBef>
              <a:spcAft>
                <a:spcPts val="0"/>
              </a:spcAft>
              <a:buNone/>
            </a:pPr>
            <a:r>
              <a:rPr lang="en-GB" sz="7200" b="0" dirty="0" smtClean="0">
                <a:effectLst/>
              </a:rPr>
              <a:t/>
            </a:r>
            <a:br>
              <a:rPr lang="en-GB" sz="7200" b="0" dirty="0" smtClean="0">
                <a:effectLst/>
              </a:rPr>
            </a:br>
            <a:r>
              <a:rPr lang="en-GB" sz="7200" b="1" i="0" u="none" strike="noStrike" dirty="0" err="1" smtClean="0">
                <a:solidFill>
                  <a:srgbClr val="000000"/>
                </a:solidFill>
                <a:effectLst/>
              </a:rPr>
              <a:t>Rialacha</a:t>
            </a:r>
            <a:r>
              <a:rPr lang="en-GB" sz="7200" b="1" i="0" u="none" strike="noStrike" dirty="0" smtClean="0">
                <a:solidFill>
                  <a:srgbClr val="000000"/>
                </a:solidFill>
                <a:effectLst/>
              </a:rPr>
              <a:t> </a:t>
            </a:r>
            <a:r>
              <a:rPr lang="en-GB" sz="7200" b="1" i="0" u="none" strike="noStrike" dirty="0" err="1" smtClean="0">
                <a:solidFill>
                  <a:srgbClr val="000000"/>
                </a:solidFill>
                <a:effectLst/>
              </a:rPr>
              <a:t>eile</a:t>
            </a:r>
            <a:r>
              <a:rPr lang="en-GB" sz="7200" b="1" i="0" u="none" strike="noStrike" dirty="0" smtClean="0">
                <a:solidFill>
                  <a:srgbClr val="000000"/>
                </a:solidFill>
                <a:effectLst/>
              </a:rPr>
              <a:t>:</a:t>
            </a:r>
            <a:endParaRPr lang="en-GB" sz="7200" b="0" dirty="0" smtClean="0">
              <a:effectLst/>
            </a:endParaRPr>
          </a:p>
          <a:p>
            <a:pPr indent="-228600" rtl="0">
              <a:spcBef>
                <a:spcPts val="1000"/>
              </a:spcBef>
              <a:spcAft>
                <a:spcPts val="0"/>
              </a:spcAft>
            </a:pPr>
            <a:r>
              <a:rPr lang="en-GB" sz="7200" b="0" i="0" u="none" strike="noStrike" dirty="0" smtClean="0">
                <a:solidFill>
                  <a:srgbClr val="000000"/>
                </a:solidFill>
                <a:effectLst/>
              </a:rPr>
              <a:t>a</a:t>
            </a:r>
            <a:r>
              <a:rPr lang="en-GB" sz="7200" b="0" i="0" u="none" strike="noStrike" dirty="0">
                <a:solidFill>
                  <a:srgbClr val="000000"/>
                </a:solidFill>
                <a:effectLst/>
              </a:rPr>
              <a:t>) Má leagann tú lámh ar cheann de do phíosaí nuair a bhfuil sé do sheans, caithfidh tú an píosa sin a bhogadh ansin.</a:t>
            </a:r>
            <a:endParaRPr lang="en-GB" sz="7200" b="0" dirty="0">
              <a:effectLst/>
            </a:endParaRPr>
          </a:p>
          <a:p>
            <a:pPr indent="-228600" rtl="0">
              <a:spcBef>
                <a:spcPts val="1000"/>
              </a:spcBef>
              <a:spcAft>
                <a:spcPts val="0"/>
              </a:spcAft>
            </a:pPr>
            <a:r>
              <a:rPr lang="en-GB" sz="7200" b="0" i="0" u="none" strike="noStrike" dirty="0">
                <a:solidFill>
                  <a:srgbClr val="000000"/>
                </a:solidFill>
                <a:effectLst/>
              </a:rPr>
              <a:t>b) Má leagann tú lámh ar cheann de phíosaí an t-imreoir eile, caithfidh tú an píosa sin a ghabháil más féidir leat.</a:t>
            </a:r>
            <a:endParaRPr lang="en-GB" sz="7200" b="0" dirty="0">
              <a:effectLst/>
            </a:endParaRPr>
          </a:p>
          <a:p>
            <a:pPr indent="-228600" rtl="0">
              <a:spcBef>
                <a:spcPts val="1000"/>
              </a:spcBef>
              <a:spcAft>
                <a:spcPts val="0"/>
              </a:spcAft>
            </a:pPr>
            <a:r>
              <a:rPr lang="en-GB" sz="7200" b="0" i="0" u="none" strike="noStrike" dirty="0">
                <a:solidFill>
                  <a:srgbClr val="000000"/>
                </a:solidFill>
                <a:effectLst/>
              </a:rPr>
              <a:t>c) Nuair a bhogann tú píosa ní féidir leat é a mhalartú.</a:t>
            </a:r>
            <a:r>
              <a:rPr lang="en-GB" dirty="0"/>
              <a:t/>
            </a:r>
            <a:br>
              <a:rPr lang="en-GB" dirty="0"/>
            </a:br>
            <a:endParaRPr lang="en-IE" dirty="0"/>
          </a:p>
        </p:txBody>
      </p:sp>
      <p:sp>
        <p:nvSpPr>
          <p:cNvPr id="4" name="Footer Placeholder 3"/>
          <p:cNvSpPr>
            <a:spLocks noGrp="1"/>
          </p:cNvSpPr>
          <p:nvPr>
            <p:ph type="ftr" sz="quarter" idx="4294967295"/>
          </p:nvPr>
        </p:nvSpPr>
        <p:spPr>
          <a:xfrm>
            <a:off x="6693224" y="5924764"/>
            <a:ext cx="2350681" cy="365125"/>
          </a:xfrm>
          <a:prstGeom prst="rect">
            <a:avLst/>
          </a:prstGeom>
        </p:spPr>
        <p:txBody>
          <a:bodyPr/>
          <a:lstStyle/>
          <a:p>
            <a:r>
              <a:rPr lang="pt-BR" dirty="0"/>
              <a:t>Liam Murray 2021/2022</a:t>
            </a:r>
            <a:endParaRPr lang="en-IE" dirty="0"/>
          </a:p>
        </p:txBody>
      </p:sp>
      <p:sp>
        <p:nvSpPr>
          <p:cNvPr id="2" name="Title 1"/>
          <p:cNvSpPr>
            <a:spLocks noGrp="1"/>
          </p:cNvSpPr>
          <p:nvPr>
            <p:ph type="title"/>
          </p:nvPr>
        </p:nvSpPr>
        <p:spPr>
          <a:xfrm>
            <a:off x="457200" y="-171400"/>
            <a:ext cx="8229600" cy="1440160"/>
          </a:xfrm>
        </p:spPr>
        <p:txBody>
          <a:bodyPr/>
          <a:lstStyle/>
          <a:p>
            <a:r>
              <a:rPr lang="en-IE" dirty="0">
                <a:latin typeface="Comic Sans MS" pitchFamily="66" charset="0"/>
              </a:rPr>
              <a:t>An Cluiche Ceithearnaigh</a:t>
            </a:r>
            <a:endParaRPr lang="en-IE" b="1" dirty="0">
              <a:latin typeface="Comic Sans MS" pitchFamily="66" charset="0"/>
            </a:endParaRPr>
          </a:p>
        </p:txBody>
      </p:sp>
      <p:sp>
        <p:nvSpPr>
          <p:cNvPr id="5" name="Triangle"/>
          <p:cNvSpPr/>
          <p:nvPr/>
        </p:nvSpPr>
        <p:spPr>
          <a:xfrm flipH="1">
            <a:off x="0" y="6216483"/>
            <a:ext cx="8964488" cy="7144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988463" y="5735565"/>
            <a:ext cx="1055442" cy="1056313"/>
          </a:xfrm>
          <a:prstGeom prst="rect">
            <a:avLst/>
          </a:prstGeom>
          <a:ln w="12700">
            <a:miter lim="400000"/>
          </a:ln>
        </p:spPr>
      </p:pic>
    </p:spTree>
    <p:extLst>
      <p:ext uri="{BB962C8B-B14F-4D97-AF65-F5344CB8AC3E}">
        <p14:creationId xmlns:p14="http://schemas.microsoft.com/office/powerpoint/2010/main" val="3317380609"/>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xmlns="" id="{D119499D-8C40-4501-95AF-4AE4FB21F548}"/>
              </a:ext>
            </a:extLst>
          </p:cNvPr>
          <p:cNvSpPr>
            <a:spLocks noGrp="1"/>
          </p:cNvSpPr>
          <p:nvPr>
            <p:ph type="ftr" sz="quarter" idx="4294967295"/>
          </p:nvPr>
        </p:nvSpPr>
        <p:spPr>
          <a:xfrm>
            <a:off x="6553995" y="5745594"/>
            <a:ext cx="2350681" cy="365125"/>
          </a:xfrm>
          <a:prstGeom prst="rect">
            <a:avLst/>
          </a:prstGeom>
        </p:spPr>
        <p:txBody>
          <a:bodyPr/>
          <a:lstStyle/>
          <a:p>
            <a:r>
              <a:rPr lang="pt-BR" dirty="0"/>
              <a:t>Liam Murray 2021/2022</a:t>
            </a:r>
            <a:endParaRPr lang="en-IE" dirty="0"/>
          </a:p>
        </p:txBody>
      </p:sp>
      <p:sp>
        <p:nvSpPr>
          <p:cNvPr id="4" name="Title 3">
            <a:extLst>
              <a:ext uri="{FF2B5EF4-FFF2-40B4-BE49-F238E27FC236}">
                <a16:creationId xmlns:a16="http://schemas.microsoft.com/office/drawing/2014/main" xmlns="" id="{0714490E-46AE-4047-9B0B-D7B263E7C551}"/>
              </a:ext>
            </a:extLst>
          </p:cNvPr>
          <p:cNvSpPr>
            <a:spLocks noGrp="1"/>
          </p:cNvSpPr>
          <p:nvPr>
            <p:ph type="title"/>
          </p:nvPr>
        </p:nvSpPr>
        <p:spPr/>
        <p:txBody>
          <a:bodyPr/>
          <a:lstStyle/>
          <a:p>
            <a:pPr algn="ctr"/>
            <a:r>
              <a:rPr lang="en-IE" dirty="0"/>
              <a:t>Lúb Foghlama</a:t>
            </a:r>
          </a:p>
        </p:txBody>
      </p:sp>
      <p:pic>
        <p:nvPicPr>
          <p:cNvPr id="5" name="Picture 4" descr="A picture containing object, person, fence&#10;&#10;Description automatically generated">
            <a:extLst>
              <a:ext uri="{FF2B5EF4-FFF2-40B4-BE49-F238E27FC236}">
                <a16:creationId xmlns:a16="http://schemas.microsoft.com/office/drawing/2014/main" xmlns="" id="{AAF4AE2C-DF14-4505-94A9-A4744FBE2F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0814" y="1404813"/>
            <a:ext cx="3475986" cy="3462943"/>
          </a:xfrm>
          <a:prstGeom prst="rect">
            <a:avLst/>
          </a:prstGeom>
        </p:spPr>
      </p:pic>
      <p:sp>
        <p:nvSpPr>
          <p:cNvPr id="7" name="TextBox 6">
            <a:extLst>
              <a:ext uri="{FF2B5EF4-FFF2-40B4-BE49-F238E27FC236}">
                <a16:creationId xmlns:a16="http://schemas.microsoft.com/office/drawing/2014/main" xmlns="" id="{398B4ED5-10AB-4D5D-B65C-1A6D70736492}"/>
              </a:ext>
            </a:extLst>
          </p:cNvPr>
          <p:cNvSpPr txBox="1"/>
          <p:nvPr/>
        </p:nvSpPr>
        <p:spPr>
          <a:xfrm>
            <a:off x="827584" y="4941168"/>
            <a:ext cx="7344816" cy="1169551"/>
          </a:xfrm>
          <a:prstGeom prst="rect">
            <a:avLst/>
          </a:prstGeom>
          <a:noFill/>
        </p:spPr>
        <p:txBody>
          <a:bodyPr wrap="square" rtlCol="0">
            <a:spAutoFit/>
          </a:bodyPr>
          <a:lstStyle/>
          <a:p>
            <a:r>
              <a:rPr lang="en-GB" sz="3500" b="1" dirty="0"/>
              <a:t>Ar thaispeáin tú meas roimh agus tar éis gach cluiche?</a:t>
            </a:r>
            <a:endParaRPr lang="en-IE" sz="3500" b="1" dirty="0"/>
          </a:p>
        </p:txBody>
      </p:sp>
      <p:sp>
        <p:nvSpPr>
          <p:cNvPr id="8" name="Triangle"/>
          <p:cNvSpPr/>
          <p:nvPr/>
        </p:nvSpPr>
        <p:spPr>
          <a:xfrm flipH="1">
            <a:off x="0" y="6184131"/>
            <a:ext cx="8807116" cy="6625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9" name="Ficheall-R-C-Transparent.png" descr="Ficheall-R-C-Transparent.png"/>
          <p:cNvPicPr>
            <a:picLocks noChangeAspect="1"/>
          </p:cNvPicPr>
          <p:nvPr/>
        </p:nvPicPr>
        <p:blipFill>
          <a:blip r:embed="rId4"/>
          <a:stretch>
            <a:fillRect/>
          </a:stretch>
        </p:blipFill>
        <p:spPr>
          <a:xfrm>
            <a:off x="7884189" y="5474274"/>
            <a:ext cx="1055442" cy="1056313"/>
          </a:xfrm>
          <a:prstGeom prst="rect">
            <a:avLst/>
          </a:prstGeom>
          <a:ln w="12700">
            <a:miter lim="400000"/>
          </a:ln>
        </p:spPr>
      </p:pic>
      <p:sp>
        <p:nvSpPr>
          <p:cNvPr id="11" name="Text Placeholder 10"/>
          <p:cNvSpPr>
            <a:spLocks noGrp="1"/>
          </p:cNvSpPr>
          <p:nvPr>
            <p:ph type="body" idx="1"/>
          </p:nvPr>
        </p:nvSpPr>
        <p:spPr/>
        <p:txBody>
          <a:bodyPr/>
          <a:lstStyle/>
          <a:p>
            <a:endParaRPr lang="en-IE"/>
          </a:p>
        </p:txBody>
      </p:sp>
      <p:pic>
        <p:nvPicPr>
          <p:cNvPr id="13" name="Picture 12"/>
          <p:cNvPicPr>
            <a:picLocks noChangeAspect="1"/>
          </p:cNvPicPr>
          <p:nvPr/>
        </p:nvPicPr>
        <p:blipFill>
          <a:blip r:embed="rId5"/>
          <a:stretch>
            <a:fillRect/>
          </a:stretch>
        </p:blipFill>
        <p:spPr>
          <a:xfrm>
            <a:off x="313184" y="1435479"/>
            <a:ext cx="4620270" cy="3505689"/>
          </a:xfrm>
          <a:prstGeom prst="rect">
            <a:avLst/>
          </a:prstGeom>
        </p:spPr>
      </p:pic>
    </p:spTree>
    <p:extLst>
      <p:ext uri="{BB962C8B-B14F-4D97-AF65-F5344CB8AC3E}">
        <p14:creationId xmlns:p14="http://schemas.microsoft.com/office/powerpoint/2010/main" val="87726526"/>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96752"/>
            <a:ext cx="8229600" cy="5211192"/>
          </a:xfrm>
        </p:spPr>
        <p:txBody>
          <a:bodyPr>
            <a:normAutofit fontScale="77500" lnSpcReduction="20000"/>
          </a:bodyPr>
          <a:lstStyle/>
          <a:p>
            <a:r>
              <a:rPr lang="en-GB" sz="2800" b="0" i="0" u="none" strike="noStrike" dirty="0">
                <a:solidFill>
                  <a:srgbClr val="000000"/>
                </a:solidFill>
                <a:effectLst/>
              </a:rPr>
              <a:t>Má leagann tú lámh ar cheann de do phíosaí nuair a bhfuil sé do sheans, caithfidh tú an píosa sin a bhogadh ansin, más </a:t>
            </a:r>
            <a:r>
              <a:rPr lang="en-GB" sz="2800" dirty="0">
                <a:solidFill>
                  <a:srgbClr val="000000"/>
                </a:solidFill>
              </a:rPr>
              <a:t>fé</a:t>
            </a:r>
            <a:r>
              <a:rPr lang="en-GB" sz="2800" b="0" i="0" u="none" strike="noStrike" dirty="0">
                <a:solidFill>
                  <a:srgbClr val="000000"/>
                </a:solidFill>
                <a:effectLst/>
              </a:rPr>
              <a:t>idir leat</a:t>
            </a:r>
            <a:r>
              <a:rPr lang="en-IE" sz="2800" b="0" i="0" u="none" strike="noStrike" dirty="0">
                <a:solidFill>
                  <a:srgbClr val="000000"/>
                </a:solidFill>
                <a:effectLst/>
              </a:rPr>
              <a:t>.</a:t>
            </a:r>
            <a:endParaRPr lang="en-IE" sz="4200" dirty="0"/>
          </a:p>
          <a:p>
            <a:endParaRPr lang="en-IE" dirty="0"/>
          </a:p>
          <a:p>
            <a:r>
              <a:rPr lang="en-IE" dirty="0"/>
              <a:t>Má tá do lámh fós ar phíosa, níl do sheans thart. Molaimid d’imreoirí smaoineamh go cúramach faoin gcuma a bheidh ar an mbord i ndiaidh an bogadh agus an píosa a bhogadh go tapa nuair atá siad cinnte faoin bplean/straitéis.</a:t>
            </a:r>
          </a:p>
          <a:p>
            <a:endParaRPr lang="en-IE" dirty="0"/>
          </a:p>
          <a:p>
            <a:r>
              <a:rPr lang="en-GB" sz="2800" b="0" i="0" u="none" strike="noStrike" dirty="0">
                <a:solidFill>
                  <a:srgbClr val="000000"/>
                </a:solidFill>
                <a:effectLst/>
              </a:rPr>
              <a:t>Má leagann tú lámh ar cheann de phíosaí an t-imreoir eile, caithfidh tú an píosa sin a ghabháil más féidir leat.</a:t>
            </a:r>
            <a:endParaRPr lang="en-IE" sz="4200" dirty="0"/>
          </a:p>
          <a:p>
            <a:endParaRPr lang="en-IE" dirty="0"/>
          </a:p>
          <a:p>
            <a:r>
              <a:rPr lang="en-IE" dirty="0"/>
              <a:t>Ba chóir d’aon imreoir ag iarraidh píosa a cheartú é a rá roimh lámh a leagadh air, de ghnáth ag rá ‘J’adoube’ nó ‘I adjust’. </a:t>
            </a:r>
          </a:p>
        </p:txBody>
      </p:sp>
      <p:sp>
        <p:nvSpPr>
          <p:cNvPr id="4" name="Footer Placeholder 3"/>
          <p:cNvSpPr>
            <a:spLocks noGrp="1"/>
          </p:cNvSpPr>
          <p:nvPr>
            <p:ph type="ftr" sz="quarter" idx="4294967295"/>
          </p:nvPr>
        </p:nvSpPr>
        <p:spPr>
          <a:xfrm>
            <a:off x="6588950" y="6022388"/>
            <a:ext cx="2350681" cy="365125"/>
          </a:xfrm>
          <a:prstGeom prst="rect">
            <a:avLst/>
          </a:prstGeom>
        </p:spPr>
        <p:txBody>
          <a:bodyPr/>
          <a:lstStyle/>
          <a:p>
            <a:r>
              <a:rPr lang="pt-BR" dirty="0"/>
              <a:t>Liam Murray 2021/2022</a:t>
            </a:r>
            <a:endParaRPr lang="en-IE" dirty="0"/>
          </a:p>
        </p:txBody>
      </p:sp>
      <p:sp>
        <p:nvSpPr>
          <p:cNvPr id="3" name="Title 2"/>
          <p:cNvSpPr>
            <a:spLocks noGrp="1"/>
          </p:cNvSpPr>
          <p:nvPr>
            <p:ph type="title"/>
          </p:nvPr>
        </p:nvSpPr>
        <p:spPr/>
        <p:txBody>
          <a:bodyPr>
            <a:normAutofit/>
          </a:bodyPr>
          <a:lstStyle/>
          <a:p>
            <a:r>
              <a:rPr lang="en-IE" dirty="0"/>
              <a:t>*Riail: Lámh a leagadh ar phíosa*</a:t>
            </a:r>
          </a:p>
        </p:txBody>
      </p:sp>
      <p:sp>
        <p:nvSpPr>
          <p:cNvPr id="5" name="Triangle"/>
          <p:cNvSpPr/>
          <p:nvPr/>
        </p:nvSpPr>
        <p:spPr>
          <a:xfrm flipH="1">
            <a:off x="-1" y="6039853"/>
            <a:ext cx="9015663" cy="81814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2113672174"/>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4294967295"/>
          </p:nvPr>
        </p:nvSpPr>
        <p:spPr>
          <a:xfrm>
            <a:off x="6793319" y="6214629"/>
            <a:ext cx="2350681" cy="365125"/>
          </a:xfrm>
          <a:prstGeom prst="rect">
            <a:avLst/>
          </a:prstGeom>
        </p:spPr>
        <p:txBody>
          <a:bodyPr/>
          <a:lstStyle/>
          <a:p>
            <a:r>
              <a:rPr lang="pt-BR" dirty="0"/>
              <a:t>Liam Murray 2021/2022</a:t>
            </a:r>
            <a:endParaRPr lang="en-IE" dirty="0"/>
          </a:p>
        </p:txBody>
      </p:sp>
      <p:sp>
        <p:nvSpPr>
          <p:cNvPr id="3" name="Title 2"/>
          <p:cNvSpPr>
            <a:spLocks noGrp="1"/>
          </p:cNvSpPr>
          <p:nvPr>
            <p:ph type="title"/>
          </p:nvPr>
        </p:nvSpPr>
        <p:spPr/>
        <p:txBody>
          <a:bodyPr>
            <a:normAutofit fontScale="90000"/>
          </a:bodyPr>
          <a:lstStyle/>
          <a:p>
            <a:r>
              <a:rPr lang="en-IE" dirty="0"/>
              <a:t>An Cluiche Ceithearnach: Imir arís é!</a:t>
            </a:r>
          </a:p>
        </p:txBody>
      </p:sp>
      <p:sp>
        <p:nvSpPr>
          <p:cNvPr id="6" name="TextBox 5"/>
          <p:cNvSpPr txBox="1"/>
          <p:nvPr/>
        </p:nvSpPr>
        <p:spPr>
          <a:xfrm>
            <a:off x="4639202" y="1623585"/>
            <a:ext cx="4183101" cy="2862322"/>
          </a:xfrm>
          <a:prstGeom prst="rect">
            <a:avLst/>
          </a:prstGeom>
          <a:noFill/>
        </p:spPr>
        <p:txBody>
          <a:bodyPr wrap="square" rtlCol="0">
            <a:spAutoFit/>
          </a:bodyPr>
          <a:lstStyle/>
          <a:p>
            <a:r>
              <a:rPr lang="en-IE" sz="3600" b="1" dirty="0"/>
              <a:t>An uair seo bain úsáid as slí eile chun meas a thaispeáint (féach sa tsúil i gcónaí)</a:t>
            </a:r>
          </a:p>
        </p:txBody>
      </p:sp>
      <p:pic>
        <p:nvPicPr>
          <p:cNvPr id="5" name="Picture 4" descr="A picture containing shape&#10;&#10;Description automatically generated">
            <a:extLst>
              <a:ext uri="{FF2B5EF4-FFF2-40B4-BE49-F238E27FC236}">
                <a16:creationId xmlns:a16="http://schemas.microsoft.com/office/drawing/2014/main" xmlns="" id="{688194CE-B447-431E-BA42-743DEE7DEE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786673"/>
            <a:ext cx="3603840" cy="3590318"/>
          </a:xfrm>
          <a:prstGeom prst="rect">
            <a:avLst/>
          </a:prstGeom>
        </p:spPr>
      </p:pic>
      <p:sp>
        <p:nvSpPr>
          <p:cNvPr id="8" name="TextBox 7">
            <a:extLst>
              <a:ext uri="{FF2B5EF4-FFF2-40B4-BE49-F238E27FC236}">
                <a16:creationId xmlns:a16="http://schemas.microsoft.com/office/drawing/2014/main" xmlns="" id="{CB9C1527-42D6-410F-AC6B-0F5C46D92885}"/>
              </a:ext>
            </a:extLst>
          </p:cNvPr>
          <p:cNvSpPr txBox="1"/>
          <p:nvPr/>
        </p:nvSpPr>
        <p:spPr>
          <a:xfrm>
            <a:off x="4061040" y="4691853"/>
            <a:ext cx="4409147" cy="1754326"/>
          </a:xfrm>
          <a:prstGeom prst="rect">
            <a:avLst/>
          </a:prstGeom>
          <a:noFill/>
        </p:spPr>
        <p:txBody>
          <a:bodyPr wrap="square" rtlCol="0">
            <a:spAutoFit/>
          </a:bodyPr>
          <a:lstStyle/>
          <a:p>
            <a:pPr algn="ctr"/>
            <a:r>
              <a:rPr lang="en-IE" sz="3600" b="1" dirty="0"/>
              <a:t>Riail faoi lámha a leagadh ar phíosaí i bhfeidhm!!!</a:t>
            </a:r>
          </a:p>
        </p:txBody>
      </p:sp>
      <p:sp>
        <p:nvSpPr>
          <p:cNvPr id="7" name="Triangle"/>
          <p:cNvSpPr/>
          <p:nvPr/>
        </p:nvSpPr>
        <p:spPr>
          <a:xfrm flipH="1">
            <a:off x="0" y="6136105"/>
            <a:ext cx="8518358" cy="7332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9" name="Ficheall-R-C-Transparent.png" descr="Ficheall-R-C-Transparent.png"/>
          <p:cNvPicPr>
            <a:picLocks noChangeAspect="1"/>
          </p:cNvPicPr>
          <p:nvPr/>
        </p:nvPicPr>
        <p:blipFill>
          <a:blip r:embed="rId4"/>
          <a:stretch>
            <a:fillRect/>
          </a:stretch>
        </p:blipFill>
        <p:spPr>
          <a:xfrm>
            <a:off x="8088558" y="5686473"/>
            <a:ext cx="1055442" cy="1056313"/>
          </a:xfrm>
          <a:prstGeom prst="rect">
            <a:avLst/>
          </a:prstGeom>
          <a:ln w="12700">
            <a:miter lim="400000"/>
          </a:ln>
        </p:spPr>
      </p:pic>
    </p:spTree>
    <p:extLst>
      <p:ext uri="{BB962C8B-B14F-4D97-AF65-F5344CB8AC3E}">
        <p14:creationId xmlns:p14="http://schemas.microsoft.com/office/powerpoint/2010/main" val="1389800667"/>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92D050">
            <a:alpha val="92000"/>
          </a:srgbClr>
        </a:solidFill>
        <a:effectLst/>
      </p:bgPr>
    </p:bg>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10976"/>
            <a:ext cx="8229600" cy="3674208"/>
          </a:xfrm>
        </p:spPr>
        <p:txBody>
          <a:bodyPr>
            <a:normAutofit fontScale="70000" lnSpcReduction="20000"/>
          </a:bodyPr>
          <a:lstStyle/>
          <a:p>
            <a:pPr marL="109728" indent="0" algn="ctr">
              <a:buNone/>
            </a:pPr>
            <a:r>
              <a:rPr lang="en-IE" sz="6000" dirty="0"/>
              <a:t>Cén fáth go bhfuil meas mar chuid de rialacha ficheall nó aon cluiche/spórt eile?</a:t>
            </a:r>
          </a:p>
          <a:p>
            <a:pPr marL="109728" indent="0" algn="ctr">
              <a:buNone/>
            </a:pPr>
            <a:endParaRPr lang="en-IE" sz="6000" dirty="0"/>
          </a:p>
          <a:p>
            <a:pPr marL="109728" indent="0" algn="ctr">
              <a:buNone/>
            </a:pPr>
            <a:r>
              <a:rPr lang="en-IE" sz="6000" dirty="0"/>
              <a:t>Cén chaoi ina mbeidh spórt nó ficheall gan meas nó rialacha?</a:t>
            </a:r>
            <a:endParaRPr lang="en-IE" dirty="0"/>
          </a:p>
          <a:p>
            <a:pPr marL="393192" lvl="1" indent="0">
              <a:buNone/>
            </a:pPr>
            <a:endParaRPr lang="en-IE" dirty="0"/>
          </a:p>
          <a:p>
            <a:endParaRPr lang="en-IE" dirty="0"/>
          </a:p>
          <a:p>
            <a:endParaRPr lang="en-IE" dirty="0"/>
          </a:p>
          <a:p>
            <a:endParaRPr lang="en-IE" dirty="0"/>
          </a:p>
        </p:txBody>
      </p:sp>
      <p:sp>
        <p:nvSpPr>
          <p:cNvPr id="3" name="Footer Placeholder 2"/>
          <p:cNvSpPr>
            <a:spLocks noGrp="1"/>
          </p:cNvSpPr>
          <p:nvPr>
            <p:ph type="ftr" sz="quarter" idx="4294967295"/>
          </p:nvPr>
        </p:nvSpPr>
        <p:spPr>
          <a:xfrm>
            <a:off x="5478956" y="6101120"/>
            <a:ext cx="2856224" cy="391741"/>
          </a:xfrm>
          <a:prstGeom prst="rect">
            <a:avLst/>
          </a:prstGeom>
        </p:spPr>
        <p:txBody>
          <a:bodyPr/>
          <a:lstStyle/>
          <a:p>
            <a:r>
              <a:rPr lang="pt-BR" dirty="0"/>
              <a:t>Liam Murray 2021/2022</a:t>
            </a:r>
            <a:endParaRPr lang="en-IE" dirty="0"/>
          </a:p>
        </p:txBody>
      </p:sp>
      <p:sp>
        <p:nvSpPr>
          <p:cNvPr id="4" name="Title 3"/>
          <p:cNvSpPr>
            <a:spLocks noGrp="1"/>
          </p:cNvSpPr>
          <p:nvPr>
            <p:ph type="title"/>
          </p:nvPr>
        </p:nvSpPr>
        <p:spPr/>
        <p:txBody>
          <a:bodyPr/>
          <a:lstStyle/>
          <a:p>
            <a:r>
              <a:rPr lang="en-IE" dirty="0"/>
              <a:t>Céim 3: </a:t>
            </a:r>
            <a:r>
              <a:rPr lang="en-IE" dirty="0" err="1"/>
              <a:t>Cómhrá</a:t>
            </a:r>
            <a:r>
              <a:rPr lang="en-IE" dirty="0"/>
              <a:t> Ranga</a:t>
            </a:r>
          </a:p>
        </p:txBody>
      </p:sp>
      <p:sp>
        <p:nvSpPr>
          <p:cNvPr id="5" name="Content Placeholder 1">
            <a:extLst>
              <a:ext uri="{FF2B5EF4-FFF2-40B4-BE49-F238E27FC236}">
                <a16:creationId xmlns:a16="http://schemas.microsoft.com/office/drawing/2014/main" xmlns="" id="{2E20FA93-6A0B-48AD-828D-5E19F5F7D0AE}"/>
              </a:ext>
            </a:extLst>
          </p:cNvPr>
          <p:cNvSpPr txBox="1">
            <a:spLocks/>
          </p:cNvSpPr>
          <p:nvPr/>
        </p:nvSpPr>
        <p:spPr>
          <a:xfrm>
            <a:off x="457200" y="3933056"/>
            <a:ext cx="8229600" cy="2522080"/>
          </a:xfrm>
          <a:prstGeom prst="rect">
            <a:avLst/>
          </a:prstGeom>
        </p:spPr>
        <p:txBody>
          <a:bodyPr vert="horz">
            <a:normAutofit/>
          </a:bodyPr>
          <a:lst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a:lstStyle>
          <a:p>
            <a:pPr marL="393192" lvl="1" indent="0">
              <a:buFont typeface="Verdana"/>
              <a:buNone/>
            </a:pPr>
            <a:endParaRPr lang="en-IE" dirty="0"/>
          </a:p>
          <a:p>
            <a:endParaRPr lang="en-IE" dirty="0"/>
          </a:p>
          <a:p>
            <a:endParaRPr lang="en-IE" dirty="0"/>
          </a:p>
          <a:p>
            <a:endParaRPr lang="en-IE" dirty="0"/>
          </a:p>
        </p:txBody>
      </p:sp>
      <p:sp>
        <p:nvSpPr>
          <p:cNvPr id="6" name="Triangle"/>
          <p:cNvSpPr/>
          <p:nvPr/>
        </p:nvSpPr>
        <p:spPr>
          <a:xfrm flipH="1">
            <a:off x="62722" y="6045086"/>
            <a:ext cx="8816583" cy="7921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7"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1586995392"/>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66416"/>
            <a:ext cx="8229600" cy="5414912"/>
          </a:xfrm>
          <a:solidFill>
            <a:schemeClr val="bg1"/>
          </a:solidFill>
        </p:spPr>
        <p:txBody>
          <a:bodyPr>
            <a:normAutofit fontScale="40000" lnSpcReduction="20000"/>
          </a:bodyPr>
          <a:lstStyle/>
          <a:p>
            <a:r>
              <a:rPr lang="en-IE" sz="8600" dirty="0"/>
              <a:t>Caithfear meas a thaispeáint do gach imreoir i gcluiche fichille, pé aois nó taithí atá acu.</a:t>
            </a:r>
          </a:p>
          <a:p>
            <a:pPr marL="109728" indent="0">
              <a:buNone/>
            </a:pPr>
            <a:endParaRPr lang="en-IE" sz="8600" dirty="0"/>
          </a:p>
          <a:p>
            <a:r>
              <a:rPr lang="en-IE" sz="8600" dirty="0"/>
              <a:t>Le linn comhráite ranga sa todhchaí, tá sé tábhachtach dúinn meas a thaispeáint lena chéile trí éisteacht agus gan caint nuair atá daoine eile i mbun cainte. </a:t>
            </a:r>
          </a:p>
          <a:p>
            <a:endParaRPr lang="en-IE" sz="8600" dirty="0"/>
          </a:p>
          <a:p>
            <a:r>
              <a:rPr lang="en-IE" sz="8600" dirty="0"/>
              <a:t>D’fhéadfaimis mí-aontú le chéile ach is féidir é seo a dhéanamh le meas. </a:t>
            </a:r>
            <a:endParaRPr lang="en-IE" sz="7500" dirty="0"/>
          </a:p>
          <a:p>
            <a:endParaRPr lang="en-IE" dirty="0"/>
          </a:p>
          <a:p>
            <a:pPr marL="393192" lvl="1" indent="0">
              <a:buNone/>
            </a:pPr>
            <a:endParaRPr lang="en-IE" dirty="0"/>
          </a:p>
          <a:p>
            <a:endParaRPr lang="en-IE" dirty="0"/>
          </a:p>
          <a:p>
            <a:endParaRPr lang="en-IE" dirty="0"/>
          </a:p>
          <a:p>
            <a:endParaRPr lang="en-IE" dirty="0"/>
          </a:p>
        </p:txBody>
      </p:sp>
      <p:sp>
        <p:nvSpPr>
          <p:cNvPr id="3" name="Footer Placeholder 2"/>
          <p:cNvSpPr>
            <a:spLocks noGrp="1"/>
          </p:cNvSpPr>
          <p:nvPr>
            <p:ph type="ftr" sz="quarter" idx="4294967295"/>
          </p:nvPr>
        </p:nvSpPr>
        <p:spPr>
          <a:xfrm>
            <a:off x="5555686" y="6183899"/>
            <a:ext cx="2856224" cy="391741"/>
          </a:xfrm>
          <a:prstGeom prst="rect">
            <a:avLst/>
          </a:prstGeom>
        </p:spPr>
        <p:txBody>
          <a:bodyPr/>
          <a:lstStyle/>
          <a:p>
            <a:r>
              <a:rPr lang="pt-BR" dirty="0"/>
              <a:t>Liam Murray 2021/2022</a:t>
            </a:r>
            <a:endParaRPr lang="en-IE" dirty="0"/>
          </a:p>
        </p:txBody>
      </p:sp>
      <p:sp>
        <p:nvSpPr>
          <p:cNvPr id="4" name="Title 3"/>
          <p:cNvSpPr>
            <a:spLocks noGrp="1"/>
          </p:cNvSpPr>
          <p:nvPr>
            <p:ph type="title"/>
          </p:nvPr>
        </p:nvSpPr>
        <p:spPr>
          <a:xfrm>
            <a:off x="457200" y="169466"/>
            <a:ext cx="8229600" cy="796950"/>
          </a:xfrm>
        </p:spPr>
        <p:txBody>
          <a:bodyPr/>
          <a:lstStyle/>
          <a:p>
            <a:r>
              <a:rPr lang="en-IE" dirty="0"/>
              <a:t>Focal </a:t>
            </a:r>
            <a:r>
              <a:rPr lang="en-IE" dirty="0" err="1" smtClean="0"/>
              <a:t>Scoir</a:t>
            </a:r>
            <a:endParaRPr lang="en-IE" dirty="0"/>
          </a:p>
        </p:txBody>
      </p:sp>
      <p:sp>
        <p:nvSpPr>
          <p:cNvPr id="5" name="Triangle"/>
          <p:cNvSpPr/>
          <p:nvPr/>
        </p:nvSpPr>
        <p:spPr>
          <a:xfrm flipH="1">
            <a:off x="0" y="6033785"/>
            <a:ext cx="8816582" cy="82421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spTree>
    <p:extLst>
      <p:ext uri="{BB962C8B-B14F-4D97-AF65-F5344CB8AC3E}">
        <p14:creationId xmlns:p14="http://schemas.microsoft.com/office/powerpoint/2010/main" val="4107515655"/>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2310" y="922121"/>
            <a:ext cx="8229600" cy="5414912"/>
          </a:xfrm>
          <a:solidFill>
            <a:schemeClr val="bg1"/>
          </a:solidFill>
        </p:spPr>
        <p:txBody>
          <a:bodyPr>
            <a:normAutofit/>
          </a:bodyPr>
          <a:lstStyle/>
          <a:p>
            <a:endParaRPr lang="en-IE" dirty="0"/>
          </a:p>
          <a:p>
            <a:pPr marL="393192" lvl="1" indent="0">
              <a:buNone/>
            </a:pPr>
            <a:endParaRPr lang="en-IE" dirty="0"/>
          </a:p>
          <a:p>
            <a:endParaRPr lang="en-IE" dirty="0"/>
          </a:p>
          <a:p>
            <a:endParaRPr lang="en-IE" dirty="0"/>
          </a:p>
          <a:p>
            <a:endParaRPr lang="en-IE" dirty="0"/>
          </a:p>
        </p:txBody>
      </p:sp>
      <p:sp>
        <p:nvSpPr>
          <p:cNvPr id="3" name="Footer Placeholder 2"/>
          <p:cNvSpPr>
            <a:spLocks noGrp="1"/>
          </p:cNvSpPr>
          <p:nvPr>
            <p:ph type="ftr" sz="quarter" idx="4294967295"/>
          </p:nvPr>
        </p:nvSpPr>
        <p:spPr>
          <a:xfrm>
            <a:off x="5555686" y="6183899"/>
            <a:ext cx="2856224" cy="391741"/>
          </a:xfrm>
          <a:prstGeom prst="rect">
            <a:avLst/>
          </a:prstGeom>
        </p:spPr>
        <p:txBody>
          <a:bodyPr/>
          <a:lstStyle/>
          <a:p>
            <a:endParaRPr lang="en-IE" dirty="0"/>
          </a:p>
        </p:txBody>
      </p:sp>
      <p:sp>
        <p:nvSpPr>
          <p:cNvPr id="4" name="Title 3"/>
          <p:cNvSpPr>
            <a:spLocks noGrp="1"/>
          </p:cNvSpPr>
          <p:nvPr>
            <p:ph type="title"/>
          </p:nvPr>
        </p:nvSpPr>
        <p:spPr>
          <a:xfrm>
            <a:off x="457200" y="169466"/>
            <a:ext cx="8229600" cy="796950"/>
          </a:xfrm>
        </p:spPr>
        <p:txBody>
          <a:bodyPr/>
          <a:lstStyle/>
          <a:p>
            <a:r>
              <a:rPr lang="en-IE" dirty="0" err="1" smtClean="0">
                <a:solidFill>
                  <a:srgbClr val="FF0000"/>
                </a:solidFill>
              </a:rPr>
              <a:t>Cursaí</a:t>
            </a:r>
            <a:r>
              <a:rPr lang="en-IE" dirty="0" smtClean="0">
                <a:solidFill>
                  <a:srgbClr val="FF0000"/>
                </a:solidFill>
              </a:rPr>
              <a:t> </a:t>
            </a:r>
            <a:r>
              <a:rPr lang="en-IE" dirty="0" err="1" smtClean="0">
                <a:solidFill>
                  <a:srgbClr val="FF0000"/>
                </a:solidFill>
              </a:rPr>
              <a:t>Samhraidh</a:t>
            </a:r>
            <a:r>
              <a:rPr lang="en-IE" dirty="0" smtClean="0">
                <a:solidFill>
                  <a:srgbClr val="FF0000"/>
                </a:solidFill>
              </a:rPr>
              <a:t> do </a:t>
            </a:r>
            <a:r>
              <a:rPr lang="en-IE" dirty="0" err="1" smtClean="0">
                <a:solidFill>
                  <a:srgbClr val="FF0000"/>
                </a:solidFill>
              </a:rPr>
              <a:t>Mhúinteoirí</a:t>
            </a:r>
            <a:endParaRPr lang="en-IE" dirty="0">
              <a:solidFill>
                <a:srgbClr val="FF0000"/>
              </a:solidFill>
            </a:endParaRPr>
          </a:p>
        </p:txBody>
      </p:sp>
      <p:sp>
        <p:nvSpPr>
          <p:cNvPr id="5" name="Triangle"/>
          <p:cNvSpPr/>
          <p:nvPr/>
        </p:nvSpPr>
        <p:spPr>
          <a:xfrm flipH="1">
            <a:off x="0" y="6033785"/>
            <a:ext cx="8816582" cy="82421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6" name="Ficheall-R-C-Transparent.png" descr="Ficheall-R-C-Transparent.png"/>
          <p:cNvPicPr>
            <a:picLocks noChangeAspect="1"/>
          </p:cNvPicPr>
          <p:nvPr/>
        </p:nvPicPr>
        <p:blipFill>
          <a:blip r:embed="rId3"/>
          <a:stretch>
            <a:fillRect/>
          </a:stretch>
        </p:blipFill>
        <p:spPr>
          <a:xfrm>
            <a:off x="7884189" y="5474274"/>
            <a:ext cx="1055442" cy="1056313"/>
          </a:xfrm>
          <a:prstGeom prst="rect">
            <a:avLst/>
          </a:prstGeom>
          <a:ln w="12700">
            <a:miter lim="400000"/>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18990" y="1058591"/>
            <a:ext cx="4838724" cy="4838724"/>
          </a:xfrm>
          <a:prstGeom prst="rect">
            <a:avLst/>
          </a:prstGeom>
        </p:spPr>
      </p:pic>
    </p:spTree>
    <p:extLst>
      <p:ext uri="{BB962C8B-B14F-4D97-AF65-F5344CB8AC3E}">
        <p14:creationId xmlns:p14="http://schemas.microsoft.com/office/powerpoint/2010/main" val="2725625699"/>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GB" dirty="0" err="1"/>
              <a:t>Ficheall</a:t>
            </a:r>
            <a:r>
              <a:rPr lang="en-GB" dirty="0"/>
              <a:t> </a:t>
            </a:r>
            <a:r>
              <a:rPr lang="en-GB" dirty="0" err="1"/>
              <a:t>sna</a:t>
            </a:r>
            <a:r>
              <a:rPr lang="en-GB" dirty="0"/>
              <a:t> </a:t>
            </a:r>
            <a:r>
              <a:rPr lang="en-GB" dirty="0" err="1"/>
              <a:t>bunscoileanna</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a:stretch>
            <a:fillRect/>
          </a:stretch>
        </p:blipFill>
        <p:spPr>
          <a:xfrm>
            <a:off x="1976075" y="1309391"/>
            <a:ext cx="5191850" cy="4239217"/>
          </a:xfrm>
          <a:prstGeom prst="rect">
            <a:avLst/>
          </a:prstGeom>
        </p:spPr>
      </p:pic>
      <p:sp>
        <p:nvSpPr>
          <p:cNvPr id="3" name="Rounded Rectangle 2"/>
          <p:cNvSpPr/>
          <p:nvPr/>
        </p:nvSpPr>
        <p:spPr>
          <a:xfrm>
            <a:off x="3153103" y="1677042"/>
            <a:ext cx="2795752" cy="408620"/>
          </a:xfrm>
          <a:prstGeom prst="roundRect">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err="1" smtClean="0">
                <a:ln>
                  <a:noFill/>
                </a:ln>
                <a:solidFill>
                  <a:srgbClr val="000000"/>
                </a:solidFill>
                <a:effectLst/>
                <a:uFillTx/>
                <a:latin typeface="+mn-lt"/>
                <a:ea typeface="+mn-ea"/>
                <a:cs typeface="+mn-cs"/>
                <a:sym typeface="Calibri"/>
              </a:rPr>
              <a:t>Líón</a:t>
            </a:r>
            <a:r>
              <a:rPr kumimoji="0" lang="en-GB" sz="1800" b="0" i="0" u="none" strike="noStrike" cap="none" spc="0" normalizeH="0" baseline="0" dirty="0" smtClean="0">
                <a:ln>
                  <a:noFill/>
                </a:ln>
                <a:solidFill>
                  <a:srgbClr val="000000"/>
                </a:solidFill>
                <a:effectLst/>
                <a:uFillTx/>
                <a:latin typeface="+mn-lt"/>
                <a:ea typeface="+mn-ea"/>
                <a:cs typeface="+mn-cs"/>
                <a:sym typeface="Calibri"/>
              </a:rPr>
              <a:t> </a:t>
            </a:r>
            <a:r>
              <a:rPr kumimoji="0" lang="en-GB" sz="1800" b="0" i="0" u="none" strike="noStrike" cap="none" spc="0" normalizeH="0" baseline="0" dirty="0" err="1" smtClean="0">
                <a:ln>
                  <a:noFill/>
                </a:ln>
                <a:solidFill>
                  <a:srgbClr val="000000"/>
                </a:solidFill>
                <a:effectLst/>
                <a:uFillTx/>
                <a:latin typeface="+mn-lt"/>
                <a:ea typeface="+mn-ea"/>
                <a:cs typeface="+mn-cs"/>
                <a:sym typeface="Calibri"/>
              </a:rPr>
              <a:t>na</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bp</a:t>
            </a:r>
            <a:r>
              <a:rPr kumimoji="0" lang="en-GB" sz="1800" b="0" i="0" u="none" strike="noStrike" cap="none" spc="0" normalizeH="0" baseline="0" dirty="0" err="1" smtClean="0">
                <a:ln>
                  <a:noFill/>
                </a:ln>
                <a:solidFill>
                  <a:srgbClr val="000000"/>
                </a:solidFill>
                <a:effectLst/>
                <a:uFillTx/>
                <a:latin typeface="+mn-lt"/>
                <a:ea typeface="+mn-ea"/>
                <a:cs typeface="+mn-cs"/>
                <a:sym typeface="Calibri"/>
              </a:rPr>
              <a:t>áistí</a:t>
            </a:r>
            <a:r>
              <a:rPr kumimoji="0" lang="en-GB" sz="1800" b="0" i="0" u="none" strike="noStrike" cap="none" spc="0" normalizeH="0" baseline="0" dirty="0" smtClean="0">
                <a:ln>
                  <a:noFill/>
                </a:ln>
                <a:solidFill>
                  <a:srgbClr val="000000"/>
                </a:solidFill>
                <a:effectLst/>
                <a:uFillTx/>
                <a:latin typeface="+mn-lt"/>
                <a:ea typeface="+mn-ea"/>
                <a:cs typeface="+mn-cs"/>
                <a:sym typeface="Calibri"/>
              </a:rPr>
              <a:t> a</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ghlac</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páirt</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2143868385"/>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IMG_1411.jpeg" descr="IMG_1411.jpeg"/>
          <p:cNvPicPr>
            <a:picLocks noChangeAspect="1"/>
          </p:cNvPicPr>
          <p:nvPr/>
        </p:nvPicPr>
        <p:blipFill>
          <a:blip r:embed="rId3"/>
          <a:srcRect l="2627" t="1032" r="2627" b="52122"/>
          <a:stretch>
            <a:fillRect/>
          </a:stretch>
        </p:blipFill>
        <p:spPr>
          <a:xfrm>
            <a:off x="-82093" y="2348853"/>
            <a:ext cx="9308186" cy="4602338"/>
          </a:xfrm>
          <a:prstGeom prst="rect">
            <a:avLst/>
          </a:prstGeom>
          <a:ln w="12700">
            <a:miter lim="400000"/>
          </a:ln>
        </p:spPr>
      </p:pic>
      <p:pic>
        <p:nvPicPr>
          <p:cNvPr id="102" name="IMG_1411.jpeg" descr="IMG_1411.jpeg"/>
          <p:cNvPicPr>
            <a:picLocks noChangeAspect="1"/>
          </p:cNvPicPr>
          <p:nvPr/>
        </p:nvPicPr>
        <p:blipFill>
          <a:blip r:embed="rId3"/>
          <a:srcRect t="1424" r="27371" b="83411"/>
          <a:stretch>
            <a:fillRect/>
          </a:stretch>
        </p:blipFill>
        <p:spPr>
          <a:xfrm>
            <a:off x="-21403" y="-47303"/>
            <a:ext cx="9186639" cy="1918003"/>
          </a:xfrm>
          <a:prstGeom prst="rect">
            <a:avLst/>
          </a:prstGeom>
          <a:ln w="12700">
            <a:miter lim="400000"/>
          </a:ln>
        </p:spPr>
      </p:pic>
      <p:pic>
        <p:nvPicPr>
          <p:cNvPr id="103" name="IMG_1411.jpeg" descr="IMG_1411.jpeg"/>
          <p:cNvPicPr>
            <a:picLocks noChangeAspect="1"/>
          </p:cNvPicPr>
          <p:nvPr/>
        </p:nvPicPr>
        <p:blipFill>
          <a:blip r:embed="rId3"/>
          <a:srcRect l="13109" t="1424" r="62579" b="83411"/>
          <a:stretch>
            <a:fillRect/>
          </a:stretch>
        </p:blipFill>
        <p:spPr>
          <a:xfrm>
            <a:off x="-82093" y="-481504"/>
            <a:ext cx="9075696" cy="5660713"/>
          </a:xfrm>
          <a:prstGeom prst="rect">
            <a:avLst/>
          </a:prstGeom>
          <a:ln w="12700">
            <a:miter lim="400000"/>
          </a:ln>
        </p:spPr>
      </p:pic>
      <p:sp>
        <p:nvSpPr>
          <p:cNvPr id="104" name="Title 1"/>
          <p:cNvSpPr txBox="1">
            <a:spLocks noGrp="1"/>
          </p:cNvSpPr>
          <p:nvPr>
            <p:ph type="title"/>
          </p:nvPr>
        </p:nvSpPr>
        <p:spPr>
          <a:xfrm>
            <a:off x="524926" y="356170"/>
            <a:ext cx="8000299" cy="1324471"/>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GB" dirty="0"/>
              <a:t>An </a:t>
            </a:r>
            <a:r>
              <a:rPr lang="en-GB" dirty="0" err="1"/>
              <a:t>Clár</a:t>
            </a:r>
            <a:r>
              <a:rPr lang="en-GB" dirty="0"/>
              <a:t> </a:t>
            </a:r>
            <a:r>
              <a:rPr lang="en-GB" dirty="0" err="1"/>
              <a:t>Réidh</a:t>
            </a:r>
            <a:r>
              <a:rPr lang="en-GB" dirty="0"/>
              <a:t> don </a:t>
            </a:r>
            <a:r>
              <a:rPr lang="en-GB" dirty="0" err="1"/>
              <a:t>Todhchaí</a:t>
            </a:r>
            <a:endParaRPr dirty="0"/>
          </a:p>
        </p:txBody>
      </p:sp>
      <p:sp>
        <p:nvSpPr>
          <p:cNvPr id="105" name="TextBox 2"/>
          <p:cNvSpPr txBox="1"/>
          <p:nvPr/>
        </p:nvSpPr>
        <p:spPr>
          <a:xfrm>
            <a:off x="524926" y="1707249"/>
            <a:ext cx="8113748" cy="4770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a:defRPr sz="2500"/>
            </a:pPr>
            <a:endParaRPr dirty="0"/>
          </a:p>
        </p:txBody>
      </p:sp>
      <p:pic>
        <p:nvPicPr>
          <p:cNvPr id="106" name="Ficheall-R-C-Transparent.png" descr="Ficheall-R-C-Transparent.png"/>
          <p:cNvPicPr>
            <a:picLocks noChangeAspect="1"/>
          </p:cNvPicPr>
          <p:nvPr/>
        </p:nvPicPr>
        <p:blipFill>
          <a:blip r:embed="rId4"/>
          <a:stretch>
            <a:fillRect/>
          </a:stretch>
        </p:blipFill>
        <p:spPr>
          <a:xfrm>
            <a:off x="3727375" y="4860485"/>
            <a:ext cx="1689081" cy="1690474"/>
          </a:xfrm>
          <a:prstGeom prst="rect">
            <a:avLst/>
          </a:prstGeom>
          <a:ln w="12700">
            <a:miter lim="400000"/>
          </a:ln>
        </p:spPr>
      </p:pic>
      <p:sp>
        <p:nvSpPr>
          <p:cNvPr id="107" name="Title 1"/>
          <p:cNvSpPr txBox="1"/>
          <p:nvPr/>
        </p:nvSpPr>
        <p:spPr>
          <a:xfrm>
            <a:off x="2849125" y="1315090"/>
            <a:ext cx="3351901" cy="3655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normAutofit fontScale="92500" lnSpcReduction="20000"/>
          </a:bodyPr>
          <a:lstStyle>
            <a:lvl1pPr algn="ctr" defTabSz="182880">
              <a:defRPr sz="2200">
                <a:latin typeface="DIN Condensed Bold"/>
                <a:ea typeface="DIN Condensed Bold"/>
                <a:cs typeface="DIN Condensed Bold"/>
                <a:sym typeface="DIN Condensed Bold"/>
              </a:defRPr>
            </a:lvl1pPr>
          </a:lstStyle>
          <a:p>
            <a:endParaRPr dirty="0"/>
          </a:p>
        </p:txBody>
      </p:sp>
      <p:sp>
        <p:nvSpPr>
          <p:cNvPr id="2" name="TextBox 1"/>
          <p:cNvSpPr txBox="1"/>
          <p:nvPr/>
        </p:nvSpPr>
        <p:spPr>
          <a:xfrm>
            <a:off x="352926" y="3697705"/>
            <a:ext cx="3168316" cy="36933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endParaRPr lang="en-IE" i="1" dirty="0"/>
          </a:p>
        </p:txBody>
      </p:sp>
      <p:sp>
        <p:nvSpPr>
          <p:cNvPr id="3" name="Rectangle 2"/>
          <p:cNvSpPr/>
          <p:nvPr/>
        </p:nvSpPr>
        <p:spPr>
          <a:xfrm>
            <a:off x="177277" y="1799981"/>
            <a:ext cx="2824812" cy="461665"/>
          </a:xfrm>
          <a:prstGeom prst="rect">
            <a:avLst/>
          </a:prstGeom>
        </p:spPr>
        <p:txBody>
          <a:bodyPr wrap="none">
            <a:spAutoFit/>
          </a:bodyPr>
          <a:lstStyle/>
          <a:p>
            <a:r>
              <a:rPr lang="en-IE" sz="2400" dirty="0" err="1">
                <a:solidFill>
                  <a:srgbClr val="FF0000"/>
                </a:solidFill>
              </a:rPr>
              <a:t>Nuachtlitir</a:t>
            </a:r>
            <a:r>
              <a:rPr lang="en-IE" sz="2400" dirty="0">
                <a:solidFill>
                  <a:srgbClr val="FF0000"/>
                </a:solidFill>
              </a:rPr>
              <a:t> Ficheall.ie</a:t>
            </a:r>
          </a:p>
        </p:txBody>
      </p:sp>
      <p:pic>
        <p:nvPicPr>
          <p:cNvPr id="11" name="Picture 10"/>
          <p:cNvPicPr>
            <a:picLocks noChangeAspect="1"/>
          </p:cNvPicPr>
          <p:nvPr/>
        </p:nvPicPr>
        <p:blipFill>
          <a:blip r:embed="rId5"/>
          <a:stretch>
            <a:fillRect/>
          </a:stretch>
        </p:blipFill>
        <p:spPr>
          <a:xfrm>
            <a:off x="-118248" y="2174439"/>
            <a:ext cx="3415862" cy="3415862"/>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16740" y="2271510"/>
            <a:ext cx="3395170" cy="3395170"/>
          </a:xfrm>
          <a:prstGeom prst="rect">
            <a:avLst/>
          </a:prstGeom>
        </p:spPr>
      </p:pic>
      <p:sp>
        <p:nvSpPr>
          <p:cNvPr id="4" name="Rectangle 3"/>
          <p:cNvSpPr/>
          <p:nvPr/>
        </p:nvSpPr>
        <p:spPr>
          <a:xfrm>
            <a:off x="6403350" y="1665952"/>
            <a:ext cx="2528256" cy="830997"/>
          </a:xfrm>
          <a:prstGeom prst="rect">
            <a:avLst/>
          </a:prstGeom>
        </p:spPr>
        <p:txBody>
          <a:bodyPr wrap="none">
            <a:spAutoFit/>
          </a:bodyPr>
          <a:lstStyle/>
          <a:p>
            <a:r>
              <a:rPr lang="en-IE" sz="2400" dirty="0" err="1">
                <a:solidFill>
                  <a:srgbClr val="FF0000"/>
                </a:solidFill>
              </a:rPr>
              <a:t>Cúrsa</a:t>
            </a:r>
            <a:r>
              <a:rPr lang="en-IE" sz="2400" dirty="0">
                <a:solidFill>
                  <a:srgbClr val="FF0000"/>
                </a:solidFill>
              </a:rPr>
              <a:t> </a:t>
            </a:r>
            <a:r>
              <a:rPr lang="en-IE" sz="2400" dirty="0" err="1">
                <a:solidFill>
                  <a:srgbClr val="FF0000"/>
                </a:solidFill>
              </a:rPr>
              <a:t>Samhraidh</a:t>
            </a:r>
            <a:r>
              <a:rPr lang="en-IE" sz="2400" dirty="0">
                <a:solidFill>
                  <a:srgbClr val="FF0000"/>
                </a:solidFill>
              </a:rPr>
              <a:t> </a:t>
            </a:r>
            <a:endParaRPr lang="en-IE" sz="2400" dirty="0" smtClean="0">
              <a:solidFill>
                <a:srgbClr val="FF0000"/>
              </a:solidFill>
            </a:endParaRPr>
          </a:p>
          <a:p>
            <a:r>
              <a:rPr lang="en-IE" sz="2400" dirty="0" smtClean="0">
                <a:solidFill>
                  <a:srgbClr val="FF0000"/>
                </a:solidFill>
              </a:rPr>
              <a:t>(</a:t>
            </a:r>
            <a:r>
              <a:rPr lang="en-IE" sz="2400" dirty="0" err="1">
                <a:solidFill>
                  <a:srgbClr val="FF0000"/>
                </a:solidFill>
              </a:rPr>
              <a:t>Forbairt</a:t>
            </a:r>
            <a:r>
              <a:rPr lang="en-IE" sz="2400" dirty="0">
                <a:solidFill>
                  <a:srgbClr val="FF0000"/>
                </a:solidFill>
              </a:rPr>
              <a:t> </a:t>
            </a:r>
            <a:r>
              <a:rPr lang="en-IE" sz="2400" dirty="0" err="1">
                <a:solidFill>
                  <a:srgbClr val="FF0000"/>
                </a:solidFill>
              </a:rPr>
              <a:t>gairmiúil</a:t>
            </a:r>
            <a:r>
              <a:rPr lang="en-IE" sz="2400" dirty="0">
                <a:solidFill>
                  <a:srgbClr val="FF0000"/>
                </a:solidFill>
              </a:rPr>
              <a:t>)</a:t>
            </a:r>
          </a:p>
        </p:txBody>
      </p:sp>
      <p:sp>
        <p:nvSpPr>
          <p:cNvPr id="5" name="TextBox 4"/>
          <p:cNvSpPr txBox="1"/>
          <p:nvPr/>
        </p:nvSpPr>
        <p:spPr>
          <a:xfrm>
            <a:off x="3158205" y="3051376"/>
            <a:ext cx="3121572"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IE" sz="3600" b="0" i="0" u="none" strike="noStrike" cap="none" spc="0" normalizeH="0" baseline="0" dirty="0" smtClean="0">
                <a:ln>
                  <a:noFill/>
                </a:ln>
                <a:solidFill>
                  <a:srgbClr val="FF0000"/>
                </a:solidFill>
                <a:effectLst/>
                <a:uFillTx/>
                <a:latin typeface="+mn-lt"/>
                <a:ea typeface="+mn-ea"/>
                <a:cs typeface="+mn-cs"/>
                <a:sym typeface="Calibri"/>
              </a:rPr>
              <a:t>info@ficheall.ie</a:t>
            </a:r>
            <a:endParaRPr kumimoji="0" lang="en-IE" sz="3600" b="0" i="0" u="none" strike="noStrike" cap="none" spc="0" normalizeH="0" baseline="0" dirty="0">
              <a:ln>
                <a:noFill/>
              </a:ln>
              <a:solidFill>
                <a:srgbClr val="FF0000"/>
              </a:solidFill>
              <a:effectLst/>
              <a:uFillTx/>
              <a:latin typeface="+mn-lt"/>
              <a:ea typeface="+mn-ea"/>
              <a:cs typeface="+mn-cs"/>
              <a:sym typeface="Calibri"/>
            </a:endParaRPr>
          </a:p>
        </p:txBody>
      </p:sp>
    </p:spTree>
    <p:extLst>
      <p:ext uri="{BB962C8B-B14F-4D97-AF65-F5344CB8AC3E}">
        <p14:creationId xmlns:p14="http://schemas.microsoft.com/office/powerpoint/2010/main" val="118711572"/>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GB" dirty="0" err="1"/>
              <a:t>Ficheall</a:t>
            </a:r>
            <a:r>
              <a:rPr lang="en-GB" dirty="0"/>
              <a:t> </a:t>
            </a:r>
            <a:r>
              <a:rPr lang="en-GB" dirty="0" err="1"/>
              <a:t>sna</a:t>
            </a:r>
            <a:r>
              <a:rPr lang="en-GB" dirty="0"/>
              <a:t> </a:t>
            </a:r>
            <a:r>
              <a:rPr lang="en-GB" dirty="0" err="1"/>
              <a:t>bunscoileanna</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a:stretch>
            <a:fillRect/>
          </a:stretch>
        </p:blipFill>
        <p:spPr>
          <a:xfrm>
            <a:off x="1942733" y="1285576"/>
            <a:ext cx="5258534" cy="4286848"/>
          </a:xfrm>
          <a:prstGeom prst="rect">
            <a:avLst/>
          </a:prstGeom>
        </p:spPr>
      </p:pic>
      <p:sp>
        <p:nvSpPr>
          <p:cNvPr id="3" name="Rounded Rectangle 2"/>
          <p:cNvSpPr/>
          <p:nvPr/>
        </p:nvSpPr>
        <p:spPr>
          <a:xfrm>
            <a:off x="3037490" y="1692166"/>
            <a:ext cx="3142593" cy="409903"/>
          </a:xfrm>
          <a:prstGeom prst="roundRect">
            <a:avLst/>
          </a:prstGeom>
          <a:solidFill>
            <a:srgbClr val="FFFFFF"/>
          </a:solidFill>
          <a:ln w="25400" cap="flat">
            <a:solidFill>
              <a:schemeClr val="accent1"/>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457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err="1" smtClean="0">
                <a:ln>
                  <a:noFill/>
                </a:ln>
                <a:solidFill>
                  <a:srgbClr val="000000"/>
                </a:solidFill>
                <a:effectLst/>
                <a:uFillTx/>
                <a:latin typeface="+mn-lt"/>
                <a:ea typeface="+mn-ea"/>
                <a:cs typeface="+mn-cs"/>
                <a:sym typeface="Calibri"/>
              </a:rPr>
              <a:t>Méid</a:t>
            </a:r>
            <a:r>
              <a:rPr kumimoji="0" lang="en-GB" sz="1800" b="0" i="0" u="none" strike="noStrike" cap="none" spc="0" normalizeH="0" baseline="0" dirty="0" smtClean="0">
                <a:ln>
                  <a:noFill/>
                </a:ln>
                <a:solidFill>
                  <a:srgbClr val="000000"/>
                </a:solidFill>
                <a:effectLst/>
                <a:uFillTx/>
                <a:latin typeface="+mn-lt"/>
                <a:ea typeface="+mn-ea"/>
                <a:cs typeface="+mn-cs"/>
                <a:sym typeface="Calibri"/>
              </a:rPr>
              <a:t> </a:t>
            </a:r>
            <a:r>
              <a:rPr kumimoji="0" lang="en-GB" sz="1800" b="0" i="0" u="none" strike="noStrike" cap="none" spc="0" normalizeH="0" baseline="0" dirty="0" err="1" smtClean="0">
                <a:ln>
                  <a:noFill/>
                </a:ln>
                <a:solidFill>
                  <a:srgbClr val="000000"/>
                </a:solidFill>
                <a:effectLst/>
                <a:uFillTx/>
                <a:latin typeface="+mn-lt"/>
                <a:ea typeface="+mn-ea"/>
                <a:cs typeface="+mn-cs"/>
                <a:sym typeface="Calibri"/>
              </a:rPr>
              <a:t>féilte</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350985257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Ficheall</a:t>
            </a:r>
            <a:r>
              <a:rPr lang="en-GB" dirty="0" smtClean="0"/>
              <a:t> </a:t>
            </a:r>
            <a:r>
              <a:rPr lang="en-GB" dirty="0" err="1" smtClean="0"/>
              <a:t>sna</a:t>
            </a:r>
            <a:r>
              <a:rPr lang="en-GB" dirty="0" smtClean="0"/>
              <a:t> </a:t>
            </a:r>
            <a:r>
              <a:rPr lang="en-GB" dirty="0" err="1" smtClean="0"/>
              <a:t>bunscoileanna</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33530" y="5831305"/>
            <a:ext cx="9177530" cy="103497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2796" y="878956"/>
            <a:ext cx="4664362" cy="5024539"/>
          </a:xfrm>
          <a:prstGeom prst="rect">
            <a:avLst/>
          </a:prstGeom>
        </p:spPr>
      </p:pic>
      <p:sp>
        <p:nvSpPr>
          <p:cNvPr id="3" name="TextBox 2"/>
          <p:cNvSpPr txBox="1"/>
          <p:nvPr/>
        </p:nvSpPr>
        <p:spPr>
          <a:xfrm>
            <a:off x="410956" y="1193481"/>
            <a:ext cx="1275348"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err="1" smtClean="0">
                <a:ln>
                  <a:noFill/>
                </a:ln>
                <a:solidFill>
                  <a:srgbClr val="000000"/>
                </a:solidFill>
                <a:effectLst/>
                <a:uFillTx/>
                <a:latin typeface="+mn-lt"/>
                <a:ea typeface="+mn-ea"/>
                <a:cs typeface="+mn-cs"/>
                <a:sym typeface="Calibri"/>
              </a:rPr>
              <a:t>Tá</a:t>
            </a:r>
            <a:r>
              <a:rPr kumimoji="0" lang="en-GB" sz="1800" b="0" i="0" u="none" strike="noStrike" cap="none" spc="0" normalizeH="0" dirty="0" smtClean="0">
                <a:ln>
                  <a:noFill/>
                </a:ln>
                <a:solidFill>
                  <a:srgbClr val="000000"/>
                </a:solidFill>
                <a:effectLst/>
                <a:uFillTx/>
                <a:latin typeface="+mn-lt"/>
                <a:ea typeface="+mn-ea"/>
                <a:cs typeface="+mn-cs"/>
                <a:sym typeface="Calibri"/>
              </a:rPr>
              <a:t> 805 </a:t>
            </a:r>
            <a:r>
              <a:rPr kumimoji="0" lang="en-GB" sz="1800" b="0" i="0" u="none" strike="noStrike" cap="none" spc="0" normalizeH="0" dirty="0" err="1" smtClean="0">
                <a:ln>
                  <a:noFill/>
                </a:ln>
                <a:solidFill>
                  <a:srgbClr val="000000"/>
                </a:solidFill>
                <a:effectLst/>
                <a:uFillTx/>
                <a:latin typeface="+mn-lt"/>
                <a:ea typeface="+mn-ea"/>
                <a:cs typeface="+mn-cs"/>
                <a:sym typeface="Calibri"/>
              </a:rPr>
              <a:t>scoil</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cláraithe</a:t>
            </a:r>
            <a:r>
              <a:rPr kumimoji="0" lang="en-GB" sz="1800" b="0" i="0" u="none" strike="noStrike" cap="none" spc="0" normalizeH="0" dirty="0" smtClean="0">
                <a:ln>
                  <a:noFill/>
                </a:ln>
                <a:solidFill>
                  <a:srgbClr val="000000"/>
                </a:solidFill>
                <a:effectLst/>
                <a:uFillTx/>
                <a:latin typeface="+mn-lt"/>
                <a:ea typeface="+mn-ea"/>
                <a:cs typeface="+mn-cs"/>
                <a:sym typeface="Calibri"/>
              </a:rPr>
              <a:t> do </a:t>
            </a:r>
            <a:r>
              <a:rPr kumimoji="0" lang="en-GB" sz="1800" b="0" i="0" u="none" strike="noStrike" cap="none" spc="0" normalizeH="0" dirty="0" err="1" smtClean="0">
                <a:ln>
                  <a:noFill/>
                </a:ln>
                <a:solidFill>
                  <a:srgbClr val="000000"/>
                </a:solidFill>
                <a:effectLst/>
                <a:uFillTx/>
                <a:latin typeface="+mn-lt"/>
                <a:ea typeface="+mn-ea"/>
                <a:cs typeface="+mn-cs"/>
                <a:sym typeface="Calibri"/>
              </a:rPr>
              <a:t>fhéilte</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fichille</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i</a:t>
            </a:r>
            <a:r>
              <a:rPr kumimoji="0" lang="en-GB" sz="1800" b="0" i="0" u="none" strike="noStrike" cap="none" spc="0" normalizeH="0" dirty="0" smtClean="0">
                <a:ln>
                  <a:noFill/>
                </a:ln>
                <a:solidFill>
                  <a:srgbClr val="000000"/>
                </a:solidFill>
                <a:effectLst/>
                <a:uFillTx/>
                <a:latin typeface="+mn-lt"/>
                <a:ea typeface="+mn-ea"/>
                <a:cs typeface="+mn-cs"/>
                <a:sym typeface="Calibri"/>
              </a:rPr>
              <a:t> 2026.</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
        <p:nvSpPr>
          <p:cNvPr id="5" name="TextBox 4"/>
          <p:cNvSpPr txBox="1"/>
          <p:nvPr/>
        </p:nvSpPr>
        <p:spPr>
          <a:xfrm>
            <a:off x="6930189" y="1588168"/>
            <a:ext cx="1299411"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lang="en-GB" dirty="0" err="1" smtClean="0"/>
              <a:t>Beidh</a:t>
            </a:r>
            <a:r>
              <a:rPr kumimoji="0" lang="en-GB" sz="1800" b="0" i="0" u="none" strike="noStrike" cap="none" spc="0" normalizeH="0" dirty="0" smtClean="0">
                <a:ln>
                  <a:noFill/>
                </a:ln>
                <a:solidFill>
                  <a:srgbClr val="000000"/>
                </a:solidFill>
                <a:effectLst/>
                <a:uFillTx/>
                <a:latin typeface="+mn-lt"/>
                <a:ea typeface="+mn-ea"/>
                <a:cs typeface="+mn-cs"/>
                <a:sym typeface="Calibri"/>
              </a:rPr>
              <a:t> 73 </a:t>
            </a:r>
            <a:r>
              <a:rPr kumimoji="0" lang="en-GB" sz="1800" b="0" i="0" u="none" strike="noStrike" cap="none" spc="0" normalizeH="0" dirty="0" err="1" smtClean="0">
                <a:ln>
                  <a:noFill/>
                </a:ln>
                <a:solidFill>
                  <a:srgbClr val="000000"/>
                </a:solidFill>
                <a:effectLst/>
                <a:uFillTx/>
                <a:latin typeface="+mn-lt"/>
                <a:ea typeface="+mn-ea"/>
                <a:cs typeface="+mn-cs"/>
                <a:sym typeface="Calibri"/>
              </a:rPr>
              <a:t>scoil</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Gaeltachta</a:t>
            </a:r>
            <a:r>
              <a:rPr kumimoji="0" lang="en-GB" sz="1800" b="0" i="0" u="none" strike="noStrike" cap="none" spc="0" normalizeH="0" dirty="0" smtClean="0">
                <a:ln>
                  <a:noFill/>
                </a:ln>
                <a:solidFill>
                  <a:srgbClr val="000000"/>
                </a:solidFill>
                <a:effectLst/>
                <a:uFillTx/>
                <a:latin typeface="+mn-lt"/>
                <a:ea typeface="+mn-ea"/>
                <a:cs typeface="+mn-cs"/>
                <a:sym typeface="Calibri"/>
              </a:rPr>
              <a:t>/</a:t>
            </a:r>
            <a:r>
              <a:rPr kumimoji="0" lang="en-GB" sz="1800" b="0" i="0" u="none" strike="noStrike" cap="none" spc="0" normalizeH="0" dirty="0" err="1" smtClean="0">
                <a:ln>
                  <a:noFill/>
                </a:ln>
                <a:solidFill>
                  <a:srgbClr val="000000"/>
                </a:solidFill>
                <a:effectLst/>
                <a:uFillTx/>
                <a:latin typeface="+mn-lt"/>
                <a:ea typeface="+mn-ea"/>
                <a:cs typeface="+mn-cs"/>
                <a:sym typeface="Calibri"/>
              </a:rPr>
              <a:t>Gaelscoil</a:t>
            </a:r>
            <a:r>
              <a:rPr kumimoji="0" lang="en-GB" sz="1800" b="0" i="0" u="none" strike="noStrike" cap="none" spc="0" normalizeH="0" dirty="0" smtClean="0">
                <a:ln>
                  <a:noFill/>
                </a:ln>
                <a:solidFill>
                  <a:srgbClr val="000000"/>
                </a:solidFill>
                <a:effectLst/>
                <a:uFillTx/>
                <a:latin typeface="+mn-lt"/>
                <a:ea typeface="+mn-ea"/>
                <a:cs typeface="+mn-cs"/>
                <a:sym typeface="Calibri"/>
              </a:rPr>
              <a:t> ann</a:t>
            </a:r>
            <a:r>
              <a:rPr lang="en-GB" dirty="0"/>
              <a:t>.</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
        <p:nvSpPr>
          <p:cNvPr id="6" name="TextBox 5"/>
          <p:cNvSpPr txBox="1"/>
          <p:nvPr/>
        </p:nvSpPr>
        <p:spPr>
          <a:xfrm>
            <a:off x="336884" y="3065493"/>
            <a:ext cx="1315453" cy="9233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457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smtClean="0">
                <a:ln>
                  <a:noFill/>
                </a:ln>
                <a:solidFill>
                  <a:srgbClr val="000000"/>
                </a:solidFill>
                <a:effectLst/>
                <a:uFillTx/>
                <a:latin typeface="+mn-lt"/>
                <a:ea typeface="+mn-ea"/>
                <a:cs typeface="+mn-cs"/>
                <a:sym typeface="Calibri"/>
              </a:rPr>
              <a:t>Sin</a:t>
            </a:r>
            <a:r>
              <a:rPr kumimoji="0" lang="en-GB" sz="1800" b="0" i="0" u="none" strike="noStrike" cap="none" spc="0" normalizeH="0" dirty="0" smtClean="0">
                <a:ln>
                  <a:noFill/>
                </a:ln>
                <a:solidFill>
                  <a:srgbClr val="000000"/>
                </a:solidFill>
                <a:effectLst/>
                <a:uFillTx/>
                <a:latin typeface="+mn-lt"/>
                <a:ea typeface="+mn-ea"/>
                <a:cs typeface="+mn-cs"/>
                <a:sym typeface="Calibri"/>
              </a:rPr>
              <a:t> 29% </a:t>
            </a:r>
            <a:r>
              <a:rPr kumimoji="0" lang="en-GB" sz="1800" b="0" i="0" u="none" strike="noStrike" cap="none" spc="0" normalizeH="0" dirty="0" err="1" smtClean="0">
                <a:ln>
                  <a:noFill/>
                </a:ln>
                <a:solidFill>
                  <a:srgbClr val="000000"/>
                </a:solidFill>
                <a:effectLst/>
                <a:uFillTx/>
                <a:latin typeface="+mn-lt"/>
                <a:ea typeface="+mn-ea"/>
                <a:cs typeface="+mn-cs"/>
                <a:sym typeface="Calibri"/>
              </a:rPr>
              <a:t>agus</a:t>
            </a:r>
            <a:r>
              <a:rPr kumimoji="0" lang="en-GB" sz="1800" b="0" i="0" u="none" strike="noStrike" cap="none" spc="0" normalizeH="0" dirty="0" smtClean="0">
                <a:ln>
                  <a:noFill/>
                </a:ln>
                <a:solidFill>
                  <a:srgbClr val="000000"/>
                </a:solidFill>
                <a:effectLst/>
                <a:uFillTx/>
                <a:latin typeface="+mn-lt"/>
                <a:ea typeface="+mn-ea"/>
                <a:cs typeface="+mn-cs"/>
                <a:sym typeface="Calibri"/>
              </a:rPr>
              <a:t> </a:t>
            </a:r>
            <a:r>
              <a:rPr kumimoji="0" lang="en-GB" sz="1800" b="0" i="0" u="none" strike="noStrike" cap="none" spc="0" normalizeH="0" dirty="0" err="1" smtClean="0">
                <a:ln>
                  <a:noFill/>
                </a:ln>
                <a:solidFill>
                  <a:srgbClr val="000000"/>
                </a:solidFill>
                <a:effectLst/>
                <a:uFillTx/>
                <a:latin typeface="+mn-lt"/>
                <a:ea typeface="+mn-ea"/>
                <a:cs typeface="+mn-cs"/>
                <a:sym typeface="Calibri"/>
              </a:rPr>
              <a:t>imreoidh</a:t>
            </a:r>
            <a:r>
              <a:rPr kumimoji="0" lang="en-GB" sz="1800" b="0" i="0" u="none" strike="noStrike" cap="none" spc="0" normalizeH="0" dirty="0" smtClean="0">
                <a:ln>
                  <a:noFill/>
                </a:ln>
                <a:solidFill>
                  <a:srgbClr val="000000"/>
                </a:solidFill>
                <a:effectLst/>
                <a:uFillTx/>
                <a:latin typeface="+mn-lt"/>
                <a:ea typeface="+mn-ea"/>
                <a:cs typeface="+mn-cs"/>
                <a:sym typeface="Calibri"/>
              </a:rPr>
              <a:t> 1,784 </a:t>
            </a:r>
            <a:r>
              <a:rPr kumimoji="0" lang="en-GB" sz="1800" b="0" i="0" u="none" strike="noStrike" cap="none" spc="0" normalizeH="0" dirty="0" err="1" smtClean="0">
                <a:ln>
                  <a:noFill/>
                </a:ln>
                <a:solidFill>
                  <a:srgbClr val="000000"/>
                </a:solidFill>
                <a:effectLst/>
                <a:uFillTx/>
                <a:latin typeface="+mn-lt"/>
                <a:ea typeface="+mn-ea"/>
                <a:cs typeface="+mn-cs"/>
                <a:sym typeface="Calibri"/>
              </a:rPr>
              <a:t>páiste</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
        <p:nvSpPr>
          <p:cNvPr id="7" name="TextBox 6"/>
          <p:cNvSpPr txBox="1"/>
          <p:nvPr/>
        </p:nvSpPr>
        <p:spPr>
          <a:xfrm>
            <a:off x="6994358" y="3858126"/>
            <a:ext cx="1636295" cy="147732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r>
              <a:rPr lang="en-IE" dirty="0" err="1" smtClean="0"/>
              <a:t>Deireann</a:t>
            </a:r>
            <a:r>
              <a:rPr lang="en-IE" dirty="0" smtClean="0"/>
              <a:t> an 73 </a:t>
            </a:r>
            <a:r>
              <a:rPr lang="en-IE" dirty="0" err="1" smtClean="0"/>
              <a:t>scoil</a:t>
            </a:r>
            <a:r>
              <a:rPr lang="en-IE" dirty="0" smtClean="0"/>
              <a:t> </a:t>
            </a:r>
            <a:r>
              <a:rPr lang="en-IE" dirty="0" err="1" smtClean="0"/>
              <a:t>seo</a:t>
            </a:r>
            <a:r>
              <a:rPr lang="en-IE" dirty="0" smtClean="0"/>
              <a:t> go </a:t>
            </a:r>
            <a:r>
              <a:rPr lang="en-IE" dirty="0" err="1" smtClean="0"/>
              <a:t>bhfuil</a:t>
            </a:r>
            <a:r>
              <a:rPr lang="en-IE" dirty="0" smtClean="0"/>
              <a:t> 4,674</a:t>
            </a:r>
            <a:r>
              <a:rPr lang="en-IE" dirty="0"/>
              <a:t> </a:t>
            </a:r>
            <a:r>
              <a:rPr lang="en-IE" dirty="0" err="1" smtClean="0"/>
              <a:t>dalta</a:t>
            </a:r>
            <a:r>
              <a:rPr lang="en-IE" dirty="0" smtClean="0"/>
              <a:t> ag </a:t>
            </a:r>
            <a:r>
              <a:rPr lang="en-IE" dirty="0" err="1" smtClean="0"/>
              <a:t>imirt</a:t>
            </a:r>
            <a:r>
              <a:rPr lang="en-IE" dirty="0" smtClean="0"/>
              <a:t> </a:t>
            </a:r>
            <a:r>
              <a:rPr lang="en-IE" dirty="0" err="1" smtClean="0"/>
              <a:t>fichille</a:t>
            </a:r>
            <a:r>
              <a:rPr lang="en-IE" dirty="0" smtClean="0"/>
              <a:t>.</a:t>
            </a: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spTree>
    <p:extLst>
      <p:ext uri="{BB962C8B-B14F-4D97-AF65-F5344CB8AC3E}">
        <p14:creationId xmlns:p14="http://schemas.microsoft.com/office/powerpoint/2010/main" val="23955083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anim calcmode="lin" valueType="num">
                                      <p:cBhvr>
                                        <p:cTn id="15" dur="2000" fill="hold"/>
                                        <p:tgtEl>
                                          <p:spTgt spid="5"/>
                                        </p:tgtEl>
                                        <p:attrNameLst>
                                          <p:attrName>ppt_x</p:attrName>
                                        </p:attrNameLst>
                                      </p:cBhvr>
                                      <p:tavLst>
                                        <p:tav tm="0">
                                          <p:val>
                                            <p:strVal val="#ppt_x"/>
                                          </p:val>
                                        </p:tav>
                                        <p:tav tm="100000">
                                          <p:val>
                                            <p:strVal val="#ppt_x"/>
                                          </p:val>
                                        </p:tav>
                                      </p:tavLst>
                                    </p:anim>
                                    <p:anim calcmode="lin" valueType="num">
                                      <p:cBhvr>
                                        <p:cTn id="16"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ppt_x</p:attrName>
                                        </p:attrNameLst>
                                      </p:cBhvr>
                                      <p:tavLst>
                                        <p:tav tm="0">
                                          <p:val>
                                            <p:strVal val="#ppt_x"/>
                                          </p:val>
                                        </p:tav>
                                        <p:tav tm="100000">
                                          <p:val>
                                            <p:strVal val="#ppt_x"/>
                                          </p:val>
                                        </p:tav>
                                      </p:tavLst>
                                    </p:anim>
                                    <p:anim calcmode="lin" valueType="num">
                                      <p:cBhvr>
                                        <p:cTn id="23" dur="2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000"/>
                                        <p:tgtEl>
                                          <p:spTgt spid="7"/>
                                        </p:tgtEl>
                                      </p:cBhvr>
                                    </p:animEffect>
                                    <p:anim calcmode="lin" valueType="num">
                                      <p:cBhvr>
                                        <p:cTn id="29" dur="2000" fill="hold"/>
                                        <p:tgtEl>
                                          <p:spTgt spid="7"/>
                                        </p:tgtEl>
                                        <p:attrNameLst>
                                          <p:attrName>ppt_x</p:attrName>
                                        </p:attrNameLst>
                                      </p:cBhvr>
                                      <p:tavLst>
                                        <p:tav tm="0">
                                          <p:val>
                                            <p:strVal val="#ppt_x"/>
                                          </p:val>
                                        </p:tav>
                                        <p:tav tm="100000">
                                          <p:val>
                                            <p:strVal val="#ppt_x"/>
                                          </p:val>
                                        </p:tav>
                                      </p:tavLst>
                                    </p:anim>
                                    <p:anim calcmode="lin" valueType="num">
                                      <p:cBhvr>
                                        <p:cTn id="30" dur="2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185222"/>
            <a:ext cx="8000298" cy="1111153"/>
          </a:xfrm>
          <a:prstGeom prst="rect">
            <a:avLst/>
          </a:prstGeom>
        </p:spPr>
        <p:txBody>
          <a:bodyPr>
            <a:normAutofit fontScale="90000"/>
          </a:bodyPr>
          <a:lstStyle>
            <a:lvl1pPr>
              <a:defRPr sz="5500">
                <a:solidFill>
                  <a:srgbClr val="EC1C24"/>
                </a:solidFill>
                <a:latin typeface="DIN Condensed Bold"/>
                <a:ea typeface="DIN Condensed Bold"/>
                <a:cs typeface="DIN Condensed Bold"/>
                <a:sym typeface="DIN Condensed Bold"/>
              </a:defRPr>
            </a:lvl1pPr>
          </a:lstStyle>
          <a:p>
            <a:r>
              <a:rPr lang="en-IE" dirty="0"/>
              <a:t>Ficheall.ie – </a:t>
            </a:r>
            <a:r>
              <a:rPr lang="en-IE" dirty="0" err="1"/>
              <a:t>Múinteoirí</a:t>
            </a:r>
            <a:r>
              <a:rPr lang="en-IE" dirty="0"/>
              <a:t> ag </a:t>
            </a:r>
            <a:r>
              <a:rPr lang="en-IE" dirty="0" err="1"/>
              <a:t>Tógáil</a:t>
            </a:r>
            <a:r>
              <a:rPr lang="en-IE" dirty="0"/>
              <a:t> </a:t>
            </a:r>
            <a:r>
              <a:rPr lang="en-IE" dirty="0" err="1"/>
              <a:t>Pobail</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a:p>
            <a:endParaRPr dirty="0"/>
          </a:p>
          <a:p>
            <a:endParaRPr dirty="0"/>
          </a:p>
        </p:txBody>
      </p:sp>
      <p:sp>
        <p:nvSpPr>
          <p:cNvPr id="112" name="Triangle"/>
          <p:cNvSpPr/>
          <p:nvPr/>
        </p:nvSpPr>
        <p:spPr>
          <a:xfrm flipH="1">
            <a:off x="0" y="5959642"/>
            <a:ext cx="9144000" cy="89835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sp>
        <p:nvSpPr>
          <p:cNvPr id="2" name="TextBox 1"/>
          <p:cNvSpPr txBox="1"/>
          <p:nvPr/>
        </p:nvSpPr>
        <p:spPr>
          <a:xfrm>
            <a:off x="758343" y="2112180"/>
            <a:ext cx="7194278" cy="295465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457200" indent="-457200">
              <a:buFont typeface="Arial" panose="020B0604020202020204" pitchFamily="34" charset="0"/>
              <a:buChar char="•"/>
            </a:pPr>
            <a:r>
              <a:rPr lang="en-IE" sz="2800" dirty="0" err="1">
                <a:latin typeface="Avenir Next Regular"/>
              </a:rPr>
              <a:t>Líonra</a:t>
            </a:r>
            <a:r>
              <a:rPr lang="en-IE" sz="2800" dirty="0">
                <a:latin typeface="Avenir Next Regular"/>
              </a:rPr>
              <a:t> </a:t>
            </a:r>
            <a:r>
              <a:rPr lang="en-IE" sz="2800" dirty="0" err="1">
                <a:latin typeface="Avenir Next Regular"/>
              </a:rPr>
              <a:t>múinteoirí</a:t>
            </a:r>
            <a:r>
              <a:rPr lang="en-IE" sz="2800" dirty="0">
                <a:latin typeface="Avenir Next Regular"/>
              </a:rPr>
              <a:t> </a:t>
            </a:r>
            <a:r>
              <a:rPr lang="en-IE" sz="2800" dirty="0" err="1">
                <a:latin typeface="Avenir Next Regular"/>
              </a:rPr>
              <a:t>deonacha</a:t>
            </a:r>
            <a:r>
              <a:rPr lang="en-IE" sz="2800" dirty="0">
                <a:latin typeface="Avenir Next Regular"/>
              </a:rPr>
              <a:t> ag cur </a:t>
            </a:r>
            <a:r>
              <a:rPr lang="en-IE" sz="2800" dirty="0" err="1">
                <a:latin typeface="Avenir Next Regular"/>
              </a:rPr>
              <a:t>fichille</a:t>
            </a:r>
            <a:r>
              <a:rPr lang="en-IE" sz="2800" dirty="0">
                <a:latin typeface="Avenir Next Regular"/>
              </a:rPr>
              <a:t> </a:t>
            </a:r>
            <a:r>
              <a:rPr lang="en-IE" sz="2800" dirty="0" err="1">
                <a:latin typeface="Avenir Next Regular"/>
              </a:rPr>
              <a:t>chun</a:t>
            </a:r>
            <a:r>
              <a:rPr lang="en-IE" sz="2800" dirty="0">
                <a:latin typeface="Avenir Next Regular"/>
              </a:rPr>
              <a:t> </a:t>
            </a:r>
            <a:r>
              <a:rPr lang="en-IE" sz="2800" dirty="0" err="1">
                <a:latin typeface="Avenir Next Regular"/>
              </a:rPr>
              <a:t>cinn</a:t>
            </a:r>
            <a:r>
              <a:rPr lang="en-IE" sz="2800" dirty="0">
                <a:latin typeface="Avenir Next Regular"/>
              </a:rPr>
              <a:t>.</a:t>
            </a:r>
          </a:p>
          <a:p>
            <a:pPr marL="457200" indent="-457200">
              <a:buFont typeface="Arial" panose="020B0604020202020204" pitchFamily="34" charset="0"/>
              <a:buChar char="•"/>
            </a:pPr>
            <a:r>
              <a:rPr lang="en-IE" sz="2800" dirty="0" err="1">
                <a:latin typeface="Avenir Next Regular"/>
              </a:rPr>
              <a:t>Béim</a:t>
            </a:r>
            <a:r>
              <a:rPr lang="en-IE" sz="2800" dirty="0">
                <a:latin typeface="Avenir Next Regular"/>
              </a:rPr>
              <a:t> </a:t>
            </a:r>
            <a:r>
              <a:rPr lang="en-IE" sz="2800" dirty="0" err="1">
                <a:latin typeface="Avenir Next Regular"/>
              </a:rPr>
              <a:t>ar</a:t>
            </a:r>
            <a:r>
              <a:rPr lang="en-IE" sz="2800" dirty="0">
                <a:latin typeface="Avenir Next Regular"/>
              </a:rPr>
              <a:t> </a:t>
            </a:r>
            <a:r>
              <a:rPr lang="en-IE" sz="2800" dirty="0" err="1">
                <a:latin typeface="Avenir Next Regular"/>
              </a:rPr>
              <a:t>spraoi</a:t>
            </a:r>
            <a:r>
              <a:rPr lang="en-IE" sz="2800" dirty="0">
                <a:latin typeface="Avenir Next Regular"/>
              </a:rPr>
              <a:t>, </a:t>
            </a:r>
            <a:r>
              <a:rPr lang="en-IE" sz="2800" dirty="0" err="1" smtClean="0">
                <a:latin typeface="Avenir Next Regular"/>
              </a:rPr>
              <a:t>rannpháirtíocht</a:t>
            </a:r>
            <a:r>
              <a:rPr lang="en-IE" sz="2800" dirty="0" smtClean="0">
                <a:latin typeface="Avenir Next Regular"/>
              </a:rPr>
              <a:t> </a:t>
            </a:r>
            <a:r>
              <a:rPr lang="en-IE" sz="2800" dirty="0" err="1">
                <a:latin typeface="Avenir Next Regular"/>
              </a:rPr>
              <a:t>agus</a:t>
            </a:r>
            <a:r>
              <a:rPr lang="en-IE" sz="2800" dirty="0">
                <a:latin typeface="Avenir Next Regular"/>
              </a:rPr>
              <a:t> meas.</a:t>
            </a:r>
          </a:p>
          <a:p>
            <a:pPr marL="457200" indent="-457200">
              <a:buFont typeface="Arial" panose="020B0604020202020204" pitchFamily="34" charset="0"/>
              <a:buChar char="•"/>
            </a:pPr>
            <a:r>
              <a:rPr lang="en-IE" sz="2800" dirty="0" err="1">
                <a:latin typeface="Avenir Next Regular"/>
              </a:rPr>
              <a:t>Tacaíocht</a:t>
            </a:r>
            <a:r>
              <a:rPr lang="en-IE" sz="2800" dirty="0">
                <a:latin typeface="Avenir Next Regular"/>
              </a:rPr>
              <a:t> ó </a:t>
            </a:r>
            <a:r>
              <a:rPr lang="en-IE" sz="2800" dirty="0" err="1">
                <a:latin typeface="Avenir Next Regular"/>
              </a:rPr>
              <a:t>Ionad</a:t>
            </a:r>
            <a:r>
              <a:rPr lang="en-IE" sz="2800" dirty="0">
                <a:latin typeface="Avenir Next Regular"/>
              </a:rPr>
              <a:t> </a:t>
            </a:r>
            <a:r>
              <a:rPr lang="en-IE" sz="2800" dirty="0" err="1">
                <a:latin typeface="Avenir Next Regular"/>
              </a:rPr>
              <a:t>Tacaíochta</a:t>
            </a:r>
            <a:r>
              <a:rPr lang="en-IE" sz="2800" dirty="0">
                <a:latin typeface="Avenir Next Regular"/>
              </a:rPr>
              <a:t> </a:t>
            </a:r>
            <a:r>
              <a:rPr lang="en-IE" sz="2800" dirty="0" err="1">
                <a:latin typeface="Avenir Next Regular"/>
              </a:rPr>
              <a:t>Oideachais</a:t>
            </a:r>
            <a:r>
              <a:rPr lang="en-IE" sz="2800" dirty="0">
                <a:latin typeface="Avenir Next Regular"/>
              </a:rPr>
              <a:t> </a:t>
            </a:r>
            <a:r>
              <a:rPr lang="en-IE" sz="2800" dirty="0" err="1">
                <a:latin typeface="Avenir Next Regular"/>
              </a:rPr>
              <a:t>na</a:t>
            </a:r>
            <a:r>
              <a:rPr lang="en-IE" sz="2800" dirty="0">
                <a:latin typeface="Avenir Next Regular"/>
              </a:rPr>
              <a:t> </a:t>
            </a:r>
            <a:r>
              <a:rPr lang="en-IE" sz="2800" dirty="0" err="1">
                <a:latin typeface="Avenir Next Regular"/>
              </a:rPr>
              <a:t>hÉireann</a:t>
            </a:r>
            <a:r>
              <a:rPr lang="en-IE" sz="2800" dirty="0">
                <a:latin typeface="Avenir Next Regular"/>
              </a:rPr>
              <a:t> (ESCI).</a:t>
            </a:r>
          </a:p>
          <a:p>
            <a:pPr marL="0" marR="0" indent="0" algn="l" defTabSz="457200" rtl="0" fontAlgn="auto" latinLnBrk="0" hangingPunct="0">
              <a:lnSpc>
                <a:spcPct val="100000"/>
              </a:lnSpc>
              <a:spcBef>
                <a:spcPts val="0"/>
              </a:spcBef>
              <a:spcAft>
                <a:spcPts val="0"/>
              </a:spcAft>
              <a:buClrTx/>
              <a:buSzTx/>
              <a:buFontTx/>
              <a:buNone/>
              <a:tabLst/>
            </a:pPr>
            <a:endParaRPr kumimoji="0" lang="en-IE" sz="1800" b="0" i="0" u="none" strike="noStrike" cap="none" spc="0" normalizeH="0" baseline="0" dirty="0">
              <a:ln>
                <a:noFill/>
              </a:ln>
              <a:solidFill>
                <a:srgbClr val="000000"/>
              </a:solidFill>
              <a:effectLst/>
              <a:uFillTx/>
              <a:latin typeface="+mn-lt"/>
              <a:ea typeface="+mn-ea"/>
              <a:cs typeface="+mn-cs"/>
              <a:sym typeface="Calibri"/>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1132" y="4759325"/>
            <a:ext cx="3865366" cy="1103677"/>
          </a:xfrm>
          <a:prstGeom prst="rect">
            <a:avLst/>
          </a:prstGeom>
        </p:spPr>
      </p:pic>
    </p:spTree>
    <p:extLst>
      <p:ext uri="{BB962C8B-B14F-4D97-AF65-F5344CB8AC3E}">
        <p14:creationId xmlns:p14="http://schemas.microsoft.com/office/powerpoint/2010/main" val="16252825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999"/>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749"/>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IE" dirty="0" err="1"/>
              <a:t>Féile</a:t>
            </a:r>
            <a:r>
              <a:rPr lang="en-IE" dirty="0"/>
              <a:t> mar ‘</a:t>
            </a:r>
            <a:r>
              <a:rPr lang="en-IE" dirty="0" err="1" smtClean="0"/>
              <a:t>Thríú</a:t>
            </a:r>
            <a:r>
              <a:rPr lang="en-IE" dirty="0" smtClean="0"/>
              <a:t> </a:t>
            </a:r>
            <a:r>
              <a:rPr lang="en-IE" dirty="0" err="1"/>
              <a:t>Spás</a:t>
            </a:r>
            <a:r>
              <a:rPr lang="en-IE" dirty="0"/>
              <a:t>’</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84596" y="1150742"/>
            <a:ext cx="7627314" cy="156966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457200" indent="-457200">
              <a:buFont typeface="Arial" panose="020B0604020202020204" pitchFamily="34" charset="0"/>
              <a:buChar char="•"/>
            </a:pPr>
            <a:r>
              <a:rPr lang="en-IE" sz="2400" dirty="0" err="1">
                <a:latin typeface="Avenir Next Regular"/>
              </a:rPr>
              <a:t>Cuireann</a:t>
            </a:r>
            <a:r>
              <a:rPr lang="en-IE" sz="2400" dirty="0">
                <a:latin typeface="Avenir Next Regular"/>
              </a:rPr>
              <a:t> </a:t>
            </a:r>
            <a:r>
              <a:rPr lang="en-IE" sz="2400" dirty="0" err="1">
                <a:latin typeface="Avenir Next Regular"/>
              </a:rPr>
              <a:t>Féile</a:t>
            </a:r>
            <a:r>
              <a:rPr lang="en-IE" sz="2400" dirty="0">
                <a:latin typeface="Avenir Next Regular"/>
              </a:rPr>
              <a:t> </a:t>
            </a:r>
            <a:r>
              <a:rPr lang="en-IE" sz="2400" dirty="0" err="1">
                <a:latin typeface="Avenir Next Regular"/>
              </a:rPr>
              <a:t>Fichille</a:t>
            </a:r>
            <a:r>
              <a:rPr lang="en-IE" sz="2400" dirty="0">
                <a:latin typeface="Avenir Next Regular"/>
              </a:rPr>
              <a:t> ‘</a:t>
            </a:r>
            <a:r>
              <a:rPr lang="en-IE" sz="2400" dirty="0" err="1">
                <a:latin typeface="Avenir Next Regular"/>
              </a:rPr>
              <a:t>Tríú</a:t>
            </a:r>
            <a:r>
              <a:rPr lang="en-IE" sz="2400" dirty="0">
                <a:latin typeface="Avenir Next Regular"/>
              </a:rPr>
              <a:t> </a:t>
            </a:r>
            <a:r>
              <a:rPr lang="en-IE" sz="2400" dirty="0" err="1">
                <a:latin typeface="Avenir Next Regular"/>
              </a:rPr>
              <a:t>Spás</a:t>
            </a:r>
            <a:r>
              <a:rPr lang="en-IE" sz="2400" dirty="0">
                <a:latin typeface="Avenir Next Regular"/>
              </a:rPr>
              <a:t>’ </a:t>
            </a:r>
            <a:r>
              <a:rPr lang="en-IE" sz="2400" dirty="0" err="1">
                <a:latin typeface="Avenir Next Regular"/>
              </a:rPr>
              <a:t>ar</a:t>
            </a:r>
            <a:r>
              <a:rPr lang="en-IE" sz="2400" dirty="0">
                <a:latin typeface="Avenir Next Regular"/>
              </a:rPr>
              <a:t> </a:t>
            </a:r>
            <a:r>
              <a:rPr lang="en-IE" sz="2400" dirty="0" err="1">
                <a:latin typeface="Avenir Next Regular"/>
              </a:rPr>
              <a:t>fáil</a:t>
            </a:r>
            <a:r>
              <a:rPr lang="en-IE" sz="2400" dirty="0">
                <a:latin typeface="Avenir Next Regular"/>
              </a:rPr>
              <a:t> – </a:t>
            </a:r>
            <a:r>
              <a:rPr lang="en-IE" sz="2400" dirty="0" err="1">
                <a:latin typeface="Avenir Next Regular"/>
              </a:rPr>
              <a:t>áit</a:t>
            </a:r>
            <a:r>
              <a:rPr lang="en-IE" sz="2400" dirty="0">
                <a:latin typeface="Avenir Next Regular"/>
              </a:rPr>
              <a:t> </a:t>
            </a:r>
            <a:r>
              <a:rPr lang="en-IE" sz="2400" dirty="0" err="1">
                <a:latin typeface="Avenir Next Regular"/>
              </a:rPr>
              <a:t>idir</a:t>
            </a:r>
            <a:r>
              <a:rPr lang="en-IE" sz="2400" dirty="0">
                <a:latin typeface="Avenir Next Regular"/>
              </a:rPr>
              <a:t> an </a:t>
            </a:r>
            <a:r>
              <a:rPr lang="en-IE" sz="2400" dirty="0" err="1">
                <a:latin typeface="Avenir Next Regular"/>
              </a:rPr>
              <a:t>baile</a:t>
            </a:r>
            <a:r>
              <a:rPr lang="en-IE" sz="2400" dirty="0">
                <a:latin typeface="Avenir Next Regular"/>
              </a:rPr>
              <a:t> </a:t>
            </a:r>
            <a:r>
              <a:rPr lang="en-IE" sz="2400" dirty="0" err="1">
                <a:latin typeface="Avenir Next Regular"/>
              </a:rPr>
              <a:t>agus</a:t>
            </a:r>
            <a:r>
              <a:rPr lang="en-IE" sz="2400" dirty="0">
                <a:latin typeface="Avenir Next Regular"/>
              </a:rPr>
              <a:t> an </a:t>
            </a:r>
            <a:r>
              <a:rPr lang="en-IE" sz="2400" dirty="0" err="1">
                <a:latin typeface="Avenir Next Regular"/>
              </a:rPr>
              <a:t>scoil</a:t>
            </a:r>
            <a:r>
              <a:rPr lang="en-IE" sz="2400" dirty="0">
                <a:latin typeface="Avenir Next Regular"/>
              </a:rPr>
              <a:t>.</a:t>
            </a:r>
          </a:p>
          <a:p>
            <a:pPr marL="457200" indent="-457200">
              <a:buFont typeface="Arial" panose="020B0604020202020204" pitchFamily="34" charset="0"/>
              <a:buChar char="•"/>
            </a:pPr>
            <a:r>
              <a:rPr lang="en-IE" sz="2400" dirty="0" err="1">
                <a:latin typeface="Avenir Next Regular"/>
              </a:rPr>
              <a:t>Spás</a:t>
            </a:r>
            <a:r>
              <a:rPr lang="en-IE" sz="2400" dirty="0">
                <a:latin typeface="Avenir Next Regular"/>
              </a:rPr>
              <a:t> </a:t>
            </a:r>
            <a:r>
              <a:rPr lang="en-IE" sz="2400" dirty="0" err="1">
                <a:latin typeface="Avenir Next Regular"/>
              </a:rPr>
              <a:t>fáilteach</a:t>
            </a:r>
            <a:r>
              <a:rPr lang="en-IE" sz="2400" dirty="0">
                <a:latin typeface="Avenir Next Regular"/>
              </a:rPr>
              <a:t> </a:t>
            </a:r>
            <a:r>
              <a:rPr lang="en-IE" sz="2400" dirty="0" err="1">
                <a:latin typeface="Avenir Next Regular"/>
              </a:rPr>
              <a:t>chun</a:t>
            </a:r>
            <a:r>
              <a:rPr lang="en-IE" sz="2400" dirty="0">
                <a:latin typeface="Avenir Next Regular"/>
              </a:rPr>
              <a:t> </a:t>
            </a:r>
            <a:r>
              <a:rPr lang="en-IE" sz="2400" dirty="0" err="1">
                <a:latin typeface="Avenir Next Regular"/>
              </a:rPr>
              <a:t>nascadh</a:t>
            </a:r>
            <a:r>
              <a:rPr lang="en-IE" sz="2400" dirty="0">
                <a:latin typeface="Avenir Next Regular"/>
              </a:rPr>
              <a:t>, </a:t>
            </a:r>
            <a:r>
              <a:rPr lang="en-IE" sz="2400" dirty="0" err="1">
                <a:latin typeface="Avenir Next Regular"/>
              </a:rPr>
              <a:t>smaointe</a:t>
            </a:r>
            <a:r>
              <a:rPr lang="en-IE" sz="2400" dirty="0">
                <a:latin typeface="Avenir Next Regular"/>
              </a:rPr>
              <a:t> a </a:t>
            </a:r>
            <a:r>
              <a:rPr lang="en-IE" sz="2400" dirty="0" err="1">
                <a:latin typeface="Avenir Next Regular"/>
              </a:rPr>
              <a:t>roinnt</a:t>
            </a:r>
            <a:r>
              <a:rPr lang="en-IE" sz="2400" dirty="0">
                <a:latin typeface="Avenir Next Regular"/>
              </a:rPr>
              <a:t> </a:t>
            </a:r>
            <a:r>
              <a:rPr lang="en-IE" sz="2400" dirty="0" err="1">
                <a:latin typeface="Avenir Next Regular"/>
              </a:rPr>
              <a:t>agus</a:t>
            </a:r>
            <a:r>
              <a:rPr lang="en-IE" sz="2400" dirty="0">
                <a:latin typeface="Avenir Next Regular"/>
              </a:rPr>
              <a:t> </a:t>
            </a:r>
            <a:r>
              <a:rPr lang="en-IE" sz="2400" dirty="0" err="1">
                <a:latin typeface="Avenir Next Regular"/>
              </a:rPr>
              <a:t>ceiliúradh</a:t>
            </a:r>
            <a:r>
              <a:rPr lang="en-IE" sz="2400" dirty="0">
                <a:latin typeface="Avenir Next Regular"/>
              </a:rPr>
              <a:t> a </a:t>
            </a:r>
            <a:r>
              <a:rPr lang="en-IE" sz="2400" dirty="0" err="1">
                <a:latin typeface="Avenir Next Regular"/>
              </a:rPr>
              <a:t>dhéanamh</a:t>
            </a:r>
            <a:r>
              <a:rPr lang="en-IE" sz="2400" dirty="0">
                <a:latin typeface="Avenir Next Regular"/>
              </a:rPr>
              <a:t>.</a:t>
            </a:r>
          </a:p>
        </p:txBody>
      </p:sp>
      <p:sp>
        <p:nvSpPr>
          <p:cNvPr id="112" name="Triangle"/>
          <p:cNvSpPr/>
          <p:nvPr/>
        </p:nvSpPr>
        <p:spPr>
          <a:xfrm flipH="1">
            <a:off x="0" y="5967401"/>
            <a:ext cx="9177530" cy="89059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853" y="2886153"/>
            <a:ext cx="6970294" cy="2659884"/>
          </a:xfrm>
          <a:prstGeom prst="rect">
            <a:avLst/>
          </a:prstGeom>
        </p:spPr>
      </p:pic>
    </p:spTree>
    <p:extLst>
      <p:ext uri="{BB962C8B-B14F-4D97-AF65-F5344CB8AC3E}">
        <p14:creationId xmlns:p14="http://schemas.microsoft.com/office/powerpoint/2010/main" val="2815641076"/>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Title 1"/>
          <p:cNvSpPr txBox="1">
            <a:spLocks noGrp="1"/>
          </p:cNvSpPr>
          <p:nvPr>
            <p:ph type="title"/>
          </p:nvPr>
        </p:nvSpPr>
        <p:spPr>
          <a:xfrm>
            <a:off x="571851" y="39589"/>
            <a:ext cx="8000298" cy="1111153"/>
          </a:xfrm>
          <a:prstGeom prst="rect">
            <a:avLst/>
          </a:prstGeom>
        </p:spPr>
        <p:txBody>
          <a:bodyPr/>
          <a:lstStyle>
            <a:lvl1pPr>
              <a:defRPr sz="5500">
                <a:solidFill>
                  <a:srgbClr val="EC1C24"/>
                </a:solidFill>
                <a:latin typeface="DIN Condensed Bold"/>
                <a:ea typeface="DIN Condensed Bold"/>
                <a:cs typeface="DIN Condensed Bold"/>
                <a:sym typeface="DIN Condensed Bold"/>
              </a:defRPr>
            </a:lvl1pPr>
          </a:lstStyle>
          <a:p>
            <a:r>
              <a:rPr lang="en-GB" dirty="0" err="1" smtClean="0"/>
              <a:t>Féile</a:t>
            </a:r>
            <a:r>
              <a:rPr lang="en-GB" dirty="0" smtClean="0"/>
              <a:t> </a:t>
            </a:r>
            <a:r>
              <a:rPr lang="en-GB" dirty="0" err="1" smtClean="0"/>
              <a:t>Fichille</a:t>
            </a:r>
            <a:endParaRPr dirty="0"/>
          </a:p>
        </p:txBody>
      </p:sp>
      <p:pic>
        <p:nvPicPr>
          <p:cNvPr id="110" name="Ficheall-R-C-Transparent.png" descr="Ficheall-R-C-Transparent.png"/>
          <p:cNvPicPr>
            <a:picLocks noChangeAspect="1"/>
          </p:cNvPicPr>
          <p:nvPr/>
        </p:nvPicPr>
        <p:blipFill>
          <a:blip r:embed="rId2"/>
          <a:stretch>
            <a:fillRect/>
          </a:stretch>
        </p:blipFill>
        <p:spPr>
          <a:xfrm>
            <a:off x="7884189" y="5474274"/>
            <a:ext cx="1055442" cy="1056313"/>
          </a:xfrm>
          <a:prstGeom prst="rect">
            <a:avLst/>
          </a:prstGeom>
          <a:ln w="12700">
            <a:miter lim="400000"/>
          </a:ln>
        </p:spPr>
      </p:pic>
      <p:sp>
        <p:nvSpPr>
          <p:cNvPr id="111" name="TextBox 2"/>
          <p:cNvSpPr txBox="1"/>
          <p:nvPr/>
        </p:nvSpPr>
        <p:spPr>
          <a:xfrm>
            <a:off x="758343" y="944519"/>
            <a:ext cx="7627314"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endParaRPr dirty="0"/>
          </a:p>
        </p:txBody>
      </p:sp>
      <p:sp>
        <p:nvSpPr>
          <p:cNvPr id="112" name="Triangle"/>
          <p:cNvSpPr/>
          <p:nvPr/>
        </p:nvSpPr>
        <p:spPr>
          <a:xfrm flipH="1">
            <a:off x="0" y="5863128"/>
            <a:ext cx="9177530" cy="9948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close/>
              </a:path>
            </a:pathLst>
          </a:custGeom>
          <a:solidFill>
            <a:srgbClr val="EC1C24"/>
          </a:solidFill>
          <a:ln w="12700">
            <a:miter lim="400000"/>
          </a:ln>
        </p:spPr>
        <p:txBody>
          <a:bodyPr lIns="45719" rIns="45719" anchor="ctr"/>
          <a:lstStyle/>
          <a:p>
            <a:endParaRPr/>
          </a:p>
        </p:txBody>
      </p:sp>
      <p:sp>
        <p:nvSpPr>
          <p:cNvPr id="3" name="TextBox 2"/>
          <p:cNvSpPr txBox="1"/>
          <p:nvPr/>
        </p:nvSpPr>
        <p:spPr>
          <a:xfrm>
            <a:off x="1330194" y="1539596"/>
            <a:ext cx="7813806" cy="341631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285750" marR="0" indent="-285750" algn="l" defTabSz="457200" rtl="0" fontAlgn="auto" latinLnBrk="0" hangingPunct="0">
              <a:lnSpc>
                <a:spcPct val="150000"/>
              </a:lnSpc>
              <a:spcBef>
                <a:spcPts val="0"/>
              </a:spcBef>
              <a:spcAft>
                <a:spcPts val="0"/>
              </a:spcAft>
              <a:buClrTx/>
              <a:buSzTx/>
              <a:buFont typeface="Arial" panose="020B0604020202020204" pitchFamily="34" charset="0"/>
              <a:buChar char="•"/>
              <a:tabLst/>
            </a:pPr>
            <a:r>
              <a:rPr kumimoji="0" lang="en-GB" sz="2400" b="0" i="0" u="none" strike="noStrike" cap="none" spc="0" normalizeH="0" baseline="0" dirty="0" smtClean="0">
                <a:ln>
                  <a:noFill/>
                </a:ln>
                <a:solidFill>
                  <a:srgbClr val="000000"/>
                </a:solidFill>
                <a:effectLst/>
                <a:uFillTx/>
                <a:sym typeface="Calibri"/>
              </a:rPr>
              <a:t>8 </a:t>
            </a:r>
            <a:r>
              <a:rPr kumimoji="0" lang="en-GB" sz="2400" b="0" i="0" u="none" strike="noStrike" cap="none" spc="0" normalizeH="0" baseline="0" dirty="0" err="1" smtClean="0">
                <a:ln>
                  <a:noFill/>
                </a:ln>
                <a:solidFill>
                  <a:srgbClr val="000000"/>
                </a:solidFill>
                <a:effectLst/>
                <a:uFillTx/>
                <a:sym typeface="Calibri"/>
              </a:rPr>
              <a:t>bpáiste</a:t>
            </a:r>
            <a:r>
              <a:rPr kumimoji="0" lang="en-GB" sz="2400" b="0" i="0" u="none" strike="noStrike" cap="none" spc="0" normalizeH="0" baseline="0" dirty="0" smtClean="0">
                <a:ln>
                  <a:noFill/>
                </a:ln>
                <a:solidFill>
                  <a:srgbClr val="000000"/>
                </a:solidFill>
                <a:effectLst/>
                <a:uFillTx/>
                <a:sym typeface="Calibri"/>
              </a:rPr>
              <a:t> </a:t>
            </a:r>
            <a:r>
              <a:rPr kumimoji="0" lang="en-GB" sz="2400" b="0" i="0" u="none" strike="noStrike" cap="none" spc="0" normalizeH="0" baseline="0" dirty="0" err="1" smtClean="0">
                <a:ln>
                  <a:noFill/>
                </a:ln>
                <a:solidFill>
                  <a:srgbClr val="000000"/>
                </a:solidFill>
                <a:effectLst/>
                <a:uFillTx/>
                <a:sym typeface="Calibri"/>
              </a:rPr>
              <a:t>ar</a:t>
            </a:r>
            <a:r>
              <a:rPr kumimoji="0" lang="en-GB" sz="2400" b="0" i="0" u="none" strike="noStrike" cap="none" spc="0" normalizeH="0" baseline="0" dirty="0" smtClean="0">
                <a:ln>
                  <a:noFill/>
                </a:ln>
                <a:solidFill>
                  <a:srgbClr val="000000"/>
                </a:solidFill>
                <a:effectLst/>
                <a:uFillTx/>
                <a:sym typeface="Calibri"/>
              </a:rPr>
              <a:t> </a:t>
            </a:r>
            <a:r>
              <a:rPr kumimoji="0" lang="en-GB" sz="2400" b="0" i="0" u="none" strike="noStrike" cap="none" spc="0" normalizeH="0" baseline="0" dirty="0" err="1" smtClean="0">
                <a:ln>
                  <a:noFill/>
                </a:ln>
                <a:solidFill>
                  <a:srgbClr val="000000"/>
                </a:solidFill>
                <a:effectLst/>
                <a:uFillTx/>
                <a:sym typeface="Calibri"/>
              </a:rPr>
              <a:t>fhoireann</a:t>
            </a:r>
            <a:endParaRPr kumimoji="0" lang="en-GB" sz="2400" b="0" i="0" u="none" strike="noStrike" cap="none" spc="0" normalizeH="0" baseline="0" dirty="0" smtClean="0">
              <a:ln>
                <a:noFill/>
              </a:ln>
              <a:solidFill>
                <a:srgbClr val="000000"/>
              </a:solidFill>
              <a:effectLst/>
              <a:uFillTx/>
              <a:sym typeface="Calibri"/>
            </a:endParaRPr>
          </a:p>
          <a:p>
            <a:pPr marL="285750" marR="0" indent="-285750" algn="l" defTabSz="457200" rtl="0" fontAlgn="auto" latinLnBrk="0" hangingPunct="0">
              <a:lnSpc>
                <a:spcPct val="150000"/>
              </a:lnSpc>
              <a:spcBef>
                <a:spcPts val="0"/>
              </a:spcBef>
              <a:spcAft>
                <a:spcPts val="0"/>
              </a:spcAft>
              <a:buClrTx/>
              <a:buSzTx/>
              <a:buFont typeface="Arial" panose="020B0604020202020204" pitchFamily="34" charset="0"/>
              <a:buChar char="•"/>
              <a:tabLst/>
            </a:pPr>
            <a:r>
              <a:rPr lang="en-GB" sz="2400" dirty="0" err="1" smtClean="0"/>
              <a:t>Páistí</a:t>
            </a:r>
            <a:r>
              <a:rPr lang="en-GB" sz="2400" dirty="0" smtClean="0"/>
              <a:t> ó Rang 1-6</a:t>
            </a:r>
          </a:p>
          <a:p>
            <a:pPr marL="285750" marR="0" indent="-285750" algn="l" defTabSz="457200" rtl="0" fontAlgn="auto" latinLnBrk="0" hangingPunct="0">
              <a:lnSpc>
                <a:spcPct val="150000"/>
              </a:lnSpc>
              <a:spcBef>
                <a:spcPts val="0"/>
              </a:spcBef>
              <a:spcAft>
                <a:spcPts val="0"/>
              </a:spcAft>
              <a:buClrTx/>
              <a:buSzTx/>
              <a:buFont typeface="Arial" panose="020B0604020202020204" pitchFamily="34" charset="0"/>
              <a:buChar char="•"/>
              <a:tabLst/>
            </a:pPr>
            <a:r>
              <a:rPr kumimoji="0" lang="en-GB" sz="2400" b="0" i="0" u="none" strike="noStrike" cap="none" spc="0" normalizeH="0" baseline="0" dirty="0" smtClean="0">
                <a:ln>
                  <a:noFill/>
                </a:ln>
                <a:solidFill>
                  <a:srgbClr val="000000"/>
                </a:solidFill>
                <a:effectLst/>
                <a:uFillTx/>
                <a:sym typeface="Calibri"/>
              </a:rPr>
              <a:t>Rang</a:t>
            </a:r>
            <a:r>
              <a:rPr kumimoji="0" lang="en-GB" sz="2400" b="0" i="0" u="none" strike="noStrike" cap="none" spc="0" normalizeH="0" dirty="0" smtClean="0">
                <a:ln>
                  <a:noFill/>
                </a:ln>
                <a:solidFill>
                  <a:srgbClr val="000000"/>
                </a:solidFill>
                <a:effectLst/>
                <a:uFillTx/>
                <a:sym typeface="Calibri"/>
              </a:rPr>
              <a:t> 5 &amp; 6 (</a:t>
            </a:r>
            <a:r>
              <a:rPr kumimoji="0" lang="en-GB" sz="2400" b="0" i="0" u="none" strike="noStrike" cap="none" spc="0" normalizeH="0" dirty="0" err="1" smtClean="0">
                <a:ln>
                  <a:noFill/>
                </a:ln>
                <a:solidFill>
                  <a:srgbClr val="000000"/>
                </a:solidFill>
                <a:effectLst/>
                <a:uFillTx/>
                <a:sym typeface="Calibri"/>
              </a:rPr>
              <a:t>Máistrí</a:t>
            </a:r>
            <a:r>
              <a:rPr kumimoji="0" lang="en-GB" sz="2400" b="0" i="0" u="none" strike="noStrike" cap="none" spc="0" normalizeH="0" dirty="0" smtClean="0">
                <a:ln>
                  <a:noFill/>
                </a:ln>
                <a:solidFill>
                  <a:srgbClr val="000000"/>
                </a:solidFill>
                <a:effectLst/>
                <a:uFillTx/>
                <a:sym typeface="Calibri"/>
              </a:rPr>
              <a:t>)</a:t>
            </a:r>
          </a:p>
          <a:p>
            <a:pPr marL="285750" marR="0" indent="-285750" algn="l" defTabSz="457200" rtl="0" fontAlgn="auto" latinLnBrk="0" hangingPunct="0">
              <a:lnSpc>
                <a:spcPct val="150000"/>
              </a:lnSpc>
              <a:spcBef>
                <a:spcPts val="0"/>
              </a:spcBef>
              <a:spcAft>
                <a:spcPts val="0"/>
              </a:spcAft>
              <a:buClrTx/>
              <a:buSzTx/>
              <a:buFont typeface="Arial" panose="020B0604020202020204" pitchFamily="34" charset="0"/>
              <a:buChar char="•"/>
              <a:tabLst/>
            </a:pPr>
            <a:r>
              <a:rPr lang="en-GB" sz="2400" baseline="0" dirty="0" smtClean="0"/>
              <a:t>Rang</a:t>
            </a:r>
            <a:r>
              <a:rPr lang="en-GB" sz="2400" dirty="0" smtClean="0"/>
              <a:t> a 4 </a:t>
            </a:r>
            <a:r>
              <a:rPr lang="en-GB" sz="2400" dirty="0" err="1" smtClean="0"/>
              <a:t>síos</a:t>
            </a:r>
            <a:r>
              <a:rPr lang="en-GB" sz="2400" dirty="0" smtClean="0"/>
              <a:t> (</a:t>
            </a:r>
            <a:r>
              <a:rPr lang="en-GB" sz="2400" dirty="0" err="1" smtClean="0"/>
              <a:t>Bachlóga</a:t>
            </a:r>
            <a:r>
              <a:rPr lang="en-GB" sz="2400" dirty="0" smtClean="0"/>
              <a:t>)</a:t>
            </a:r>
          </a:p>
          <a:p>
            <a:pPr marL="285750" marR="0" indent="-285750" algn="l" defTabSz="457200" rtl="0" fontAlgn="auto" latinLnBrk="0" hangingPunct="0">
              <a:lnSpc>
                <a:spcPct val="150000"/>
              </a:lnSpc>
              <a:spcBef>
                <a:spcPts val="0"/>
              </a:spcBef>
              <a:spcAft>
                <a:spcPts val="0"/>
              </a:spcAft>
              <a:buClrTx/>
              <a:buSzTx/>
              <a:buFont typeface="Arial" panose="020B0604020202020204" pitchFamily="34" charset="0"/>
              <a:buChar char="•"/>
              <a:tabLst/>
            </a:pPr>
            <a:r>
              <a:rPr lang="en-GB" sz="2400" dirty="0" smtClean="0"/>
              <a:t>6 </a:t>
            </a:r>
            <a:r>
              <a:rPr lang="en-GB" sz="2400" dirty="0" err="1" smtClean="0"/>
              <a:t>Bhabtha</a:t>
            </a:r>
            <a:endParaRPr lang="en-IE" sz="2400" dirty="0"/>
          </a:p>
          <a:p>
            <a:pPr marL="285750" indent="-285750">
              <a:lnSpc>
                <a:spcPct val="150000"/>
              </a:lnSpc>
              <a:buFont typeface="Arial" panose="020B0604020202020204" pitchFamily="34" charset="0"/>
              <a:buChar char="•"/>
            </a:pPr>
            <a:r>
              <a:rPr lang="en-IE" sz="2400" dirty="0"/>
              <a:t>An </a:t>
            </a:r>
            <a:r>
              <a:rPr lang="en-IE" sz="2400" dirty="0" err="1"/>
              <a:t>Córas</a:t>
            </a:r>
            <a:r>
              <a:rPr lang="en-IE" sz="2400" dirty="0"/>
              <a:t> </a:t>
            </a:r>
            <a:r>
              <a:rPr lang="en-IE" sz="2400" dirty="0" err="1"/>
              <a:t>Eilvéiseach</a:t>
            </a:r>
            <a:r>
              <a:rPr lang="en-IE" sz="2400" dirty="0"/>
              <a:t> (Swiss System)</a:t>
            </a:r>
            <a:endParaRPr kumimoji="0" lang="en-IE" sz="2400" b="0" i="0" u="none" strike="noStrike" cap="none" spc="0" normalizeH="0" baseline="0" dirty="0">
              <a:ln>
                <a:noFill/>
              </a:ln>
              <a:solidFill>
                <a:srgbClr val="000000"/>
              </a:solidFill>
              <a:effectLst/>
              <a:uFillTx/>
              <a:sym typeface="Calibri"/>
            </a:endParaRPr>
          </a:p>
        </p:txBody>
      </p:sp>
    </p:spTree>
    <p:extLst>
      <p:ext uri="{BB962C8B-B14F-4D97-AF65-F5344CB8AC3E}">
        <p14:creationId xmlns:p14="http://schemas.microsoft.com/office/powerpoint/2010/main" val="14877489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Office Theme">
      <a:majorFont>
        <a:latin typeface="Helvetica"/>
        <a:ea typeface="Helvetica"/>
        <a:cs typeface="Helvetica"/>
      </a:majorFont>
      <a:minorFont>
        <a:latin typeface="Calibri"/>
        <a:ea typeface="Calibri"/>
        <a:cs typeface="Calibri"/>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iciméad" ma:contentTypeID="0x010100031A10BE1B4AF146B82FFAF03DC026A0" ma:contentTypeVersion="39" ma:contentTypeDescription="Cruthaigh doiciméad nua." ma:contentTypeScope="" ma:versionID="1278f9d7ff197509e280a493715a68fa">
  <xsd:schema xmlns:xsd="http://www.w3.org/2001/XMLSchema" xmlns:xs="http://www.w3.org/2001/XMLSchema" xmlns:p="http://schemas.microsoft.com/office/2006/metadata/properties" xmlns:ns2="cbada16c-9dda-4ba7-962e-71d1a1b1eb47" xmlns:ns3="6a7b58f9-1314-4aba-806b-dd6840280bce" targetNamespace="http://schemas.microsoft.com/office/2006/metadata/properties" ma:root="true" ma:fieldsID="ab19035f5329164534b757649590ddc0" ns2:_="" ns3:_="">
    <xsd:import namespace="cbada16c-9dda-4ba7-962e-71d1a1b1eb47"/>
    <xsd:import namespace="6a7b58f9-1314-4aba-806b-dd6840280bce"/>
    <xsd:element name="properties">
      <xsd:complexType>
        <xsd:sequence>
          <xsd:element name="documentManagement">
            <xsd:complexType>
              <xsd:all>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Roinntel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da16c-9dda-4ba7-962e-71d1a1b1eb47" elementFormDefault="qualified">
    <xsd:import namespace="http://schemas.microsoft.com/office/2006/documentManagement/types"/>
    <xsd:import namespace="http://schemas.microsoft.com/office/infopath/2007/PartnerControls"/>
    <xsd:element name="NotebookType" ma:index="8" nillable="true" ma:displayName="Notebook Type" ma:internalName="NotebookType">
      <xsd:simpleType>
        <xsd:restriction base="dms:Text"/>
      </xsd:simpleType>
    </xsd:element>
    <xsd:element name="FolderType" ma:index="9" nillable="true" ma:displayName="Folder Type" ma:internalName="FolderType">
      <xsd:simpleType>
        <xsd:restriction base="dms:Text"/>
      </xsd:simpleType>
    </xsd:element>
    <xsd:element name="CultureName" ma:index="10" nillable="true" ma:displayName="Culture Name" ma:internalName="CultureName">
      <xsd:simpleType>
        <xsd:restriction base="dms:Text"/>
      </xsd:simpleType>
    </xsd:element>
    <xsd:element name="AppVersion" ma:index="11" nillable="true" ma:displayName="App Version" ma:internalName="AppVersion">
      <xsd:simpleType>
        <xsd:restriction base="dms:Text"/>
      </xsd:simpleType>
    </xsd:element>
    <xsd:element name="TeamsChannelId" ma:index="12" nillable="true" ma:displayName="Teams Channel Id" ma:internalName="TeamsChannelId">
      <xsd:simpleType>
        <xsd:restriction base="dms:Text"/>
      </xsd:simpleType>
    </xsd:element>
    <xsd:element name="Owner" ma:index="1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4" nillable="true" ma:displayName="Math Settings" ma:internalName="Math_Settings">
      <xsd:simpleType>
        <xsd:restriction base="dms:Text"/>
      </xsd:simpleType>
    </xsd:element>
    <xsd:element name="DefaultSectionNames" ma:index="15" nillable="true" ma:displayName="Default Section Names" ma:internalName="DefaultSectionNames">
      <xsd:simpleType>
        <xsd:restriction base="dms:Note">
          <xsd:maxLength value="255"/>
        </xsd:restriction>
      </xsd:simpleType>
    </xsd:element>
    <xsd:element name="Templates" ma:index="16" nillable="true" ma:displayName="Templates" ma:internalName="Templates">
      <xsd:simpleType>
        <xsd:restriction base="dms:Note">
          <xsd:maxLength value="255"/>
        </xsd:restriction>
      </xsd:simpleType>
    </xsd:element>
    <xsd:element name="Leaders" ma:index="17"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18"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19"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0" nillable="true" ma:displayName="Distribution Groups" ma:internalName="Distribution_Groups">
      <xsd:simpleType>
        <xsd:restriction base="dms:Note">
          <xsd:maxLength value="255"/>
        </xsd:restriction>
      </xsd:simpleType>
    </xsd:element>
    <xsd:element name="LMS_Mappings" ma:index="21" nillable="true" ma:displayName="LMS Mappings" ma:internalName="LMS_Mappings">
      <xsd:simpleType>
        <xsd:restriction base="dms:Note">
          <xsd:maxLength value="255"/>
        </xsd:restriction>
      </xsd:simpleType>
    </xsd:element>
    <xsd:element name="Invited_Leaders" ma:index="22" nillable="true" ma:displayName="Invited Leaders" ma:internalName="Invited_Leaders">
      <xsd:simpleType>
        <xsd:restriction base="dms:Note">
          <xsd:maxLength value="255"/>
        </xsd:restriction>
      </xsd:simpleType>
    </xsd:element>
    <xsd:element name="Invited_Members" ma:index="23" nillable="true" ma:displayName="Invited Members" ma:internalName="Invited_Members">
      <xsd:simpleType>
        <xsd:restriction base="dms:Note">
          <xsd:maxLength value="255"/>
        </xsd:restriction>
      </xsd:simpleType>
    </xsd:element>
    <xsd:element name="Self_Registration_Enabled" ma:index="24" nillable="true" ma:displayName="Self Registration Enabled" ma:internalName="Self_Registration_Enabled">
      <xsd:simpleType>
        <xsd:restriction base="dms:Boolean"/>
      </xsd:simpleType>
    </xsd:element>
    <xsd:element name="Has_Leaders_Only_SectionGroup" ma:index="25" nillable="true" ma:displayName="Has Leaders Only SectionGroup" ma:internalName="Has_Leaders_Only_SectionGroup">
      <xsd:simpleType>
        <xsd:restriction base="dms:Boolean"/>
      </xsd:simpleType>
    </xsd:element>
    <xsd:element name="Is_Collaboration_Space_Locked" ma:index="26" nillable="true" ma:displayName="Is Collaboration Space Locked" ma:internalName="Is_Collaboration_Space_Locked">
      <xsd:simpleType>
        <xsd:restriction base="dms:Boolean"/>
      </xsd:simpleType>
    </xsd:element>
    <xsd:element name="IsNotebookLocked" ma:index="27" nillable="true" ma:displayName="Is Notebook Locked" ma:internalName="IsNotebookLocked">
      <xsd:simpleType>
        <xsd:restriction base="dms:Boolean"/>
      </xsd:simpleType>
    </xsd:element>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DateTaken" ma:index="34" nillable="true" ma:displayName="MediaServiceDateTaken" ma:hidden="true" ma:internalName="MediaServiceDateTaken" ma:readOnly="true">
      <xsd:simpleType>
        <xsd:restriction base="dms:Text"/>
      </xsd:simpleType>
    </xsd:element>
    <xsd:element name="MediaServiceLocation" ma:index="35"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MediaLengthInSeconds" ma:index="40" nillable="true" ma:displayName="Length (seconds)" ma:internalName="MediaLengthInSeconds" ma:readOnly="true">
      <xsd:simpleType>
        <xsd:restriction base="dms:Unknown"/>
      </xsd:simpleType>
    </xsd:element>
    <xsd:element name="lcf76f155ced4ddcb4097134ff3c332f" ma:index="42" nillable="true" ma:taxonomy="true" ma:internalName="lcf76f155ced4ddcb4097134ff3c332f" ma:taxonomyFieldName="MediaServiceImageTags" ma:displayName="Clibeanna íomhá" ma:readOnly="false" ma:fieldId="{5cf76f15-5ced-4ddc-b409-7134ff3c332f}" ma:taxonomyMulti="true" ma:sspId="84f5938b-0e6b-4a82-8fe1-21018fda76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4" nillable="true" ma:displayName="MediaServiceObjectDetectorVersions" ma:hidden="true" ma:indexed="true" ma:internalName="MediaServiceObjectDetectorVersions" ma:readOnly="true">
      <xsd:simpleType>
        <xsd:restriction base="dms:Text"/>
      </xsd:simpleType>
    </xsd:element>
    <xsd:element name="Roinntele" ma:index="45" nillable="true" ma:displayName="Roinnte le" ma:format="Dropdown" ma:internalName="Roinntele">
      <xsd:simpleType>
        <xsd:restriction base="dms:Note">
          <xsd:maxLength value="255"/>
        </xsd:restriction>
      </xsd:simpleType>
    </xsd:element>
    <xsd:element name="MediaServiceSearchProperties" ma:index="4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7b58f9-1314-4aba-806b-dd6840280bce" elementFormDefault="qualified">
    <xsd:import namespace="http://schemas.microsoft.com/office/2006/documentManagement/types"/>
    <xsd:import namespace="http://schemas.microsoft.com/office/infopath/2007/PartnerControls"/>
    <xsd:element name="SharedWithUsers" ma:index="38" nillable="true" ma:displayName="Comhroinnte l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Comhroinnte Le Sonraí" ma:internalName="SharedWithDetails" ma:readOnly="true">
      <xsd:simpleType>
        <xsd:restriction base="dms:Note">
          <xsd:maxLength value="255"/>
        </xsd:restriction>
      </xsd:simpleType>
    </xsd:element>
    <xsd:element name="TaxCatchAll" ma:index="43" nillable="true" ma:displayName="Taxonomy Catch All Column" ma:hidden="true" ma:list="{ee9d450a-29c7-4c6c-9cbe-58f73340bf63}" ma:internalName="TaxCatchAll" ma:showField="CatchAllData" ma:web="6a7b58f9-1314-4aba-806b-dd6840280b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ineál inneachair"/>
        <xsd:element ref="dc:title" minOccurs="0" maxOccurs="1" ma:index="4" ma:displayName="Teidea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cbada16c-9dda-4ba7-962e-71d1a1b1eb47" xsi:nil="true"/>
    <Roinntele xmlns="cbada16c-9dda-4ba7-962e-71d1a1b1eb47" xsi:nil="true"/>
    <Templates xmlns="cbada16c-9dda-4ba7-962e-71d1a1b1eb47" xsi:nil="true"/>
    <Self_Registration_Enabled xmlns="cbada16c-9dda-4ba7-962e-71d1a1b1eb47" xsi:nil="true"/>
    <TaxCatchAll xmlns="6a7b58f9-1314-4aba-806b-dd6840280bce" xsi:nil="true"/>
    <AppVersion xmlns="cbada16c-9dda-4ba7-962e-71d1a1b1eb47" xsi:nil="true"/>
    <LMS_Mappings xmlns="cbada16c-9dda-4ba7-962e-71d1a1b1eb47" xsi:nil="true"/>
    <IsNotebookLocked xmlns="cbada16c-9dda-4ba7-962e-71d1a1b1eb47" xsi:nil="true"/>
    <NotebookType xmlns="cbada16c-9dda-4ba7-962e-71d1a1b1eb47" xsi:nil="true"/>
    <Member_Groups xmlns="cbada16c-9dda-4ba7-962e-71d1a1b1eb47">
      <UserInfo>
        <DisplayName/>
        <AccountId xsi:nil="true"/>
        <AccountType/>
      </UserInfo>
    </Member_Groups>
    <FolderType xmlns="cbada16c-9dda-4ba7-962e-71d1a1b1eb47" xsi:nil="true"/>
    <CultureName xmlns="cbada16c-9dda-4ba7-962e-71d1a1b1eb47" xsi:nil="true"/>
    <Owner xmlns="cbada16c-9dda-4ba7-962e-71d1a1b1eb47">
      <UserInfo>
        <DisplayName/>
        <AccountId xsi:nil="true"/>
        <AccountType/>
      </UserInfo>
    </Owner>
    <lcf76f155ced4ddcb4097134ff3c332f xmlns="cbada16c-9dda-4ba7-962e-71d1a1b1eb47">
      <Terms xmlns="http://schemas.microsoft.com/office/infopath/2007/PartnerControls"/>
    </lcf76f155ced4ddcb4097134ff3c332f>
    <Math_Settings xmlns="cbada16c-9dda-4ba7-962e-71d1a1b1eb47" xsi:nil="true"/>
    <Members xmlns="cbada16c-9dda-4ba7-962e-71d1a1b1eb47">
      <UserInfo>
        <DisplayName/>
        <AccountId xsi:nil="true"/>
        <AccountType/>
      </UserInfo>
    </Members>
    <Has_Leaders_Only_SectionGroup xmlns="cbada16c-9dda-4ba7-962e-71d1a1b1eb47" xsi:nil="true"/>
    <Leaders xmlns="cbada16c-9dda-4ba7-962e-71d1a1b1eb47">
      <UserInfo>
        <DisplayName/>
        <AccountId xsi:nil="true"/>
        <AccountType/>
      </UserInfo>
    </Leaders>
    <Distribution_Groups xmlns="cbada16c-9dda-4ba7-962e-71d1a1b1eb47" xsi:nil="true"/>
    <TeamsChannelId xmlns="cbada16c-9dda-4ba7-962e-71d1a1b1eb47" xsi:nil="true"/>
    <DefaultSectionNames xmlns="cbada16c-9dda-4ba7-962e-71d1a1b1eb47" xsi:nil="true"/>
    <Invited_Members xmlns="cbada16c-9dda-4ba7-962e-71d1a1b1eb47" xsi:nil="true"/>
    <Is_Collaboration_Space_Locked xmlns="cbada16c-9dda-4ba7-962e-71d1a1b1eb47" xsi:nil="true"/>
  </documentManagement>
</p:properties>
</file>

<file path=customXml/itemProps1.xml><?xml version="1.0" encoding="utf-8"?>
<ds:datastoreItem xmlns:ds="http://schemas.openxmlformats.org/officeDocument/2006/customXml" ds:itemID="{6399BD4B-B16F-4396-922A-7C16D0F4E4AC}"/>
</file>

<file path=customXml/itemProps2.xml><?xml version="1.0" encoding="utf-8"?>
<ds:datastoreItem xmlns:ds="http://schemas.openxmlformats.org/officeDocument/2006/customXml" ds:itemID="{50026DFC-D2DC-42E5-8A21-72CF5ED75D69}"/>
</file>

<file path=customXml/itemProps3.xml><?xml version="1.0" encoding="utf-8"?>
<ds:datastoreItem xmlns:ds="http://schemas.openxmlformats.org/officeDocument/2006/customXml" ds:itemID="{400FFB8E-862D-40A2-BAA8-403B41C9EB26}"/>
</file>

<file path=docProps/app.xml><?xml version="1.0" encoding="utf-8"?>
<Properties xmlns="http://schemas.openxmlformats.org/officeDocument/2006/extended-properties" xmlns:vt="http://schemas.openxmlformats.org/officeDocument/2006/docPropsVTypes">
  <TotalTime>760</TotalTime>
  <Words>2584</Words>
  <Application>Microsoft Office PowerPoint</Application>
  <PresentationFormat>On-screen Show (4:3)</PresentationFormat>
  <Paragraphs>281</Paragraphs>
  <Slides>40</Slides>
  <Notes>21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40</vt:i4>
      </vt:variant>
    </vt:vector>
  </HeadingPairs>
  <TitlesOfParts>
    <vt:vector size="51" baseType="lpstr">
      <vt:lpstr>Aptos</vt:lpstr>
      <vt:lpstr>Arial</vt:lpstr>
      <vt:lpstr>Avenir Next Regular</vt:lpstr>
      <vt:lpstr>Calibri</vt:lpstr>
      <vt:lpstr>Comic Sans MS</vt:lpstr>
      <vt:lpstr>DIN Condensed Bold</vt:lpstr>
      <vt:lpstr>Helvetica</vt:lpstr>
      <vt:lpstr>Times New Roman</vt:lpstr>
      <vt:lpstr>Verdana</vt:lpstr>
      <vt:lpstr>Wingdings 3</vt:lpstr>
      <vt:lpstr>Office Theme</vt:lpstr>
      <vt:lpstr>Tionól Forbartha Gaeloideachas  2025</vt:lpstr>
      <vt:lpstr>Ag Socrú an Bhoird</vt:lpstr>
      <vt:lpstr>Ficheall sna bunscoileanna</vt:lpstr>
      <vt:lpstr>Ficheall sna bunscoileanna</vt:lpstr>
      <vt:lpstr>Ficheall sna bunscoileanna</vt:lpstr>
      <vt:lpstr>Ficheall sna bunscoileanna</vt:lpstr>
      <vt:lpstr>Ficheall.ie – Múinteoirí ag Tógáil Pobail</vt:lpstr>
      <vt:lpstr>Féile mar ‘Thríú Spás’</vt:lpstr>
      <vt:lpstr>Féile Fichille</vt:lpstr>
      <vt:lpstr>Féile Fichille</vt:lpstr>
      <vt:lpstr>Féile Fichille</vt:lpstr>
      <vt:lpstr>Féile Fichille</vt:lpstr>
      <vt:lpstr>Féile Fichille</vt:lpstr>
      <vt:lpstr>Féile Fichille</vt:lpstr>
      <vt:lpstr>Féile Fichille</vt:lpstr>
      <vt:lpstr>Píosaí ag Bogadh le Chéile</vt:lpstr>
      <vt:lpstr>Píosaí ag Bogadh le Chéile</vt:lpstr>
      <vt:lpstr>10 gCeacht</vt:lpstr>
      <vt:lpstr>“Ag Comhoibriú ar an gClár”  </vt:lpstr>
      <vt:lpstr>PowerPoint Presentation</vt:lpstr>
      <vt:lpstr>Structúr an Cheachta</vt:lpstr>
      <vt:lpstr>Céim 1: Comhrá Ranga</vt:lpstr>
      <vt:lpstr>Riail 1 de Fhicheall: Caithfidh na himreoirí meas gan focail a thaispeáint roimh agus tar éis gach cluiche. Caithfidh na himreoirí breathnú ar an imreoir eile sa tsúil.</vt:lpstr>
      <vt:lpstr>Conas an bord agus na píosaí a eagrú</vt:lpstr>
      <vt:lpstr>Puzal: Aimsigh an difríocht</vt:lpstr>
      <vt:lpstr>An clár fichille</vt:lpstr>
      <vt:lpstr>An Ceithearnach</vt:lpstr>
      <vt:lpstr>An Ceithearnach Mínithe</vt:lpstr>
      <vt:lpstr>Taispeántas an Cheithearnaigh</vt:lpstr>
      <vt:lpstr>Mion-cluiche: An Ceithearnach</vt:lpstr>
      <vt:lpstr>Caitheamh Fichille</vt:lpstr>
      <vt:lpstr>An Cluiche Ceithearnaigh</vt:lpstr>
      <vt:lpstr>An Cluiche Ceithearnaigh</vt:lpstr>
      <vt:lpstr>Lúb Foghlama</vt:lpstr>
      <vt:lpstr>*Riail: Lámh a leagadh ar phíosa*</vt:lpstr>
      <vt:lpstr>An Cluiche Ceithearnach: Imir arís é!</vt:lpstr>
      <vt:lpstr>Céim 3: Cómhrá Ranga</vt:lpstr>
      <vt:lpstr>Focal Scoir</vt:lpstr>
      <vt:lpstr>Cursaí Samhraidh do Mhúinteoirí</vt:lpstr>
      <vt:lpstr>An Clár Réidh don Todhchaí</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Tionól Forbartha Gaeloideachas  2025</dc:title>
  <dc:creator>Damien Fallon</dc:creator>
  <cp:lastModifiedBy>gsndcian@outlook.com</cp:lastModifiedBy>
  <cp:revision>36</cp:revision>
  <dcterms:modified xsi:type="dcterms:W3CDTF">2025-11-20T16:48:41Z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0x010100031A10BE1B4AF146B82FFAF03DC026A0</vt:lpwstr>
  </property>
</Properties>
</file>