
<file path=[Content_Types].xml><?xml version="1.0" encoding="utf-8"?>
<Types xmlns="http://schemas.openxmlformats.org/package/2006/content-types">
  <Default Extension="jpg" ContentType="image/jpeg"/>
  <Default Extension="odttf" ContentType="application/vnd.openxmlformats-officedocument.obfuscatedFont"/>
  <Default Extension="png" ContentType="image/png"/>
  <Default Extension="rels" ContentType="application/vnd.openxmlformats-package.relationships+xml"/>
  <Default Extension="xml" ContentType="application/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docProps/core.xml" ContentType="application/vnd.openxmlformats-package.core-properties+xml"/>
  <Override PartName="/ppt/presentation.xml" ContentType="application/vnd.openxmlformats-officedocument.presentationml.presentation.main+xml"/>
  <Override PartName="/ppt/metadata" ContentType="application/binary"/>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custom-properties" Target="docProps/custom.xml"/><Relationship Id="rId2" Type="http://schemas.openxmlformats.org/officeDocument/2006/relationships/officeDocument" Target="ppt/presentation.xml"/><Relationship Id="rId1"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5" roundtripDataSignature="AMtx7mi6ESVvfjuKNE4FgHGkh7p26KBCa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ustomXml" Target="../customXml/item1.xml"/><Relationship Id="rId21" Type="http://schemas.openxmlformats.org/officeDocument/2006/relationships/slide" Target="slides/slide17.xml"/><Relationship Id="rId3" Type="http://schemas.openxmlformats.org/officeDocument/2006/relationships/slideMaster" Target="slideMasters/slideMaster1.xml"/><Relationship Id="rId25" Type="http://customschemas.google.com/relationships/presentationmetadata" Target="meta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0" Type="http://schemas.openxmlformats.org/officeDocument/2006/relationships/slide" Target="slides/slide16.xml"/><Relationship Id="rId2" Type="http://schemas.openxmlformats.org/officeDocument/2006/relationships/presProps" Target="presProps.xml"/><Relationship Id="rId16" Type="http://schemas.openxmlformats.org/officeDocument/2006/relationships/slide" Target="slides/slide12.xml"/><Relationship Id="rId24" Type="http://schemas.openxmlformats.org/officeDocument/2006/relationships/slide" Target="slides/slide20.xml"/><Relationship Id="rId1" Type="http://schemas.openxmlformats.org/officeDocument/2006/relationships/theme" Target="theme/theme1.xml"/><Relationship Id="rId6" Type="http://schemas.openxmlformats.org/officeDocument/2006/relationships/slide" Target="slides/slide2.xml"/><Relationship Id="rId11" Type="http://schemas.openxmlformats.org/officeDocument/2006/relationships/slide" Target="slides/slide7.xml"/><Relationship Id="rId23" Type="http://schemas.openxmlformats.org/officeDocument/2006/relationships/slide" Target="slides/slide19.xml"/><Relationship Id="rId5" Type="http://schemas.openxmlformats.org/officeDocument/2006/relationships/slide" Target="slides/slide1.xml"/><Relationship Id="rId15" Type="http://schemas.openxmlformats.org/officeDocument/2006/relationships/slide" Target="slides/slide11.xml"/><Relationship Id="rId28" Type="http://schemas.openxmlformats.org/officeDocument/2006/relationships/customXml" Target="../customXml/item3.xml"/><Relationship Id="rId10" Type="http://schemas.openxmlformats.org/officeDocument/2006/relationships/slide" Target="slides/slide6.xml"/><Relationship Id="rId19" Type="http://schemas.openxmlformats.org/officeDocument/2006/relationships/slide" Target="slides/slide15.xml"/><Relationship Id="rId22" Type="http://schemas.openxmlformats.org/officeDocument/2006/relationships/slide" Target="slides/slide18.xml"/><Relationship Id="rId4" Type="http://schemas.openxmlformats.org/officeDocument/2006/relationships/notesMaster" Target="notesMasters/notesMaster1.xml"/><Relationship Id="rId9" Type="http://schemas.openxmlformats.org/officeDocument/2006/relationships/slide" Target="slides/slide5.xml"/><Relationship Id="rId14" Type="http://schemas.openxmlformats.org/officeDocument/2006/relationships/slide" Target="slides/slide10.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 name="Google Shape;8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a66929bd60_0_359:notes"/>
          <p:cNvSpPr/>
          <p:nvPr>
            <p:ph idx="2" type="sldImg"/>
          </p:nvPr>
        </p:nvSpPr>
        <p:spPr>
          <a:xfrm>
            <a:off x="155575" y="1311275"/>
            <a:ext cx="6305700" cy="3546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6" name="Google Shape;156;g3a66929bd60_0_359:notes"/>
          <p:cNvSpPr txBox="1"/>
          <p:nvPr>
            <p:ph idx="1" type="body"/>
          </p:nvPr>
        </p:nvSpPr>
        <p:spPr>
          <a:xfrm>
            <a:off x="661572" y="5054227"/>
            <a:ext cx="5292600" cy="4135200"/>
          </a:xfrm>
          <a:prstGeom prst="rect">
            <a:avLst/>
          </a:prstGeom>
          <a:noFill/>
          <a:ln>
            <a:noFill/>
          </a:ln>
        </p:spPr>
        <p:txBody>
          <a:bodyPr anchorCtr="0" anchor="t" bIns="46300" lIns="92650" spcFirstLastPara="1" rIns="92650" wrap="square" tIns="46300">
            <a:noAutofit/>
          </a:bodyPr>
          <a:lstStyle/>
          <a:p>
            <a:pPr indent="0" lvl="0" marL="0" rtl="0" algn="l">
              <a:spcBef>
                <a:spcPts val="0"/>
              </a:spcBef>
              <a:spcAft>
                <a:spcPts val="0"/>
              </a:spcAft>
              <a:buNone/>
            </a:pPr>
            <a:r>
              <a:rPr b="1" lang="en-US"/>
              <a:t>Aidhm an tSleamhnáin: </a:t>
            </a:r>
            <a:r>
              <a:rPr b="0" lang="en-US"/>
              <a:t>An sos lóin a fhógairt agus a bheith le feiceáil ar an gclár bán</a:t>
            </a:r>
            <a:endParaRPr b="0"/>
          </a:p>
          <a:p>
            <a:pPr indent="0" lvl="0" marL="0" rtl="0" algn="l">
              <a:spcBef>
                <a:spcPts val="0"/>
              </a:spcBef>
              <a:spcAft>
                <a:spcPts val="0"/>
              </a:spcAft>
              <a:buNone/>
            </a:pPr>
            <a:r>
              <a:rPr b="1" lang="en-US"/>
              <a:t>Méid Ama: </a:t>
            </a:r>
            <a:r>
              <a:rPr b="0" lang="en-US"/>
              <a:t>30 soicind.</a:t>
            </a:r>
            <a:endParaRPr b="0"/>
          </a:p>
          <a:p>
            <a:pPr indent="0" lvl="0" marL="0" rtl="0" algn="l">
              <a:spcBef>
                <a:spcPts val="0"/>
              </a:spcBef>
              <a:spcAft>
                <a:spcPts val="0"/>
              </a:spcAft>
              <a:buNone/>
            </a:pPr>
            <a:r>
              <a:rPr b="1" lang="en-US"/>
              <a:t>Script:</a:t>
            </a:r>
            <a:endParaRPr/>
          </a:p>
          <a:p>
            <a:pPr indent="0" lvl="0" marL="0" rtl="0" algn="l">
              <a:spcBef>
                <a:spcPts val="0"/>
              </a:spcBef>
              <a:spcAft>
                <a:spcPts val="0"/>
              </a:spcAft>
              <a:buNone/>
            </a:pPr>
            <a:r>
              <a:rPr b="0" lang="en-US"/>
              <a:t>Sos lóin </a:t>
            </a:r>
            <a:r>
              <a:rPr lang="en-US"/>
              <a:t>atá ann anois – in am don chupán tae nó caife! Míle buíochas as bhur rannpháirtíocht ghníomhach go dtí seo.</a:t>
            </a:r>
            <a:endParaRPr/>
          </a:p>
          <a:p>
            <a:pPr indent="0" lvl="0" marL="0" rtl="0" algn="l">
              <a:spcBef>
                <a:spcPts val="0"/>
              </a:spcBef>
              <a:spcAft>
                <a:spcPts val="0"/>
              </a:spcAft>
              <a:buNone/>
            </a:pPr>
            <a:r>
              <a:rPr b="1" lang="en-US"/>
              <a:t>TREORACHA AR ZOOM: </a:t>
            </a:r>
            <a:r>
              <a:rPr lang="en-US"/>
              <a:t>Fanaigí ar an nglaoch, múchaigí an mic agus an ceamara agus feicfidh mé sibh ar ais ag a 2.00 i.n.</a:t>
            </a:r>
            <a:endParaRPr/>
          </a:p>
        </p:txBody>
      </p:sp>
      <p:sp>
        <p:nvSpPr>
          <p:cNvPr id="157" name="Google Shape;157;g3a66929bd60_0_359:notes"/>
          <p:cNvSpPr txBox="1"/>
          <p:nvPr>
            <p:ph idx="12" type="sldNum"/>
          </p:nvPr>
        </p:nvSpPr>
        <p:spPr>
          <a:xfrm>
            <a:off x="3747370" y="9975352"/>
            <a:ext cx="2866800" cy="526800"/>
          </a:xfrm>
          <a:prstGeom prst="rect">
            <a:avLst/>
          </a:prstGeom>
          <a:noFill/>
          <a:ln>
            <a:noFill/>
          </a:ln>
        </p:spPr>
        <p:txBody>
          <a:bodyPr anchorCtr="0" anchor="b" bIns="46300" lIns="92650" spcFirstLastPara="1" rIns="92650" wrap="square" tIns="46300">
            <a:noAutofit/>
          </a:bodyPr>
          <a:lstStyle/>
          <a:p>
            <a:pPr indent="0" lvl="0" marL="0" marR="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b="0" i="0" sz="13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6" name="Google Shape;16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3a66929bd60_0_9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3" name="Google Shape;173;g3a66929bd60_0_9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a66929bd60_0_9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g3a66929bd60_0_9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But first of all a little bit on Fighting Words. Have anyone heard of Fighting Words? You might raise your hand if you have. Well Fighting Words was set up fourteen years ago by well-known writer Roddy Doyle and the former Director of Amnesty International  Seán Love. Its aim was to support and deliver creative writing experiences for children and young people in Ireland. They envisaged a creative writing centre where the voices of young people are valued and celebrated and where every child feels like they have a story to tell and where their story is heard. Our mission is to use the practice of creative writing and storytelling to empower and strengthen young people – from all backgrounds – to be resilient, creative and successful shapers of their own lives. So it is as much about building young people’s confidence as it is about fostering creative writing skills. Fighting words has grown exponentially since it first started and it now has twenty centres across the island of Ireland, including in Northern Ireland. </a:t>
            </a:r>
            <a:endParaRPr/>
          </a:p>
          <a:p>
            <a:pPr indent="0" lvl="0" marL="0" rtl="0" algn="l">
              <a:lnSpc>
                <a:spcPct val="100000"/>
              </a:lnSpc>
              <a:spcBef>
                <a:spcPts val="0"/>
              </a:spcBef>
              <a:spcAft>
                <a:spcPts val="0"/>
              </a:spcAft>
              <a:buSzPts val="1400"/>
              <a:buNone/>
            </a:pPr>
            <a:r>
              <a:t/>
            </a:r>
            <a:endParaRPr/>
          </a:p>
        </p:txBody>
      </p:sp>
      <p:sp>
        <p:nvSpPr>
          <p:cNvPr id="182" name="Google Shape;182;g3a66929bd60_0_9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a66929bd60_0_10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Trasna an chuaraclaim </a:t>
            </a:r>
            <a:endParaRPr/>
          </a:p>
        </p:txBody>
      </p:sp>
      <p:sp>
        <p:nvSpPr>
          <p:cNvPr id="189" name="Google Shape;189;g3a66929bd60_0_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a66929bd60_0_1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7" name="Google Shape;197;g3a66929bd60_0_11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Thosaigh FW i mBaile Átha Cliath os cionn 15 bliain ó shin. Anois tá ocht n-ionad déad againn timpeall na tíre. Ó thaoabh na gceardlann trí Ghaeilge, cuireann BT ceardlanna Gaeilge ar fáil i gceantracha Gaeltachta bíodh sé sin in Ionad Chultúrtha an Phiarsiagh i Ros Muc nó cuairt a thabhairt ar an scoil nó ar líne. Tá ceardlanna freisin ar siúl don ghaelscoileanna i mBAC nó ar líne nó trí cuairt a thabhairt ar scoileanna. Táimid sásta taisteal go dtí an scoil má bhíonn an spéis ann. </a:t>
            </a:r>
            <a:endParaRPr/>
          </a:p>
          <a:p>
            <a:pPr indent="0" lvl="0" marL="0" rtl="0" algn="l">
              <a:lnSpc>
                <a:spcPct val="100000"/>
              </a:lnSpc>
              <a:spcBef>
                <a:spcPts val="0"/>
              </a:spcBef>
              <a:spcAft>
                <a:spcPts val="0"/>
              </a:spcAft>
              <a:buSzPts val="1400"/>
              <a:buNone/>
            </a:pPr>
            <a:r>
              <a:t/>
            </a:r>
            <a:endParaRPr/>
          </a:p>
        </p:txBody>
      </p:sp>
      <p:sp>
        <p:nvSpPr>
          <p:cNvPr id="198" name="Google Shape;198;g3a66929bd60_0_11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3a66929bd60_0_1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6" name="Google Shape;206;g3a66929bd60_0_1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3a66929bd60_0_1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3a66929bd60_0_148: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5" name="Google Shape;215;g3a66929bd60_0_148: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3a66929bd60_0_13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3" name="Google Shape;223;g3a66929bd60_0_1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a66929bd60_0_163:notes"/>
          <p:cNvSpPr/>
          <p:nvPr>
            <p:ph idx="2" type="sldImg"/>
          </p:nvPr>
        </p:nvSpPr>
        <p:spPr>
          <a:xfrm>
            <a:off x="155575" y="1311275"/>
            <a:ext cx="6305700" cy="35466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 name="Google Shape;230;g3a66929bd60_0_163:notes"/>
          <p:cNvSpPr txBox="1"/>
          <p:nvPr>
            <p:ph idx="1" type="body"/>
          </p:nvPr>
        </p:nvSpPr>
        <p:spPr>
          <a:xfrm>
            <a:off x="661572" y="5054227"/>
            <a:ext cx="5292600" cy="4135200"/>
          </a:xfrm>
          <a:prstGeom prst="rect">
            <a:avLst/>
          </a:prstGeom>
          <a:noFill/>
          <a:ln>
            <a:noFill/>
          </a:ln>
        </p:spPr>
        <p:txBody>
          <a:bodyPr anchorCtr="0" anchor="t" bIns="46300" lIns="92650" spcFirstLastPara="1" rIns="92650" wrap="square" tIns="46300">
            <a:noAutofit/>
          </a:bodyPr>
          <a:lstStyle/>
          <a:p>
            <a:pPr indent="0" lvl="0" marL="0" rtl="0" algn="l">
              <a:spcBef>
                <a:spcPts val="0"/>
              </a:spcBef>
              <a:spcAft>
                <a:spcPts val="0"/>
              </a:spcAft>
              <a:buNone/>
            </a:pPr>
            <a:r>
              <a:rPr b="1" lang="en-US"/>
              <a:t>Aidhm an tSleamhnáin: </a:t>
            </a:r>
            <a:r>
              <a:rPr b="0" lang="en-US"/>
              <a:t>An sos lóin a fhógairt agus a bheith le feiceáil ar an gclár bán</a:t>
            </a:r>
            <a:endParaRPr b="0"/>
          </a:p>
          <a:p>
            <a:pPr indent="0" lvl="0" marL="0" rtl="0" algn="l">
              <a:spcBef>
                <a:spcPts val="0"/>
              </a:spcBef>
              <a:spcAft>
                <a:spcPts val="0"/>
              </a:spcAft>
              <a:buNone/>
            </a:pPr>
            <a:r>
              <a:rPr b="1" lang="en-US"/>
              <a:t>Méid Ama: </a:t>
            </a:r>
            <a:r>
              <a:rPr b="0" lang="en-US"/>
              <a:t>30 soicind.</a:t>
            </a:r>
            <a:endParaRPr b="0"/>
          </a:p>
          <a:p>
            <a:pPr indent="0" lvl="0" marL="0" rtl="0" algn="l">
              <a:spcBef>
                <a:spcPts val="0"/>
              </a:spcBef>
              <a:spcAft>
                <a:spcPts val="0"/>
              </a:spcAft>
              <a:buNone/>
            </a:pPr>
            <a:r>
              <a:rPr b="1" lang="en-US"/>
              <a:t>Script:</a:t>
            </a:r>
            <a:endParaRPr/>
          </a:p>
          <a:p>
            <a:pPr indent="0" lvl="0" marL="0" rtl="0" algn="l">
              <a:spcBef>
                <a:spcPts val="0"/>
              </a:spcBef>
              <a:spcAft>
                <a:spcPts val="0"/>
              </a:spcAft>
              <a:buNone/>
            </a:pPr>
            <a:r>
              <a:rPr b="0" lang="en-US"/>
              <a:t>Sos lóin </a:t>
            </a:r>
            <a:r>
              <a:rPr lang="en-US"/>
              <a:t>atá ann anois – in am don chupán tae nó caife! Míle buíochas as bhur rannpháirtíocht ghníomhach go dtí seo.</a:t>
            </a:r>
            <a:endParaRPr/>
          </a:p>
          <a:p>
            <a:pPr indent="0" lvl="0" marL="0" rtl="0" algn="l">
              <a:spcBef>
                <a:spcPts val="0"/>
              </a:spcBef>
              <a:spcAft>
                <a:spcPts val="0"/>
              </a:spcAft>
              <a:buNone/>
            </a:pPr>
            <a:r>
              <a:rPr b="1" lang="en-US"/>
              <a:t>TREORACHA AR ZOOM: </a:t>
            </a:r>
            <a:r>
              <a:rPr lang="en-US"/>
              <a:t>Fanaigí ar an nglaoch, múchaigí an mic agus an ceamara agus feicfidh mé sibh ar ais ag a 2.00 i.n.</a:t>
            </a:r>
            <a:endParaRPr/>
          </a:p>
        </p:txBody>
      </p:sp>
      <p:sp>
        <p:nvSpPr>
          <p:cNvPr id="231" name="Google Shape;231;g3a66929bd60_0_163:notes"/>
          <p:cNvSpPr txBox="1"/>
          <p:nvPr>
            <p:ph idx="12" type="sldNum"/>
          </p:nvPr>
        </p:nvSpPr>
        <p:spPr>
          <a:xfrm>
            <a:off x="3747370" y="9975352"/>
            <a:ext cx="2866800" cy="526800"/>
          </a:xfrm>
          <a:prstGeom prst="rect">
            <a:avLst/>
          </a:prstGeom>
          <a:noFill/>
          <a:ln>
            <a:noFill/>
          </a:ln>
        </p:spPr>
        <p:txBody>
          <a:bodyPr anchorCtr="0" anchor="b" bIns="46300" lIns="92650" spcFirstLastPara="1" rIns="92650" wrap="square" tIns="46300">
            <a:noAutofit/>
          </a:bodyPr>
          <a:lstStyle/>
          <a:p>
            <a:pPr indent="0" lvl="0" marL="0" marR="0" rtl="0" algn="r">
              <a:lnSpc>
                <a:spcPct val="100000"/>
              </a:lnSpc>
              <a:spcBef>
                <a:spcPts val="0"/>
              </a:spcBef>
              <a:spcAft>
                <a:spcPts val="0"/>
              </a:spcAft>
              <a:buClr>
                <a:srgbClr val="000000"/>
              </a:buClr>
              <a:buSzPts val="1300"/>
              <a:buFont typeface="Calibri"/>
              <a:buNone/>
            </a:pPr>
            <a:fld id="{00000000-1234-1234-1234-123412341234}" type="slidenum">
              <a:rPr b="0" i="0" lang="en-US" sz="1300" u="none" cap="none" strike="noStrike">
                <a:solidFill>
                  <a:srgbClr val="000000"/>
                </a:solidFill>
                <a:latin typeface="Calibri"/>
                <a:ea typeface="Calibri"/>
                <a:cs typeface="Calibri"/>
                <a:sym typeface="Calibri"/>
              </a:rPr>
              <a:t>‹#›</a:t>
            </a:fld>
            <a:endParaRPr b="0" i="0" sz="13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 name="Google Shape;94;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US"/>
              <a:t>But first of all a little bit on Fighting Words. Have anyone heard of Fighting Words? You might raise your hand if you have. Well Fighting Words was set up fourteen years ago by well-known writer Roddy Doyle and the former Director of Amnesty International  Seán Love. Its aim was to support and deliver creative writing experiences for children and young people in Ireland. They envisaged a creative writing centre where the voices of young people are valued and celebrated and where every child feels like they have a story to tell and where their story is heard. Our mission is to use the practice of creative writing and storytelling to empower and strengthen young people – from all backgrounds – to be resilient, creative and successful shapers of their own lives. So it is as much about building young people’s confidence as it is about fostering creative writing skills. Fighting words has grown exponentially since it first started and it now has twenty centres across the island of Ireland, including in Northern Ireland. </a:t>
            </a:r>
            <a:endParaRPr/>
          </a:p>
          <a:p>
            <a:pPr indent="0" lvl="0" marL="0" rtl="0" algn="l">
              <a:lnSpc>
                <a:spcPct val="100000"/>
              </a:lnSpc>
              <a:spcBef>
                <a:spcPts val="0"/>
              </a:spcBef>
              <a:spcAft>
                <a:spcPts val="0"/>
              </a:spcAft>
              <a:buSzPts val="1400"/>
              <a:buNone/>
            </a:pPr>
            <a:r>
              <a:t/>
            </a:r>
            <a:endParaRPr/>
          </a:p>
        </p:txBody>
      </p:sp>
      <p:sp>
        <p:nvSpPr>
          <p:cNvPr id="95" name="Google Shape;95;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a66929bd60_0_14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0" name="Google Shape;240;g3a66929bd60_0_1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Trasna an chuaraclaim </a:t>
            </a:r>
            <a:endParaRPr/>
          </a:p>
        </p:txBody>
      </p:sp>
      <p:sp>
        <p:nvSpPr>
          <p:cNvPr id="102" name="Google Shape;102;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3a66929bd60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g3a66929bd60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Thosaigh FW i mBaile Átha Cliath os cionn 15 bliain ó shin. Anois tá ocht n-ionad déad againn timpeall na tíre. Ó thaoabh na gceardlann trí Ghaeilge, cuireann BT ceardlanna Gaeilge ar fáil i gceantracha Gaeltachta bíodh sé sin in Ionad Chultúrtha an Phiarsiagh i Ros Muc nó cuairt a thabhairt ar an scoil nó ar líne. Tá ceardlanna freisin ar siúl don ghaelscoileanna i mBAC nó ar líne nó trí cuairt a thabhairt ar scoileanna. Táimid sásta taisteal go dtí an scoil má bhíonn an spéis ann. </a:t>
            </a:r>
            <a:endParaRPr/>
          </a:p>
          <a:p>
            <a:pPr indent="0" lvl="0" marL="0" rtl="0" algn="l">
              <a:lnSpc>
                <a:spcPct val="100000"/>
              </a:lnSpc>
              <a:spcBef>
                <a:spcPts val="0"/>
              </a:spcBef>
              <a:spcAft>
                <a:spcPts val="0"/>
              </a:spcAft>
              <a:buSzPts val="1400"/>
              <a:buNone/>
            </a:pPr>
            <a:r>
              <a:t/>
            </a:r>
            <a:endParaRPr/>
          </a:p>
        </p:txBody>
      </p:sp>
      <p:sp>
        <p:nvSpPr>
          <p:cNvPr id="111" name="Google Shape;111;g3a66929bd60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9" name="Google Shape;11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a36fd40ec6_1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 name="Google Shape;127;g3a36fd40ec6_1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8" name="Google Shape;128;g3a36fd40ec6_1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Ábhair eile freisin </a:t>
            </a:r>
            <a:endParaRPr/>
          </a:p>
        </p:txBody>
      </p:sp>
      <p:sp>
        <p:nvSpPr>
          <p:cNvPr id="133" name="Google Shape;13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a66929bd60_0_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3a66929bd60_0_84: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1" name="Google Shape;141;g3a66929bd60_0_84: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8" name="Google Shape;148;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18"/>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9"/>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19"/>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 name="Google Shape;24;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27" name="Shape 27"/>
        <p:cNvGrpSpPr/>
        <p:nvPr/>
      </p:nvGrpSpPr>
      <p:grpSpPr>
        <a:xfrm>
          <a:off x="0" y="0"/>
          <a:ext cx="0" cy="0"/>
          <a:chOff x="0" y="0"/>
          <a:chExt cx="0" cy="0"/>
        </a:xfrm>
      </p:grpSpPr>
      <p:sp>
        <p:nvSpPr>
          <p:cNvPr id="28" name="Google Shape;28;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1"/>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0" name="Google Shape;30;p11"/>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4" name="Shape 34"/>
        <p:cNvGrpSpPr/>
        <p:nvPr/>
      </p:nvGrpSpPr>
      <p:grpSpPr>
        <a:xfrm>
          <a:off x="0" y="0"/>
          <a:ext cx="0" cy="0"/>
          <a:chOff x="0" y="0"/>
          <a:chExt cx="0" cy="0"/>
        </a:xfrm>
      </p:grpSpPr>
      <p:sp>
        <p:nvSpPr>
          <p:cNvPr id="35" name="Google Shape;35;p12"/>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2"/>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7" name="Google Shape;37;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3"/>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3"/>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3" name="Google Shape;43;p13"/>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4" name="Google Shape;44;p13"/>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5" name="Google Shape;45;p13"/>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6" name="Google Shape;46;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4" name="Shape 54"/>
        <p:cNvGrpSpPr/>
        <p:nvPr/>
      </p:nvGrpSpPr>
      <p:grpSpPr>
        <a:xfrm>
          <a:off x="0" y="0"/>
          <a:ext cx="0" cy="0"/>
          <a:chOff x="0" y="0"/>
          <a:chExt cx="0" cy="0"/>
        </a:xfrm>
      </p:grpSpPr>
      <p:sp>
        <p:nvSpPr>
          <p:cNvPr id="55" name="Google Shape;55;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1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6"/>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1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1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17"/>
          <p:cNvSpPr/>
          <p:nvPr>
            <p:ph idx="2" type="pic"/>
          </p:nvPr>
        </p:nvSpPr>
        <p:spPr>
          <a:xfrm>
            <a:off x="5183188" y="987425"/>
            <a:ext cx="6172200" cy="4873625"/>
          </a:xfrm>
          <a:prstGeom prst="rect">
            <a:avLst/>
          </a:prstGeom>
          <a:noFill/>
          <a:ln>
            <a:noFill/>
          </a:ln>
        </p:spPr>
      </p:sp>
      <p:sp>
        <p:nvSpPr>
          <p:cNvPr id="68" name="Google Shape;68;p17"/>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 Id="rId4" Type="http://schemas.openxmlformats.org/officeDocument/2006/relationships/hyperlink" Target="https://tinyurl.com/Cruthaitheacht" TargetMode="External"/><Relationship Id="rId5"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mailto:bridtreasa@fightingwords.ie" TargetMode="External"/><Relationship Id="rId4" Type="http://schemas.openxmlformats.org/officeDocument/2006/relationships/hyperlink" Target="mailto:seirce@fightingwords.ie" TargetMode="External"/><Relationship Id="rId5"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pn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www.creativity.oide.ie" TargetMode="Externa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9.png"/><Relationship Id="rId4" Type="http://schemas.openxmlformats.org/officeDocument/2006/relationships/hyperlink" Target="https://tinyurl.com/Cruthaitheacht" TargetMode="External"/><Relationship Id="rId5"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hyperlink" Target="mailto:bridtreasa@fightingwords.ie" TargetMode="External"/><Relationship Id="rId4" Type="http://schemas.openxmlformats.org/officeDocument/2006/relationships/hyperlink" Target="mailto:seirce@fightingwords.ie" TargetMode="External"/><Relationship Id="rId5"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www.creativity.oide.ie" TargetMode="Externa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
        <p:nvSpPr>
          <p:cNvPr id="89" name="Google Shape;89;p1"/>
          <p:cNvSpPr/>
          <p:nvPr/>
        </p:nvSpPr>
        <p:spPr>
          <a:xfrm>
            <a:off x="0" y="0"/>
            <a:ext cx="12192000" cy="45720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90" name="Google Shape;90;p1"/>
          <p:cNvPicPr preferRelativeResize="0"/>
          <p:nvPr/>
        </p:nvPicPr>
        <p:blipFill rotWithShape="1">
          <a:blip r:embed="rId3">
            <a:alphaModFix/>
          </a:blip>
          <a:srcRect b="0" l="0" r="0" t="0"/>
          <a:stretch/>
        </p:blipFill>
        <p:spPr>
          <a:xfrm>
            <a:off x="1217103" y="2587734"/>
            <a:ext cx="9757794" cy="1655761"/>
          </a:xfrm>
          <a:prstGeom prst="rect">
            <a:avLst/>
          </a:prstGeom>
          <a:noFill/>
          <a:ln>
            <a:noFill/>
          </a:ln>
        </p:spPr>
      </p:pic>
      <p:sp>
        <p:nvSpPr>
          <p:cNvPr id="91" name="Google Shape;91;p1"/>
          <p:cNvSpPr/>
          <p:nvPr/>
        </p:nvSpPr>
        <p:spPr>
          <a:xfrm>
            <a:off x="0" y="1349375"/>
            <a:ext cx="12192000" cy="45720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g3a66929bd60_0_359"/>
          <p:cNvSpPr txBox="1"/>
          <p:nvPr>
            <p:ph idx="1" type="body"/>
          </p:nvPr>
        </p:nvSpPr>
        <p:spPr>
          <a:xfrm>
            <a:off x="838200" y="1825625"/>
            <a:ext cx="10515600" cy="3764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200"/>
              <a:buNone/>
            </a:pPr>
            <a:r>
              <a:t/>
            </a:r>
            <a:endParaRPr sz="2200"/>
          </a:p>
          <a:p>
            <a:pPr indent="0" lvl="0" marL="0" rtl="0" algn="l">
              <a:lnSpc>
                <a:spcPct val="90000"/>
              </a:lnSpc>
              <a:spcBef>
                <a:spcPts val="750"/>
              </a:spcBef>
              <a:spcAft>
                <a:spcPts val="0"/>
              </a:spcAft>
              <a:buClr>
                <a:schemeClr val="dk1"/>
              </a:buClr>
              <a:buSzPts val="2200"/>
              <a:buNone/>
            </a:pPr>
            <a:r>
              <a:t/>
            </a:r>
            <a:endParaRPr sz="2200"/>
          </a:p>
        </p:txBody>
      </p:sp>
      <p:sp>
        <p:nvSpPr>
          <p:cNvPr id="160" name="Google Shape;160;g3a66929bd60_0_359"/>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E85AA"/>
              </a:buClr>
              <a:buSzPts val="4400"/>
              <a:buFont typeface="Arial"/>
              <a:buNone/>
            </a:pPr>
            <a:r>
              <a:rPr lang="en-US"/>
              <a:t>Ceardlanna Cruthaitheacha do Mhúinteoirí: Foirm Léirithe Spéise</a:t>
            </a:r>
            <a:endParaRPr/>
          </a:p>
        </p:txBody>
      </p:sp>
      <p:pic>
        <p:nvPicPr>
          <p:cNvPr id="161" name="Google Shape;161;g3a66929bd60_0_359"/>
          <p:cNvPicPr preferRelativeResize="0"/>
          <p:nvPr/>
        </p:nvPicPr>
        <p:blipFill rotWithShape="1">
          <a:blip r:embed="rId3">
            <a:alphaModFix/>
          </a:blip>
          <a:srcRect b="0" l="0" r="0" t="0"/>
          <a:stretch/>
        </p:blipFill>
        <p:spPr>
          <a:xfrm>
            <a:off x="987509" y="1690688"/>
            <a:ext cx="4696692" cy="4696692"/>
          </a:xfrm>
          <a:prstGeom prst="rect">
            <a:avLst/>
          </a:prstGeom>
          <a:noFill/>
          <a:ln>
            <a:noFill/>
          </a:ln>
        </p:spPr>
      </p:pic>
      <p:sp>
        <p:nvSpPr>
          <p:cNvPr id="162" name="Google Shape;162;g3a66929bd60_0_359"/>
          <p:cNvSpPr txBox="1"/>
          <p:nvPr/>
        </p:nvSpPr>
        <p:spPr>
          <a:xfrm>
            <a:off x="5881630" y="5340667"/>
            <a:ext cx="61230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sng" cap="none" strike="noStrike">
                <a:solidFill>
                  <a:srgbClr val="000000"/>
                </a:solidFill>
                <a:latin typeface="Arial"/>
                <a:ea typeface="Arial"/>
                <a:cs typeface="Arial"/>
                <a:sym typeface="Arial"/>
                <a:hlinkClick r:id="rId4">
                  <a:extLst>
                    <a:ext uri="{A12FA001-AC4F-418D-AE19-62706E023703}">
                      <ahyp:hlinkClr val="tx"/>
                    </a:ext>
                  </a:extLst>
                </a:hlinkClick>
              </a:rPr>
              <a:t>https://tinyurl.com/Cruthaitheacht</a:t>
            </a:r>
            <a:r>
              <a:rPr b="0" i="0" lang="en-US" sz="3200" u="none" cap="none" strike="noStrike">
                <a:solidFill>
                  <a:srgbClr val="000000"/>
                </a:solidFill>
                <a:latin typeface="Arial"/>
                <a:ea typeface="Arial"/>
                <a:cs typeface="Arial"/>
                <a:sym typeface="Arial"/>
              </a:rPr>
              <a:t> </a:t>
            </a:r>
            <a:endParaRPr/>
          </a:p>
        </p:txBody>
      </p:sp>
      <p:pic>
        <p:nvPicPr>
          <p:cNvPr id="163" name="Google Shape;163;g3a66929bd60_0_359"/>
          <p:cNvPicPr preferRelativeResize="0"/>
          <p:nvPr/>
        </p:nvPicPr>
        <p:blipFill rotWithShape="1">
          <a:blip r:embed="rId5">
            <a:alphaModFix/>
          </a:blip>
          <a:srcRect b="0" l="0" r="0" t="0"/>
          <a:stretch/>
        </p:blipFill>
        <p:spPr>
          <a:xfrm>
            <a:off x="6310371" y="2159778"/>
            <a:ext cx="5043429" cy="289932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Níos mó eolais: </a:t>
            </a:r>
            <a:endParaRPr/>
          </a:p>
        </p:txBody>
      </p:sp>
      <p:sp>
        <p:nvSpPr>
          <p:cNvPr id="169" name="Google Shape;169;p7"/>
          <p:cNvSpPr txBox="1"/>
          <p:nvPr>
            <p:ph idx="1" type="body"/>
          </p:nvPr>
        </p:nvSpPr>
        <p:spPr>
          <a:xfrm>
            <a:off x="838200" y="1825625"/>
            <a:ext cx="6460375"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www.fightingwords.ie</a:t>
            </a:r>
            <a:endParaRPr/>
          </a:p>
          <a:p>
            <a:pPr indent="-228600" lvl="0" marL="228600" rtl="0" algn="l">
              <a:lnSpc>
                <a:spcPct val="90000"/>
              </a:lnSpc>
              <a:spcBef>
                <a:spcPts val="1000"/>
              </a:spcBef>
              <a:spcAft>
                <a:spcPts val="0"/>
              </a:spcAft>
              <a:buClr>
                <a:schemeClr val="dk1"/>
              </a:buClr>
              <a:buSzPts val="2800"/>
              <a:buChar char="•"/>
            </a:pPr>
            <a:r>
              <a:rPr lang="en-US"/>
              <a:t>Bríd-Treasa Wyndham, Comhordaitheoir na gClár Gaeilge (ceantair Gaeltachta) </a:t>
            </a:r>
            <a:r>
              <a:rPr lang="en-US" u="sng">
                <a:solidFill>
                  <a:schemeClr val="hlink"/>
                </a:solidFill>
                <a:hlinkClick r:id="rId3"/>
              </a:rPr>
              <a:t>bridtreasa@fightingwords.ie</a:t>
            </a:r>
            <a:endParaRPr/>
          </a:p>
          <a:p>
            <a:pPr indent="-228600" lvl="0" marL="228600" rtl="0" algn="l">
              <a:lnSpc>
                <a:spcPct val="90000"/>
              </a:lnSpc>
              <a:spcBef>
                <a:spcPts val="1000"/>
              </a:spcBef>
              <a:spcAft>
                <a:spcPts val="0"/>
              </a:spcAft>
              <a:buClr>
                <a:schemeClr val="dk1"/>
              </a:buClr>
              <a:buSzPts val="2800"/>
              <a:buChar char="•"/>
            </a:pPr>
            <a:r>
              <a:rPr lang="en-US"/>
              <a:t>Ola Majekodunmi, Comhordaitheoir Tionscadail Gaeilge, (Ceantair lasmuigh den Ghaeltacht) </a:t>
            </a:r>
            <a:r>
              <a:rPr lang="en-US" u="sng"/>
              <a:t>ola</a:t>
            </a:r>
            <a:r>
              <a:rPr lang="en-US" u="sng">
                <a:solidFill>
                  <a:schemeClr val="hlink"/>
                </a:solidFill>
                <a:hlinkClick r:id="rId4"/>
              </a:rPr>
              <a:t>@fightingwords.ie</a:t>
            </a:r>
            <a:endParaRPr/>
          </a:p>
          <a:p>
            <a:pPr indent="-228600" lvl="0" marL="228600" rtl="0" algn="l">
              <a:lnSpc>
                <a:spcPct val="90000"/>
              </a:lnSpc>
              <a:spcBef>
                <a:spcPts val="1000"/>
              </a:spcBef>
              <a:spcAft>
                <a:spcPts val="0"/>
              </a:spcAft>
              <a:buClr>
                <a:schemeClr val="dk1"/>
              </a:buClr>
              <a:buSzPts val="2800"/>
              <a:buChar char="•"/>
            </a:pPr>
            <a:r>
              <a:rPr lang="en-US"/>
              <a:t>Nóra Nic Con Ultaigh, Stiúrthóir Oideachais FW, nora@fightingwords.ie</a:t>
            </a:r>
            <a:endParaRPr/>
          </a:p>
        </p:txBody>
      </p:sp>
      <p:pic>
        <p:nvPicPr>
          <p:cNvPr id="170" name="Google Shape;170;p7"/>
          <p:cNvPicPr preferRelativeResize="0"/>
          <p:nvPr/>
        </p:nvPicPr>
        <p:blipFill rotWithShape="1">
          <a:blip r:embed="rId5">
            <a:alphaModFix/>
          </a:blip>
          <a:srcRect b="0" l="0" r="0" t="0"/>
          <a:stretch/>
        </p:blipFill>
        <p:spPr>
          <a:xfrm>
            <a:off x="7475715" y="1825625"/>
            <a:ext cx="4252282" cy="241462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g3a66929bd60_0_92"/>
          <p:cNvSpPr txBox="1"/>
          <p:nvPr>
            <p:ph idx="1" type="subTitle"/>
          </p:nvPr>
        </p:nvSpPr>
        <p:spPr>
          <a:xfrm>
            <a:off x="1524000" y="3602038"/>
            <a:ext cx="9144000" cy="1655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dk1"/>
              </a:buClr>
              <a:buSzPts val="2400"/>
              <a:buNone/>
            </a:pPr>
            <a:r>
              <a:t/>
            </a:r>
            <a:endParaRPr/>
          </a:p>
        </p:txBody>
      </p:sp>
      <p:sp>
        <p:nvSpPr>
          <p:cNvPr id="176" name="Google Shape;176;g3a66929bd60_0_92"/>
          <p:cNvSpPr/>
          <p:nvPr/>
        </p:nvSpPr>
        <p:spPr>
          <a:xfrm>
            <a:off x="0" y="0"/>
            <a:ext cx="12192000" cy="457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pic>
        <p:nvPicPr>
          <p:cNvPr id="177" name="Google Shape;177;g3a66929bd60_0_92"/>
          <p:cNvPicPr preferRelativeResize="0"/>
          <p:nvPr/>
        </p:nvPicPr>
        <p:blipFill rotWithShape="1">
          <a:blip r:embed="rId3">
            <a:alphaModFix/>
          </a:blip>
          <a:srcRect b="0" l="0" r="0" t="0"/>
          <a:stretch/>
        </p:blipFill>
        <p:spPr>
          <a:xfrm>
            <a:off x="1217103" y="2587734"/>
            <a:ext cx="9757795" cy="1655761"/>
          </a:xfrm>
          <a:prstGeom prst="rect">
            <a:avLst/>
          </a:prstGeom>
          <a:noFill/>
          <a:ln>
            <a:noFill/>
          </a:ln>
        </p:spPr>
      </p:pic>
      <p:sp>
        <p:nvSpPr>
          <p:cNvPr id="178" name="Google Shape;178;g3a66929bd60_0_92"/>
          <p:cNvSpPr/>
          <p:nvPr/>
        </p:nvSpPr>
        <p:spPr>
          <a:xfrm>
            <a:off x="0" y="1349375"/>
            <a:ext cx="12192000" cy="457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3a66929bd60_0_99"/>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lang="en-US" sz="3600"/>
              <a:t>Fighting Words – cúlra agus misean </a:t>
            </a:r>
            <a:endParaRPr sz="3600"/>
          </a:p>
        </p:txBody>
      </p:sp>
      <p:sp>
        <p:nvSpPr>
          <p:cNvPr id="185" name="Google Shape;185;g3a66929bd60_0_99"/>
          <p:cNvSpPr txBox="1"/>
          <p:nvPr/>
        </p:nvSpPr>
        <p:spPr>
          <a:xfrm>
            <a:off x="5683196" y="1928238"/>
            <a:ext cx="5670600" cy="30015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15000"/>
              </a:lnSpc>
              <a:spcBef>
                <a:spcPts val="0"/>
              </a:spcBef>
              <a:spcAft>
                <a:spcPts val="0"/>
              </a:spcAft>
              <a:buClr>
                <a:schemeClr val="dk1"/>
              </a:buClr>
              <a:buSzPts val="2800"/>
              <a:buFont typeface="Calibri"/>
              <a:buChar char="•"/>
            </a:pPr>
            <a:r>
              <a:rPr b="0" i="0" lang="en-US" sz="2800" u="none" cap="none" strike="noStrike">
                <a:solidFill>
                  <a:schemeClr val="dk1"/>
                </a:solidFill>
                <a:latin typeface="Calibri"/>
                <a:ea typeface="Calibri"/>
                <a:cs typeface="Calibri"/>
                <a:sym typeface="Calibri"/>
              </a:rPr>
              <a:t>Bhunaigh Roddy Doyle agus Seán Love Fighting Words i 2009 </a:t>
            </a:r>
            <a:endParaRPr b="0" i="0" sz="2800" u="none" cap="none" strike="noStrike">
              <a:solidFill>
                <a:srgbClr val="000000"/>
              </a:solidFill>
              <a:latin typeface="Calibri"/>
              <a:ea typeface="Calibri"/>
              <a:cs typeface="Calibri"/>
              <a:sym typeface="Calibri"/>
            </a:endParaRPr>
          </a:p>
          <a:p>
            <a:pPr indent="-285750" lvl="0" marL="285750" marR="0" rtl="0" algn="l">
              <a:lnSpc>
                <a:spcPct val="115000"/>
              </a:lnSpc>
              <a:spcBef>
                <a:spcPts val="0"/>
              </a:spcBef>
              <a:spcAft>
                <a:spcPts val="0"/>
              </a:spcAft>
              <a:buClr>
                <a:schemeClr val="dk1"/>
              </a:buClr>
              <a:buSzPts val="2800"/>
              <a:buFont typeface="Calibri"/>
              <a:buChar char="•"/>
            </a:pPr>
            <a:r>
              <a:rPr b="0" i="0" lang="en-US" sz="2800" u="none" cap="none" strike="noStrike">
                <a:solidFill>
                  <a:schemeClr val="dk1"/>
                </a:solidFill>
                <a:latin typeface="Calibri"/>
                <a:ea typeface="Calibri"/>
                <a:cs typeface="Calibri"/>
                <a:sym typeface="Calibri"/>
              </a:rPr>
              <a:t>Luach a thabhairt do chruthaitheacht agus do ghuth daoine óga agus iad a cheiliúradh.</a:t>
            </a:r>
            <a:endParaRPr b="0" i="0" sz="2800" u="none" cap="none" strike="noStrike">
              <a:solidFill>
                <a:srgbClr val="000000"/>
              </a:solidFill>
              <a:latin typeface="Calibri"/>
              <a:ea typeface="Calibri"/>
              <a:cs typeface="Calibri"/>
              <a:sym typeface="Calibri"/>
            </a:endParaRPr>
          </a:p>
          <a:p>
            <a:pPr indent="-285750" lvl="0" marL="285750" marR="0" rtl="0" algn="l">
              <a:lnSpc>
                <a:spcPct val="115000"/>
              </a:lnSpc>
              <a:spcBef>
                <a:spcPts val="0"/>
              </a:spcBef>
              <a:spcAft>
                <a:spcPts val="0"/>
              </a:spcAft>
              <a:buClr>
                <a:schemeClr val="dk1"/>
              </a:buClr>
              <a:buSzPts val="2800"/>
              <a:buFont typeface="Calibri"/>
              <a:buChar char="•"/>
            </a:pPr>
            <a:r>
              <a:rPr b="0" i="0" lang="en-US" sz="2800" u="none" cap="none" strike="noStrike">
                <a:solidFill>
                  <a:schemeClr val="dk1"/>
                </a:solidFill>
                <a:latin typeface="Calibri"/>
                <a:ea typeface="Calibri"/>
                <a:cs typeface="Calibri"/>
                <a:sym typeface="Calibri"/>
              </a:rPr>
              <a:t>Tá na ceardlanna saor in aisce. </a:t>
            </a:r>
            <a:endParaRPr b="0" i="0" sz="2800" u="none" cap="none" strike="noStrike">
              <a:solidFill>
                <a:srgbClr val="000000"/>
              </a:solidFill>
              <a:latin typeface="Calibri"/>
              <a:ea typeface="Calibri"/>
              <a:cs typeface="Calibri"/>
              <a:sym typeface="Calibri"/>
            </a:endParaRPr>
          </a:p>
        </p:txBody>
      </p:sp>
      <p:pic>
        <p:nvPicPr>
          <p:cNvPr id="186" name="Google Shape;186;g3a66929bd60_0_99"/>
          <p:cNvPicPr preferRelativeResize="0"/>
          <p:nvPr>
            <p:ph idx="1" type="body"/>
          </p:nvPr>
        </p:nvPicPr>
        <p:blipFill rotWithShape="1">
          <a:blip r:embed="rId3">
            <a:alphaModFix/>
          </a:blip>
          <a:srcRect b="0" l="0" r="0" t="0"/>
          <a:stretch/>
        </p:blipFill>
        <p:spPr>
          <a:xfrm>
            <a:off x="339276" y="1885444"/>
            <a:ext cx="5123400" cy="3415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g3a66929bd60_0_106"/>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Fighting Words as Gaeilge </a:t>
            </a:r>
            <a:endParaRPr/>
          </a:p>
        </p:txBody>
      </p:sp>
      <p:sp>
        <p:nvSpPr>
          <p:cNvPr id="192" name="Google Shape;192;g3a66929bd60_0_106"/>
          <p:cNvSpPr txBox="1"/>
          <p:nvPr>
            <p:ph idx="1" type="body"/>
          </p:nvPr>
        </p:nvSpPr>
        <p:spPr>
          <a:xfrm>
            <a:off x="838200" y="1825625"/>
            <a:ext cx="5181600" cy="43512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Tá ceardlanna scríbhneoireacht chruthaitheach saor in aisce ar fáil ar fud na tíre trí mheán na Gaeilge.</a:t>
            </a:r>
            <a:endParaRPr/>
          </a:p>
          <a:p>
            <a:pPr indent="0" lvl="0" marL="45720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t/>
            </a:r>
            <a:endParaRPr/>
          </a:p>
          <a:p>
            <a:pPr indent="0" lvl="0" marL="228600" rtl="0" algn="l">
              <a:lnSpc>
                <a:spcPct val="90000"/>
              </a:lnSpc>
              <a:spcBef>
                <a:spcPts val="0"/>
              </a:spcBef>
              <a:spcAft>
                <a:spcPts val="0"/>
              </a:spcAft>
              <a:buSzPts val="1800"/>
              <a:buNone/>
            </a:pPr>
            <a:r>
              <a:t/>
            </a:r>
            <a:endParaRPr/>
          </a:p>
          <a:p>
            <a:pPr indent="0" lvl="0" marL="228600" rtl="0" algn="l">
              <a:lnSpc>
                <a:spcPct val="90000"/>
              </a:lnSpc>
              <a:spcBef>
                <a:spcPts val="0"/>
              </a:spcBef>
              <a:spcAft>
                <a:spcPts val="0"/>
              </a:spcAft>
              <a:buSzPts val="1800"/>
              <a:buNone/>
            </a:pPr>
            <a:r>
              <a:rPr lang="en-US"/>
              <a:t> </a:t>
            </a:r>
            <a:endParaRPr/>
          </a:p>
        </p:txBody>
      </p:sp>
      <p:sp>
        <p:nvSpPr>
          <p:cNvPr id="193" name="Google Shape;193;g3a66929bd60_0_106"/>
          <p:cNvSpPr txBox="1"/>
          <p:nvPr>
            <p:ph idx="2" type="body"/>
          </p:nvPr>
        </p:nvSpPr>
        <p:spPr>
          <a:xfrm>
            <a:off x="6172200" y="1825625"/>
            <a:ext cx="5181600" cy="4351200"/>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194" name="Google Shape;194;g3a66929bd60_0_106" title="2. Community College Lusk (1).jpg"/>
          <p:cNvPicPr preferRelativeResize="0"/>
          <p:nvPr/>
        </p:nvPicPr>
        <p:blipFill>
          <a:blip r:embed="rId3">
            <a:alphaModFix/>
          </a:blip>
          <a:stretch>
            <a:fillRect/>
          </a:stretch>
        </p:blipFill>
        <p:spPr>
          <a:xfrm>
            <a:off x="6172200" y="1821362"/>
            <a:ext cx="4824049" cy="32152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g3a66929bd60_0_113"/>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Ionaid Fighting Words </a:t>
            </a:r>
            <a:endParaRPr/>
          </a:p>
        </p:txBody>
      </p:sp>
      <p:sp>
        <p:nvSpPr>
          <p:cNvPr id="201" name="Google Shape;201;g3a66929bd60_0_113"/>
          <p:cNvSpPr txBox="1"/>
          <p:nvPr>
            <p:ph idx="1" type="body"/>
          </p:nvPr>
        </p:nvSpPr>
        <p:spPr>
          <a:xfrm>
            <a:off x="750650" y="2078925"/>
            <a:ext cx="5181600" cy="4351200"/>
          </a:xfrm>
          <a:prstGeom prst="rect">
            <a:avLst/>
          </a:prstGeom>
          <a:noFill/>
          <a:ln>
            <a:noFill/>
          </a:ln>
        </p:spPr>
        <p:txBody>
          <a:bodyPr anchorCtr="0" anchor="t" bIns="45700" lIns="91425" spcFirstLastPara="1" rIns="91425" wrap="square" tIns="45700">
            <a:normAutofit/>
          </a:bodyPr>
          <a:lstStyle/>
          <a:p>
            <a:pPr indent="-406400" lvl="0" marL="457200" rtl="0" algn="l">
              <a:lnSpc>
                <a:spcPct val="100000"/>
              </a:lnSpc>
              <a:spcBef>
                <a:spcPts val="1000"/>
              </a:spcBef>
              <a:spcAft>
                <a:spcPts val="0"/>
              </a:spcAft>
              <a:buSzPts val="2800"/>
              <a:buChar char="•"/>
            </a:pPr>
            <a:r>
              <a:rPr lang="en-US"/>
              <a:t>Tá fiche ionad ann anois ar fud oileán na hÉireann. </a:t>
            </a:r>
            <a:endParaRPr/>
          </a:p>
        </p:txBody>
      </p:sp>
      <p:pic>
        <p:nvPicPr>
          <p:cNvPr id="202" name="Google Shape;202;g3a66929bd60_0_113"/>
          <p:cNvPicPr preferRelativeResize="0"/>
          <p:nvPr/>
        </p:nvPicPr>
        <p:blipFill rotWithShape="1">
          <a:blip r:embed="rId3">
            <a:alphaModFix/>
          </a:blip>
          <a:srcRect b="0" l="0" r="0" t="0"/>
          <a:stretch/>
        </p:blipFill>
        <p:spPr>
          <a:xfrm>
            <a:off x="10169565" y="5176650"/>
            <a:ext cx="1907035" cy="1325700"/>
          </a:xfrm>
          <a:prstGeom prst="rect">
            <a:avLst/>
          </a:prstGeom>
          <a:noFill/>
          <a:ln>
            <a:noFill/>
          </a:ln>
        </p:spPr>
      </p:pic>
      <p:pic>
        <p:nvPicPr>
          <p:cNvPr id="203" name="Google Shape;203;g3a66929bd60_0_113" title="Screenshot 2025-08-18 at 16.43.00.png"/>
          <p:cNvPicPr preferRelativeResize="0"/>
          <p:nvPr/>
        </p:nvPicPr>
        <p:blipFill rotWithShape="1">
          <a:blip r:embed="rId4">
            <a:alphaModFix/>
          </a:blip>
          <a:srcRect b="0" l="0" r="0" t="0"/>
          <a:stretch/>
        </p:blipFill>
        <p:spPr>
          <a:xfrm>
            <a:off x="5932250" y="1690690"/>
            <a:ext cx="4385920" cy="481165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g3a66929bd60_0_121"/>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Deiseanna eile do scoileanna: </a:t>
            </a:r>
            <a:endParaRPr/>
          </a:p>
        </p:txBody>
      </p:sp>
      <p:sp>
        <p:nvSpPr>
          <p:cNvPr id="209" name="Google Shape;209;g3a66929bd60_0_121"/>
          <p:cNvSpPr txBox="1"/>
          <p:nvPr>
            <p:ph idx="1" type="body"/>
          </p:nvPr>
        </p:nvSpPr>
        <p:spPr>
          <a:xfrm>
            <a:off x="838200" y="1825625"/>
            <a:ext cx="5181600" cy="4351200"/>
          </a:xfrm>
          <a:prstGeom prst="rect">
            <a:avLst/>
          </a:prstGeom>
          <a:noFill/>
          <a:ln>
            <a:noFill/>
          </a:ln>
        </p:spPr>
        <p:txBody>
          <a:bodyPr anchorCtr="0" anchor="t" bIns="45700" lIns="91425" spcFirstLastPara="1" rIns="91425" wrap="square" tIns="45700">
            <a:normAutofit/>
          </a:bodyPr>
          <a:lstStyle/>
          <a:p>
            <a:pPr indent="-342900" lvl="0" marL="457200" rtl="0" algn="l">
              <a:lnSpc>
                <a:spcPct val="90000"/>
              </a:lnSpc>
              <a:spcBef>
                <a:spcPts val="1000"/>
              </a:spcBef>
              <a:spcAft>
                <a:spcPts val="0"/>
              </a:spcAft>
              <a:buSzPts val="1800"/>
              <a:buChar char="-"/>
            </a:pPr>
            <a:r>
              <a:rPr lang="en-US"/>
              <a:t>Tograí speisialta e.g. scéalta mata, scaip an scéal </a:t>
            </a:r>
            <a:endParaRPr/>
          </a:p>
          <a:p>
            <a:pPr indent="0" lvl="0" marL="457200" rtl="0" algn="l">
              <a:lnSpc>
                <a:spcPct val="90000"/>
              </a:lnSpc>
              <a:spcBef>
                <a:spcPts val="1000"/>
              </a:spcBef>
              <a:spcAft>
                <a:spcPts val="0"/>
              </a:spcAft>
              <a:buNone/>
            </a:pPr>
            <a:r>
              <a:t/>
            </a:r>
            <a:endParaRPr/>
          </a:p>
          <a:p>
            <a:pPr indent="-50800" lvl="0" marL="228600" rtl="0" algn="l">
              <a:lnSpc>
                <a:spcPct val="90000"/>
              </a:lnSpc>
              <a:spcBef>
                <a:spcPts val="1000"/>
              </a:spcBef>
              <a:spcAft>
                <a:spcPts val="0"/>
              </a:spcAft>
              <a:buClr>
                <a:schemeClr val="dk1"/>
              </a:buClr>
              <a:buSzPts val="2800"/>
              <a:buNone/>
            </a:pPr>
            <a:r>
              <a:t/>
            </a:r>
            <a:endParaRPr/>
          </a:p>
        </p:txBody>
      </p:sp>
      <p:sp>
        <p:nvSpPr>
          <p:cNvPr id="210" name="Google Shape;210;g3a66929bd60_0_121"/>
          <p:cNvSpPr txBox="1"/>
          <p:nvPr>
            <p:ph idx="2" type="body"/>
          </p:nvPr>
        </p:nvSpPr>
        <p:spPr>
          <a:xfrm>
            <a:off x="6172200" y="1825625"/>
            <a:ext cx="5181600" cy="4351200"/>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211" name="Google Shape;211;g3a66929bd60_0_121" title="©Brian Cregan-7333.jpg"/>
          <p:cNvPicPr preferRelativeResize="0"/>
          <p:nvPr/>
        </p:nvPicPr>
        <p:blipFill>
          <a:blip r:embed="rId3">
            <a:alphaModFix/>
          </a:blip>
          <a:stretch>
            <a:fillRect/>
          </a:stretch>
        </p:blipFill>
        <p:spPr>
          <a:xfrm>
            <a:off x="5345399" y="3167474"/>
            <a:ext cx="5792399" cy="300935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g3a66929bd60_0_148"/>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Anois scríobhaimis scéal! </a:t>
            </a:r>
            <a:endParaRPr/>
          </a:p>
        </p:txBody>
      </p:sp>
      <p:sp>
        <p:nvSpPr>
          <p:cNvPr id="218" name="Google Shape;218;g3a66929bd60_0_148"/>
          <p:cNvSpPr txBox="1"/>
          <p:nvPr>
            <p:ph idx="1" type="body"/>
          </p:nvPr>
        </p:nvSpPr>
        <p:spPr>
          <a:xfrm>
            <a:off x="838200" y="1825625"/>
            <a:ext cx="5181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sp>
        <p:nvSpPr>
          <p:cNvPr id="219" name="Google Shape;219;g3a66929bd60_0_148"/>
          <p:cNvSpPr txBox="1"/>
          <p:nvPr>
            <p:ph idx="2" type="body"/>
          </p:nvPr>
        </p:nvSpPr>
        <p:spPr>
          <a:xfrm>
            <a:off x="6172200" y="1825625"/>
            <a:ext cx="5181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t/>
            </a:r>
            <a:endParaRPr/>
          </a:p>
        </p:txBody>
      </p:sp>
      <p:pic>
        <p:nvPicPr>
          <p:cNvPr id="220" name="Google Shape;220;g3a66929bd60_0_148"/>
          <p:cNvPicPr preferRelativeResize="0"/>
          <p:nvPr/>
        </p:nvPicPr>
        <p:blipFill rotWithShape="1">
          <a:blip r:embed="rId3">
            <a:alphaModFix/>
          </a:blip>
          <a:srcRect b="0" l="0" r="0" t="0"/>
          <a:stretch/>
        </p:blipFill>
        <p:spPr>
          <a:xfrm>
            <a:off x="10169565" y="5176650"/>
            <a:ext cx="1907035" cy="13257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g3a66929bd60_0_133"/>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Deiseanna do mhúinteoirí</a:t>
            </a:r>
            <a:endParaRPr/>
          </a:p>
        </p:txBody>
      </p:sp>
      <p:sp>
        <p:nvSpPr>
          <p:cNvPr id="226" name="Google Shape;226;g3a66929bd60_0_133"/>
          <p:cNvSpPr txBox="1"/>
          <p:nvPr>
            <p:ph idx="1" type="body"/>
          </p:nvPr>
        </p:nvSpPr>
        <p:spPr>
          <a:xfrm>
            <a:off x="838199" y="1825625"/>
            <a:ext cx="5762100" cy="43512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Club Cleite na Múinteoirí  </a:t>
            </a:r>
            <a:endParaRPr/>
          </a:p>
          <a:p>
            <a:pPr indent="-342900" lvl="0" marL="457200" rtl="0" algn="l">
              <a:lnSpc>
                <a:spcPct val="90000"/>
              </a:lnSpc>
              <a:spcBef>
                <a:spcPts val="0"/>
              </a:spcBef>
              <a:spcAft>
                <a:spcPts val="0"/>
              </a:spcAft>
              <a:buSzPts val="1800"/>
              <a:buChar char="-"/>
            </a:pPr>
            <a:r>
              <a:rPr lang="en-US"/>
              <a:t>cláraigh ag </a:t>
            </a:r>
            <a:r>
              <a:rPr lang="en-US" u="sng">
                <a:solidFill>
                  <a:schemeClr val="hlink"/>
                </a:solidFill>
                <a:hlinkClick r:id="rId3"/>
              </a:rPr>
              <a:t>www.creativity.oide.ie</a:t>
            </a:r>
            <a:endParaRPr/>
          </a:p>
          <a:p>
            <a:pPr indent="-228600" lvl="0" marL="228600" rtl="0" algn="l">
              <a:lnSpc>
                <a:spcPct val="90000"/>
              </a:lnSpc>
              <a:spcBef>
                <a:spcPts val="1000"/>
              </a:spcBef>
              <a:spcAft>
                <a:spcPts val="0"/>
              </a:spcAft>
              <a:buClr>
                <a:schemeClr val="dk1"/>
              </a:buClr>
              <a:buSzPts val="2800"/>
              <a:buChar char="•"/>
            </a:pPr>
            <a:r>
              <a:rPr lang="en-US"/>
              <a:t>Acmhainní ar líne </a:t>
            </a:r>
            <a:endParaRPr/>
          </a:p>
          <a:p>
            <a:pPr indent="-228600" lvl="0" marL="228600" rtl="0" algn="l">
              <a:lnSpc>
                <a:spcPct val="90000"/>
              </a:lnSpc>
              <a:spcBef>
                <a:spcPts val="1000"/>
              </a:spcBef>
              <a:spcAft>
                <a:spcPts val="0"/>
              </a:spcAft>
              <a:buClr>
                <a:schemeClr val="dk1"/>
              </a:buClr>
              <a:buSzPts val="2800"/>
              <a:buChar char="•"/>
            </a:pPr>
            <a:r>
              <a:rPr lang="en-US"/>
              <a:t>Deiseanna meantóireachta </a:t>
            </a:r>
            <a:endParaRPr/>
          </a:p>
          <a:p>
            <a:pPr indent="0" lvl="0" marL="0" rtl="0" algn="l">
              <a:lnSpc>
                <a:spcPct val="90000"/>
              </a:lnSpc>
              <a:spcBef>
                <a:spcPts val="1000"/>
              </a:spcBef>
              <a:spcAft>
                <a:spcPts val="0"/>
              </a:spcAft>
              <a:buSzPts val="1800"/>
              <a:buNone/>
            </a:pPr>
            <a:r>
              <a:t/>
            </a:r>
            <a:endParaRPr/>
          </a:p>
        </p:txBody>
      </p:sp>
      <p:pic>
        <p:nvPicPr>
          <p:cNvPr id="227" name="Google Shape;227;g3a66929bd60_0_133" title="Club Cleite logo - Vector PNG CMYK.png"/>
          <p:cNvPicPr preferRelativeResize="0"/>
          <p:nvPr/>
        </p:nvPicPr>
        <p:blipFill rotWithShape="1">
          <a:blip r:embed="rId4">
            <a:alphaModFix/>
          </a:blip>
          <a:srcRect b="0" l="0" r="0" t="0"/>
          <a:stretch/>
        </p:blipFill>
        <p:spPr>
          <a:xfrm>
            <a:off x="6320450" y="1220500"/>
            <a:ext cx="5404774" cy="51434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g3a66929bd60_0_163"/>
          <p:cNvSpPr txBox="1"/>
          <p:nvPr>
            <p:ph idx="1" type="body"/>
          </p:nvPr>
        </p:nvSpPr>
        <p:spPr>
          <a:xfrm>
            <a:off x="838200" y="1825625"/>
            <a:ext cx="10515600" cy="3764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200"/>
              <a:buNone/>
            </a:pPr>
            <a:r>
              <a:t/>
            </a:r>
            <a:endParaRPr sz="2200"/>
          </a:p>
          <a:p>
            <a:pPr indent="0" lvl="0" marL="0" rtl="0" algn="l">
              <a:lnSpc>
                <a:spcPct val="90000"/>
              </a:lnSpc>
              <a:spcBef>
                <a:spcPts val="750"/>
              </a:spcBef>
              <a:spcAft>
                <a:spcPts val="0"/>
              </a:spcAft>
              <a:buClr>
                <a:schemeClr val="dk1"/>
              </a:buClr>
              <a:buSzPts val="2200"/>
              <a:buNone/>
            </a:pPr>
            <a:r>
              <a:t/>
            </a:r>
            <a:endParaRPr sz="2200"/>
          </a:p>
        </p:txBody>
      </p:sp>
      <p:sp>
        <p:nvSpPr>
          <p:cNvPr id="234" name="Google Shape;234;g3a66929bd60_0_163"/>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0E85AA"/>
              </a:buClr>
              <a:buSzPts val="4400"/>
              <a:buFont typeface="Arial"/>
              <a:buNone/>
            </a:pPr>
            <a:r>
              <a:rPr lang="en-US"/>
              <a:t>Ceardlanna Cruthaitheacha do Mhúinteoirí: Foirm Léirithe Spéise</a:t>
            </a:r>
            <a:endParaRPr/>
          </a:p>
        </p:txBody>
      </p:sp>
      <p:pic>
        <p:nvPicPr>
          <p:cNvPr id="235" name="Google Shape;235;g3a66929bd60_0_163"/>
          <p:cNvPicPr preferRelativeResize="0"/>
          <p:nvPr/>
        </p:nvPicPr>
        <p:blipFill rotWithShape="1">
          <a:blip r:embed="rId3">
            <a:alphaModFix/>
          </a:blip>
          <a:srcRect b="0" l="0" r="0" t="0"/>
          <a:stretch/>
        </p:blipFill>
        <p:spPr>
          <a:xfrm>
            <a:off x="987509" y="1690688"/>
            <a:ext cx="4696692" cy="4696692"/>
          </a:xfrm>
          <a:prstGeom prst="rect">
            <a:avLst/>
          </a:prstGeom>
          <a:noFill/>
          <a:ln>
            <a:noFill/>
          </a:ln>
        </p:spPr>
      </p:pic>
      <p:sp>
        <p:nvSpPr>
          <p:cNvPr id="236" name="Google Shape;236;g3a66929bd60_0_163"/>
          <p:cNvSpPr txBox="1"/>
          <p:nvPr/>
        </p:nvSpPr>
        <p:spPr>
          <a:xfrm>
            <a:off x="5881630" y="5340667"/>
            <a:ext cx="6123000" cy="585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200"/>
              <a:buFont typeface="Arial"/>
              <a:buNone/>
            </a:pPr>
            <a:r>
              <a:rPr b="0" i="0" lang="en-US" sz="3200" u="sng" cap="none" strike="noStrike">
                <a:solidFill>
                  <a:srgbClr val="000000"/>
                </a:solidFill>
                <a:latin typeface="Arial"/>
                <a:ea typeface="Arial"/>
                <a:cs typeface="Arial"/>
                <a:sym typeface="Arial"/>
                <a:hlinkClick r:id="rId4">
                  <a:extLst>
                    <a:ext uri="{A12FA001-AC4F-418D-AE19-62706E023703}">
                      <ahyp:hlinkClr val="tx"/>
                    </a:ext>
                  </a:extLst>
                </a:hlinkClick>
              </a:rPr>
              <a:t>https://tinyurl.com/Cruthaitheacht</a:t>
            </a:r>
            <a:r>
              <a:rPr b="0" i="0" lang="en-US" sz="3200" u="none" cap="none" strike="noStrike">
                <a:solidFill>
                  <a:srgbClr val="000000"/>
                </a:solidFill>
                <a:latin typeface="Arial"/>
                <a:ea typeface="Arial"/>
                <a:cs typeface="Arial"/>
                <a:sym typeface="Arial"/>
              </a:rPr>
              <a:t> </a:t>
            </a:r>
            <a:endParaRPr/>
          </a:p>
        </p:txBody>
      </p:sp>
      <p:pic>
        <p:nvPicPr>
          <p:cNvPr id="237" name="Google Shape;237;g3a66929bd60_0_163"/>
          <p:cNvPicPr preferRelativeResize="0"/>
          <p:nvPr/>
        </p:nvPicPr>
        <p:blipFill rotWithShape="1">
          <a:blip r:embed="rId5">
            <a:alphaModFix/>
          </a:blip>
          <a:srcRect b="0" l="0" r="0" t="0"/>
          <a:stretch/>
        </p:blipFill>
        <p:spPr>
          <a:xfrm>
            <a:off x="6310371" y="2159778"/>
            <a:ext cx="5043429" cy="289932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3600"/>
              <a:buFont typeface="Calibri"/>
              <a:buNone/>
            </a:pPr>
            <a:r>
              <a:rPr lang="en-US" sz="3600"/>
              <a:t>Fighting Words – cúlra agus misean </a:t>
            </a:r>
            <a:endParaRPr sz="3600"/>
          </a:p>
        </p:txBody>
      </p:sp>
      <p:sp>
        <p:nvSpPr>
          <p:cNvPr id="98" name="Google Shape;98;p2"/>
          <p:cNvSpPr txBox="1"/>
          <p:nvPr/>
        </p:nvSpPr>
        <p:spPr>
          <a:xfrm>
            <a:off x="5683196" y="1928238"/>
            <a:ext cx="5670600" cy="3001500"/>
          </a:xfrm>
          <a:prstGeom prst="rect">
            <a:avLst/>
          </a:prstGeom>
          <a:noFill/>
          <a:ln>
            <a:noFill/>
          </a:ln>
        </p:spPr>
        <p:txBody>
          <a:bodyPr anchorCtr="0" anchor="t" bIns="45700" lIns="91425" spcFirstLastPara="1" rIns="91425" wrap="square" tIns="45700">
            <a:spAutoFit/>
          </a:bodyPr>
          <a:lstStyle/>
          <a:p>
            <a:pPr indent="-285750" lvl="0" marL="285750" marR="0" rtl="0" algn="l">
              <a:lnSpc>
                <a:spcPct val="115000"/>
              </a:lnSpc>
              <a:spcBef>
                <a:spcPts val="0"/>
              </a:spcBef>
              <a:spcAft>
                <a:spcPts val="0"/>
              </a:spcAft>
              <a:buClr>
                <a:schemeClr val="dk1"/>
              </a:buClr>
              <a:buSzPts val="2800"/>
              <a:buFont typeface="Calibri"/>
              <a:buChar char="•"/>
            </a:pPr>
            <a:r>
              <a:rPr b="0" i="0" lang="en-US" sz="2800" u="none" cap="none" strike="noStrike">
                <a:solidFill>
                  <a:schemeClr val="dk1"/>
                </a:solidFill>
                <a:latin typeface="Calibri"/>
                <a:ea typeface="Calibri"/>
                <a:cs typeface="Calibri"/>
                <a:sym typeface="Calibri"/>
              </a:rPr>
              <a:t>Bhunaigh Roddy Doyle agus Seán Love Fighting Words i 2009 </a:t>
            </a:r>
            <a:endParaRPr b="0" i="0" sz="2800" u="none" cap="none" strike="noStrike">
              <a:solidFill>
                <a:srgbClr val="000000"/>
              </a:solidFill>
              <a:latin typeface="Calibri"/>
              <a:ea typeface="Calibri"/>
              <a:cs typeface="Calibri"/>
              <a:sym typeface="Calibri"/>
            </a:endParaRPr>
          </a:p>
          <a:p>
            <a:pPr indent="-285750" lvl="0" marL="285750" marR="0" rtl="0" algn="l">
              <a:lnSpc>
                <a:spcPct val="115000"/>
              </a:lnSpc>
              <a:spcBef>
                <a:spcPts val="0"/>
              </a:spcBef>
              <a:spcAft>
                <a:spcPts val="0"/>
              </a:spcAft>
              <a:buClr>
                <a:schemeClr val="dk1"/>
              </a:buClr>
              <a:buSzPts val="2800"/>
              <a:buFont typeface="Calibri"/>
              <a:buChar char="•"/>
            </a:pPr>
            <a:r>
              <a:rPr b="0" i="0" lang="en-US" sz="2800" u="none" cap="none" strike="noStrike">
                <a:solidFill>
                  <a:schemeClr val="dk1"/>
                </a:solidFill>
                <a:latin typeface="Calibri"/>
                <a:ea typeface="Calibri"/>
                <a:cs typeface="Calibri"/>
                <a:sym typeface="Calibri"/>
              </a:rPr>
              <a:t>Luach a thabhairt do chruthaitheacht agus do ghuth daoine óga agus iad a cheiliúradh.</a:t>
            </a:r>
            <a:endParaRPr b="0" i="0" sz="2800" u="none" cap="none" strike="noStrike">
              <a:solidFill>
                <a:srgbClr val="000000"/>
              </a:solidFill>
              <a:latin typeface="Calibri"/>
              <a:ea typeface="Calibri"/>
              <a:cs typeface="Calibri"/>
              <a:sym typeface="Calibri"/>
            </a:endParaRPr>
          </a:p>
          <a:p>
            <a:pPr indent="-285750" lvl="0" marL="285750" marR="0" rtl="0" algn="l">
              <a:lnSpc>
                <a:spcPct val="115000"/>
              </a:lnSpc>
              <a:spcBef>
                <a:spcPts val="0"/>
              </a:spcBef>
              <a:spcAft>
                <a:spcPts val="0"/>
              </a:spcAft>
              <a:buClr>
                <a:schemeClr val="dk1"/>
              </a:buClr>
              <a:buSzPts val="2800"/>
              <a:buFont typeface="Calibri"/>
              <a:buChar char="•"/>
            </a:pPr>
            <a:r>
              <a:rPr b="0" i="0" lang="en-US" sz="2800" u="none" cap="none" strike="noStrike">
                <a:solidFill>
                  <a:schemeClr val="dk1"/>
                </a:solidFill>
                <a:latin typeface="Calibri"/>
                <a:ea typeface="Calibri"/>
                <a:cs typeface="Calibri"/>
                <a:sym typeface="Calibri"/>
              </a:rPr>
              <a:t>Tá na ceardlanna saor in aisce. </a:t>
            </a:r>
            <a:endParaRPr b="0" i="0" sz="2800" u="none" cap="none" strike="noStrike">
              <a:solidFill>
                <a:srgbClr val="000000"/>
              </a:solidFill>
              <a:latin typeface="Calibri"/>
              <a:ea typeface="Calibri"/>
              <a:cs typeface="Calibri"/>
              <a:sym typeface="Calibri"/>
            </a:endParaRPr>
          </a:p>
        </p:txBody>
      </p:sp>
      <p:pic>
        <p:nvPicPr>
          <p:cNvPr id="99" name="Google Shape;99;p2"/>
          <p:cNvPicPr preferRelativeResize="0"/>
          <p:nvPr>
            <p:ph idx="1" type="body"/>
          </p:nvPr>
        </p:nvPicPr>
        <p:blipFill rotWithShape="1">
          <a:blip r:embed="rId3">
            <a:alphaModFix/>
          </a:blip>
          <a:srcRect b="0" l="0" r="0" t="0"/>
          <a:stretch/>
        </p:blipFill>
        <p:spPr>
          <a:xfrm>
            <a:off x="339276" y="1885444"/>
            <a:ext cx="5123374" cy="341512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g3a66929bd60_0_14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Níos mó eolais: </a:t>
            </a:r>
            <a:endParaRPr/>
          </a:p>
        </p:txBody>
      </p:sp>
      <p:sp>
        <p:nvSpPr>
          <p:cNvPr id="243" name="Google Shape;243;g3a66929bd60_0_140"/>
          <p:cNvSpPr txBox="1"/>
          <p:nvPr>
            <p:ph idx="1" type="body"/>
          </p:nvPr>
        </p:nvSpPr>
        <p:spPr>
          <a:xfrm>
            <a:off x="838200" y="1825625"/>
            <a:ext cx="6460500" cy="4351200"/>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www.fightingwords.ie</a:t>
            </a:r>
            <a:endParaRPr/>
          </a:p>
          <a:p>
            <a:pPr indent="-228600" lvl="0" marL="228600" rtl="0" algn="l">
              <a:lnSpc>
                <a:spcPct val="90000"/>
              </a:lnSpc>
              <a:spcBef>
                <a:spcPts val="1000"/>
              </a:spcBef>
              <a:spcAft>
                <a:spcPts val="0"/>
              </a:spcAft>
              <a:buClr>
                <a:schemeClr val="dk1"/>
              </a:buClr>
              <a:buSzPts val="2800"/>
              <a:buChar char="•"/>
            </a:pPr>
            <a:r>
              <a:rPr lang="en-US"/>
              <a:t>Bríd-Treasa Wyndham, Comhordaitheoir na gClár Gaeilge (ceantair Gaeltachta) </a:t>
            </a:r>
            <a:r>
              <a:rPr lang="en-US" u="sng">
                <a:solidFill>
                  <a:schemeClr val="hlink"/>
                </a:solidFill>
                <a:hlinkClick r:id="rId3"/>
              </a:rPr>
              <a:t>bridtreasa@fightingwords.ie</a:t>
            </a:r>
            <a:endParaRPr/>
          </a:p>
          <a:p>
            <a:pPr indent="-228600" lvl="0" marL="228600" rtl="0" algn="l">
              <a:lnSpc>
                <a:spcPct val="90000"/>
              </a:lnSpc>
              <a:spcBef>
                <a:spcPts val="1000"/>
              </a:spcBef>
              <a:spcAft>
                <a:spcPts val="0"/>
              </a:spcAft>
              <a:buClr>
                <a:schemeClr val="dk1"/>
              </a:buClr>
              <a:buSzPts val="2800"/>
              <a:buChar char="•"/>
            </a:pPr>
            <a:r>
              <a:rPr lang="en-US"/>
              <a:t>Ola Majekodunmi, Comhordaitheoir Tionscadail Gaeilge, (Ceantair lasmuigh den Ghaeltacht) </a:t>
            </a:r>
            <a:r>
              <a:rPr lang="en-US" u="sng"/>
              <a:t>ola</a:t>
            </a:r>
            <a:r>
              <a:rPr lang="en-US" u="sng">
                <a:solidFill>
                  <a:schemeClr val="hlink"/>
                </a:solidFill>
                <a:hlinkClick r:id="rId4"/>
              </a:rPr>
              <a:t>@fightingwords.ie</a:t>
            </a:r>
            <a:endParaRPr/>
          </a:p>
          <a:p>
            <a:pPr indent="-228600" lvl="0" marL="228600" rtl="0" algn="l">
              <a:lnSpc>
                <a:spcPct val="90000"/>
              </a:lnSpc>
              <a:spcBef>
                <a:spcPts val="1000"/>
              </a:spcBef>
              <a:spcAft>
                <a:spcPts val="0"/>
              </a:spcAft>
              <a:buClr>
                <a:schemeClr val="dk1"/>
              </a:buClr>
              <a:buSzPts val="2800"/>
              <a:buChar char="•"/>
            </a:pPr>
            <a:r>
              <a:rPr lang="en-US"/>
              <a:t>Nóra Nic Con Ultaigh, Stiúrthóir Oideachais FW, nora@fightingwords.ie</a:t>
            </a:r>
            <a:endParaRPr/>
          </a:p>
        </p:txBody>
      </p:sp>
      <p:pic>
        <p:nvPicPr>
          <p:cNvPr id="244" name="Google Shape;244;g3a66929bd60_0_140"/>
          <p:cNvPicPr preferRelativeResize="0"/>
          <p:nvPr/>
        </p:nvPicPr>
        <p:blipFill rotWithShape="1">
          <a:blip r:embed="rId5">
            <a:alphaModFix/>
          </a:blip>
          <a:srcRect b="0" l="0" r="0" t="0"/>
          <a:stretch/>
        </p:blipFill>
        <p:spPr>
          <a:xfrm>
            <a:off x="7475715" y="1825625"/>
            <a:ext cx="4252281" cy="241462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Fighting Words as Gaeilge </a:t>
            </a:r>
            <a:endParaRPr/>
          </a:p>
        </p:txBody>
      </p:sp>
      <p:sp>
        <p:nvSpPr>
          <p:cNvPr id="105" name="Google Shape;105;p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Tá ceardlanna scríbhneoireacht chruthaitheach saor in aisce ar fáil ar fud na tíre trí mheán na Gaeilge.</a:t>
            </a:r>
            <a:endParaRPr/>
          </a:p>
          <a:p>
            <a:pPr indent="0" lvl="0" marL="457200" rtl="0" algn="l">
              <a:lnSpc>
                <a:spcPct val="90000"/>
              </a:lnSpc>
              <a:spcBef>
                <a:spcPts val="0"/>
              </a:spcBef>
              <a:spcAft>
                <a:spcPts val="0"/>
              </a:spcAft>
              <a:buNone/>
            </a:pPr>
            <a:r>
              <a:t/>
            </a:r>
            <a:endParaRPr/>
          </a:p>
          <a:p>
            <a:pPr indent="-165100" lvl="0" marL="228600" rtl="0" algn="l">
              <a:lnSpc>
                <a:spcPct val="90000"/>
              </a:lnSpc>
              <a:spcBef>
                <a:spcPts val="0"/>
              </a:spcBef>
              <a:spcAft>
                <a:spcPts val="0"/>
              </a:spcAft>
              <a:buSzPts val="1800"/>
              <a:buChar char="•"/>
            </a:pPr>
            <a:r>
              <a:rPr lang="en-US"/>
              <a:t>Ceardlanna drámaíochta, scéalaíochta agus cumadh amhráin ar fáil. </a:t>
            </a:r>
            <a:endParaRPr/>
          </a:p>
          <a:p>
            <a:pPr indent="0" lvl="0" marL="228600" rtl="0" algn="l">
              <a:lnSpc>
                <a:spcPct val="90000"/>
              </a:lnSpc>
              <a:spcBef>
                <a:spcPts val="0"/>
              </a:spcBef>
              <a:spcAft>
                <a:spcPts val="0"/>
              </a:spcAft>
              <a:buSzPts val="1800"/>
              <a:buNone/>
            </a:pPr>
            <a:r>
              <a:t/>
            </a:r>
            <a:endParaRPr/>
          </a:p>
          <a:p>
            <a:pPr indent="0" lvl="0" marL="228600" rtl="0" algn="l">
              <a:lnSpc>
                <a:spcPct val="90000"/>
              </a:lnSpc>
              <a:spcBef>
                <a:spcPts val="0"/>
              </a:spcBef>
              <a:spcAft>
                <a:spcPts val="0"/>
              </a:spcAft>
              <a:buSzPts val="1800"/>
              <a:buNone/>
            </a:pPr>
            <a:r>
              <a:rPr lang="en-US"/>
              <a:t> </a:t>
            </a:r>
            <a:endParaRPr/>
          </a:p>
        </p:txBody>
      </p:sp>
      <p:sp>
        <p:nvSpPr>
          <p:cNvPr id="106" name="Google Shape;106;p3"/>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107" name="Google Shape;107;p3" title="2. Community College Lusk (1).jpg"/>
          <p:cNvPicPr preferRelativeResize="0"/>
          <p:nvPr/>
        </p:nvPicPr>
        <p:blipFill>
          <a:blip r:embed="rId3">
            <a:alphaModFix/>
          </a:blip>
          <a:stretch>
            <a:fillRect/>
          </a:stretch>
        </p:blipFill>
        <p:spPr>
          <a:xfrm>
            <a:off x="6172200" y="1821362"/>
            <a:ext cx="4824049" cy="32152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g3a66929bd60_0_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Ionaid Fighting Words </a:t>
            </a:r>
            <a:endParaRPr/>
          </a:p>
        </p:txBody>
      </p:sp>
      <p:sp>
        <p:nvSpPr>
          <p:cNvPr id="114" name="Google Shape;114;g3a66929bd60_0_0"/>
          <p:cNvSpPr txBox="1"/>
          <p:nvPr>
            <p:ph idx="1" type="body"/>
          </p:nvPr>
        </p:nvSpPr>
        <p:spPr>
          <a:xfrm>
            <a:off x="750650" y="2078925"/>
            <a:ext cx="5181600" cy="4351200"/>
          </a:xfrm>
          <a:prstGeom prst="rect">
            <a:avLst/>
          </a:prstGeom>
          <a:noFill/>
          <a:ln>
            <a:noFill/>
          </a:ln>
        </p:spPr>
        <p:txBody>
          <a:bodyPr anchorCtr="0" anchor="t" bIns="45700" lIns="91425" spcFirstLastPara="1" rIns="91425" wrap="square" tIns="45700">
            <a:normAutofit/>
          </a:bodyPr>
          <a:lstStyle/>
          <a:p>
            <a:pPr indent="-406400" lvl="0" marL="457200" rtl="0" algn="l">
              <a:lnSpc>
                <a:spcPct val="100000"/>
              </a:lnSpc>
              <a:spcBef>
                <a:spcPts val="1000"/>
              </a:spcBef>
              <a:spcAft>
                <a:spcPts val="0"/>
              </a:spcAft>
              <a:buSzPts val="2800"/>
              <a:buChar char="•"/>
            </a:pPr>
            <a:r>
              <a:rPr lang="en-US"/>
              <a:t>Tá fiche ionad ann anois ar fud oileán na hÉireann. </a:t>
            </a:r>
            <a:endParaRPr/>
          </a:p>
        </p:txBody>
      </p:sp>
      <p:pic>
        <p:nvPicPr>
          <p:cNvPr id="115" name="Google Shape;115;g3a66929bd60_0_0"/>
          <p:cNvPicPr preferRelativeResize="0"/>
          <p:nvPr/>
        </p:nvPicPr>
        <p:blipFill rotWithShape="1">
          <a:blip r:embed="rId3">
            <a:alphaModFix/>
          </a:blip>
          <a:srcRect b="0" l="0" r="0" t="0"/>
          <a:stretch/>
        </p:blipFill>
        <p:spPr>
          <a:xfrm>
            <a:off x="10169565" y="5176650"/>
            <a:ext cx="1907035" cy="1325700"/>
          </a:xfrm>
          <a:prstGeom prst="rect">
            <a:avLst/>
          </a:prstGeom>
          <a:noFill/>
          <a:ln>
            <a:noFill/>
          </a:ln>
        </p:spPr>
      </p:pic>
      <p:pic>
        <p:nvPicPr>
          <p:cNvPr id="116" name="Google Shape;116;g3a66929bd60_0_0" title="Screenshot 2025-08-18 at 16.43.00.png"/>
          <p:cNvPicPr preferRelativeResize="0"/>
          <p:nvPr/>
        </p:nvPicPr>
        <p:blipFill rotWithShape="1">
          <a:blip r:embed="rId4">
            <a:alphaModFix/>
          </a:blip>
          <a:srcRect b="0" l="0" r="0" t="0"/>
          <a:stretch/>
        </p:blipFill>
        <p:spPr>
          <a:xfrm>
            <a:off x="5932250" y="1690690"/>
            <a:ext cx="4385920" cy="481165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Deiseanna eile do dhaltaí: </a:t>
            </a:r>
            <a:endParaRPr/>
          </a:p>
        </p:txBody>
      </p:sp>
      <p:sp>
        <p:nvSpPr>
          <p:cNvPr id="122" name="Google Shape;122;p4"/>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p>
            <a:pPr indent="-285750" lvl="0" marL="285750" rtl="0" algn="l">
              <a:lnSpc>
                <a:spcPct val="90000"/>
              </a:lnSpc>
              <a:spcBef>
                <a:spcPts val="0"/>
              </a:spcBef>
              <a:spcAft>
                <a:spcPts val="0"/>
              </a:spcAft>
              <a:buClr>
                <a:schemeClr val="dk1"/>
              </a:buClr>
              <a:buSzPts val="2800"/>
              <a:buFont typeface="Calibri"/>
              <a:buChar char="-"/>
            </a:pPr>
            <a:r>
              <a:rPr lang="en-US"/>
              <a:t>Forlíonadh an Irish Times </a:t>
            </a:r>
            <a:endParaRPr/>
          </a:p>
          <a:p>
            <a:pPr indent="-285750" lvl="0" marL="285750" rtl="0" algn="l">
              <a:lnSpc>
                <a:spcPct val="90000"/>
              </a:lnSpc>
              <a:spcBef>
                <a:spcPts val="1000"/>
              </a:spcBef>
              <a:spcAft>
                <a:spcPts val="0"/>
              </a:spcAft>
              <a:buClr>
                <a:schemeClr val="dk1"/>
              </a:buClr>
              <a:buSzPts val="2800"/>
              <a:buFont typeface="Calibri"/>
              <a:buChar char="-"/>
            </a:pPr>
            <a:r>
              <a:rPr lang="en-US"/>
              <a:t>Campaí Samhraidh </a:t>
            </a:r>
            <a:endParaRPr/>
          </a:p>
          <a:p>
            <a:pPr indent="-285750" lvl="0" marL="285750" rtl="0" algn="l">
              <a:lnSpc>
                <a:spcPct val="90000"/>
              </a:lnSpc>
              <a:spcBef>
                <a:spcPts val="1000"/>
              </a:spcBef>
              <a:spcAft>
                <a:spcPts val="0"/>
              </a:spcAft>
              <a:buClr>
                <a:schemeClr val="dk1"/>
              </a:buClr>
              <a:buSzPts val="2800"/>
              <a:buFont typeface="Calibri"/>
              <a:buChar char="-"/>
            </a:pPr>
            <a:r>
              <a:rPr lang="en-US"/>
              <a:t>Club Cleite </a:t>
            </a:r>
            <a:endParaRPr/>
          </a:p>
          <a:p>
            <a:pPr indent="-285750" lvl="0" marL="285750" rtl="0" algn="l">
              <a:lnSpc>
                <a:spcPct val="90000"/>
              </a:lnSpc>
              <a:spcBef>
                <a:spcPts val="1000"/>
              </a:spcBef>
              <a:spcAft>
                <a:spcPts val="0"/>
              </a:spcAft>
              <a:buClr>
                <a:schemeClr val="dk1"/>
              </a:buClr>
              <a:buSzPts val="2800"/>
              <a:buFont typeface="Calibri"/>
              <a:buChar char="-"/>
            </a:pPr>
            <a:r>
              <a:rPr lang="en-US"/>
              <a:t>Taithí oibre idirbhliana </a:t>
            </a:r>
            <a:endParaRPr/>
          </a:p>
          <a:p>
            <a:pPr indent="-50800" lvl="0" marL="228600" rtl="0" algn="l">
              <a:lnSpc>
                <a:spcPct val="90000"/>
              </a:lnSpc>
              <a:spcBef>
                <a:spcPts val="1000"/>
              </a:spcBef>
              <a:spcAft>
                <a:spcPts val="0"/>
              </a:spcAft>
              <a:buClr>
                <a:schemeClr val="dk1"/>
              </a:buClr>
              <a:buSzPts val="2800"/>
              <a:buNone/>
            </a:pPr>
            <a:r>
              <a:t/>
            </a:r>
            <a:endParaRPr/>
          </a:p>
        </p:txBody>
      </p:sp>
      <p:sp>
        <p:nvSpPr>
          <p:cNvPr id="123" name="Google Shape;123;p4"/>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124" name="Google Shape;124;p4"/>
          <p:cNvPicPr preferRelativeResize="0"/>
          <p:nvPr/>
        </p:nvPicPr>
        <p:blipFill rotWithShape="1">
          <a:blip r:embed="rId3">
            <a:alphaModFix/>
          </a:blip>
          <a:srcRect b="0" l="0" r="0" t="0"/>
          <a:stretch/>
        </p:blipFill>
        <p:spPr>
          <a:xfrm>
            <a:off x="5573485" y="1690688"/>
            <a:ext cx="5780315" cy="385354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pic>
        <p:nvPicPr>
          <p:cNvPr id="130" name="Google Shape;130;g3a36fd40ec6_1_0" title="Screenshot_14-11-2025_1702_.jpeg"/>
          <p:cNvPicPr preferRelativeResize="0"/>
          <p:nvPr/>
        </p:nvPicPr>
        <p:blipFill rotWithShape="1">
          <a:blip r:embed="rId3">
            <a:alphaModFix/>
          </a:blip>
          <a:srcRect b="0" l="0" r="0" t="0"/>
          <a:stretch/>
        </p:blipFill>
        <p:spPr>
          <a:xfrm>
            <a:off x="2946750" y="0"/>
            <a:ext cx="5902900" cy="685799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t/>
            </a:r>
            <a:endParaRPr/>
          </a:p>
        </p:txBody>
      </p:sp>
      <p:pic>
        <p:nvPicPr>
          <p:cNvPr id="136" name="Google Shape;136;p6"/>
          <p:cNvPicPr preferRelativeResize="0"/>
          <p:nvPr>
            <p:ph idx="1" type="body"/>
          </p:nvPr>
        </p:nvPicPr>
        <p:blipFill rotWithShape="1">
          <a:blip r:embed="rId3">
            <a:alphaModFix/>
          </a:blip>
          <a:srcRect b="0" l="0" r="0" t="0"/>
          <a:stretch/>
        </p:blipFill>
        <p:spPr>
          <a:xfrm>
            <a:off x="1112765" y="140571"/>
            <a:ext cx="9966469" cy="6576857"/>
          </a:xfrm>
          <a:prstGeom prst="rect">
            <a:avLst/>
          </a:prstGeom>
          <a:noFill/>
          <a:ln>
            <a:noFill/>
          </a:ln>
        </p:spPr>
      </p:pic>
      <p:sp>
        <p:nvSpPr>
          <p:cNvPr id="137" name="Google Shape;137;p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g3a66929bd60_0_84"/>
          <p:cNvSpPr txBox="1"/>
          <p:nvPr>
            <p:ph type="title"/>
          </p:nvPr>
        </p:nvSpPr>
        <p:spPr>
          <a:xfrm>
            <a:off x="838200" y="365125"/>
            <a:ext cx="10515600" cy="1325700"/>
          </a:xfrm>
          <a:prstGeom prst="rect">
            <a:avLst/>
          </a:prstGeom>
        </p:spPr>
        <p:txBody>
          <a:bodyPr anchorCtr="0" anchor="ctr" bIns="45700" lIns="91425" spcFirstLastPara="1" rIns="91425" wrap="square" tIns="45700">
            <a:normAutofit/>
          </a:bodyPr>
          <a:lstStyle/>
          <a:p>
            <a:pPr indent="0" lvl="0" marL="0" rtl="0" algn="l">
              <a:spcBef>
                <a:spcPts val="0"/>
              </a:spcBef>
              <a:spcAft>
                <a:spcPts val="0"/>
              </a:spcAft>
              <a:buNone/>
            </a:pPr>
            <a:r>
              <a:rPr lang="en-US"/>
              <a:t>Samhlaigh… </a:t>
            </a:r>
            <a:endParaRPr/>
          </a:p>
        </p:txBody>
      </p:sp>
      <p:sp>
        <p:nvSpPr>
          <p:cNvPr id="144" name="Google Shape;144;g3a66929bd60_0_84"/>
          <p:cNvSpPr txBox="1"/>
          <p:nvPr>
            <p:ph idx="1" type="body"/>
          </p:nvPr>
        </p:nvSpPr>
        <p:spPr>
          <a:xfrm>
            <a:off x="838200" y="1825625"/>
            <a:ext cx="10515600" cy="4351200"/>
          </a:xfrm>
          <a:prstGeom prst="rect">
            <a:avLst/>
          </a:prstGeom>
        </p:spPr>
        <p:txBody>
          <a:bodyPr anchorCtr="0" anchor="t" bIns="45700" lIns="91425" spcFirstLastPara="1" rIns="91425" wrap="square" tIns="45700">
            <a:normAutofit/>
          </a:bodyPr>
          <a:lstStyle/>
          <a:p>
            <a:pPr indent="0" lvl="0" marL="0" rtl="0" algn="l">
              <a:spcBef>
                <a:spcPts val="1000"/>
              </a:spcBef>
              <a:spcAft>
                <a:spcPts val="0"/>
              </a:spcAft>
              <a:buNone/>
            </a:pPr>
            <a:r>
              <a:rPr lang="en-US"/>
              <a:t>Bhí tú as baile don deireadh seachtaine. Bhí cara leat ag tabhairt aire do do pheata (cat, madra, coinín etc) i rith an ama. Nuair a thagann tú abhaile níl an peata le fáil in áit ar bith. </a:t>
            </a:r>
            <a:endParaRPr/>
          </a:p>
        </p:txBody>
      </p:sp>
      <p:pic>
        <p:nvPicPr>
          <p:cNvPr id="145" name="Google Shape;145;g3a66929bd60_0_84"/>
          <p:cNvPicPr preferRelativeResize="0"/>
          <p:nvPr/>
        </p:nvPicPr>
        <p:blipFill rotWithShape="1">
          <a:blip r:embed="rId3">
            <a:alphaModFix/>
          </a:blip>
          <a:srcRect b="0" l="0" r="0" t="0"/>
          <a:stretch/>
        </p:blipFill>
        <p:spPr>
          <a:xfrm>
            <a:off x="10169565" y="5176650"/>
            <a:ext cx="1907035" cy="13257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n-US"/>
              <a:t>Deiseanna do mhúinteoirí</a:t>
            </a:r>
            <a:endParaRPr/>
          </a:p>
        </p:txBody>
      </p:sp>
      <p:sp>
        <p:nvSpPr>
          <p:cNvPr id="151" name="Google Shape;151;p5"/>
          <p:cNvSpPr txBox="1"/>
          <p:nvPr>
            <p:ph idx="1" type="body"/>
          </p:nvPr>
        </p:nvSpPr>
        <p:spPr>
          <a:xfrm>
            <a:off x="838199" y="1825625"/>
            <a:ext cx="5762105"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Club Cleite na Múinteoirí  </a:t>
            </a:r>
            <a:endParaRPr/>
          </a:p>
          <a:p>
            <a:pPr indent="-342900" lvl="0" marL="457200" rtl="0" algn="l">
              <a:lnSpc>
                <a:spcPct val="90000"/>
              </a:lnSpc>
              <a:spcBef>
                <a:spcPts val="0"/>
              </a:spcBef>
              <a:spcAft>
                <a:spcPts val="0"/>
              </a:spcAft>
              <a:buSzPts val="1800"/>
              <a:buChar char="-"/>
            </a:pPr>
            <a:r>
              <a:rPr lang="en-US"/>
              <a:t>cláraigh ag </a:t>
            </a:r>
            <a:r>
              <a:rPr lang="en-US" u="sng">
                <a:solidFill>
                  <a:schemeClr val="hlink"/>
                </a:solidFill>
                <a:hlinkClick r:id="rId3"/>
              </a:rPr>
              <a:t>www.creativity.oide.ie</a:t>
            </a:r>
            <a:endParaRPr/>
          </a:p>
          <a:p>
            <a:pPr indent="-228600" lvl="0" marL="228600" rtl="0" algn="l">
              <a:lnSpc>
                <a:spcPct val="90000"/>
              </a:lnSpc>
              <a:spcBef>
                <a:spcPts val="1000"/>
              </a:spcBef>
              <a:spcAft>
                <a:spcPts val="0"/>
              </a:spcAft>
              <a:buClr>
                <a:schemeClr val="dk1"/>
              </a:buClr>
              <a:buSzPts val="2800"/>
              <a:buChar char="•"/>
            </a:pPr>
            <a:r>
              <a:rPr lang="en-US"/>
              <a:t>Deiseanna meantóireachta </a:t>
            </a:r>
            <a:endParaRPr/>
          </a:p>
          <a:p>
            <a:pPr indent="0" lvl="0" marL="0" rtl="0" algn="l">
              <a:lnSpc>
                <a:spcPct val="90000"/>
              </a:lnSpc>
              <a:spcBef>
                <a:spcPts val="1000"/>
              </a:spcBef>
              <a:spcAft>
                <a:spcPts val="0"/>
              </a:spcAft>
              <a:buSzPts val="1800"/>
              <a:buNone/>
            </a:pPr>
            <a:r>
              <a:t/>
            </a:r>
            <a:endParaRPr/>
          </a:p>
        </p:txBody>
      </p:sp>
      <p:sp>
        <p:nvSpPr>
          <p:cNvPr id="152" name="Google Shape;152;p5"/>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p>
            <a:pPr indent="-50800" lvl="0" marL="228600" rtl="0" algn="l">
              <a:lnSpc>
                <a:spcPct val="90000"/>
              </a:lnSpc>
              <a:spcBef>
                <a:spcPts val="0"/>
              </a:spcBef>
              <a:spcAft>
                <a:spcPts val="0"/>
              </a:spcAft>
              <a:buClr>
                <a:schemeClr val="dk1"/>
              </a:buClr>
              <a:buSzPts val="2800"/>
              <a:buNone/>
            </a:pPr>
            <a:r>
              <a:t/>
            </a:r>
            <a:endParaRPr/>
          </a:p>
        </p:txBody>
      </p:sp>
      <p:pic>
        <p:nvPicPr>
          <p:cNvPr id="153" name="Google Shape;153;p5" title="Club Cleite logo - Vector PNG CMYK.png"/>
          <p:cNvPicPr preferRelativeResize="0"/>
          <p:nvPr/>
        </p:nvPicPr>
        <p:blipFill rotWithShape="1">
          <a:blip r:embed="rId4">
            <a:alphaModFix/>
          </a:blip>
          <a:srcRect b="0" l="0" r="0" t="0"/>
          <a:stretch/>
        </p:blipFill>
        <p:spPr>
          <a:xfrm>
            <a:off x="6320450" y="1220500"/>
            <a:ext cx="5404774" cy="51434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31A10BE1B4AF146B82FFAF03DC026A0" ma:contentTypeVersion="39" ma:contentTypeDescription="Create a new document." ma:contentTypeScope="" ma:versionID="5bb74843a2ae185d4e2c9de17cc35669">
  <xsd:schema xmlns:xsd="http://www.w3.org/2001/XMLSchema" xmlns:xs="http://www.w3.org/2001/XMLSchema" xmlns:p="http://schemas.microsoft.com/office/2006/metadata/properties" xmlns:ns2="cbada16c-9dda-4ba7-962e-71d1a1b1eb47" xmlns:ns3="6a7b58f9-1314-4aba-806b-dd6840280bce" targetNamespace="http://schemas.microsoft.com/office/2006/metadata/properties" ma:root="true" ma:fieldsID="078833816e9ecab218729c8d53b02e1b" ns2:_="" ns3:_="">
    <xsd:import namespace="cbada16c-9dda-4ba7-962e-71d1a1b1eb47"/>
    <xsd:import namespace="6a7b58f9-1314-4aba-806b-dd6840280bce"/>
    <xsd:element name="properties">
      <xsd:complexType>
        <xsd:sequence>
          <xsd:element name="documentManagement">
            <xsd:complexType>
              <xsd:all>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Leaders" minOccurs="0"/>
                <xsd:element ref="ns2:Members" minOccurs="0"/>
                <xsd:element ref="ns2:Member_Groups" minOccurs="0"/>
                <xsd:element ref="ns2:Distribution_Groups" minOccurs="0"/>
                <xsd:element ref="ns2:LMS_Mappings" minOccurs="0"/>
                <xsd:element ref="ns2:Invited_Leaders" minOccurs="0"/>
                <xsd:element ref="ns2:Invited_Members" minOccurs="0"/>
                <xsd:element ref="ns2:Self_Registration_Enabled" minOccurs="0"/>
                <xsd:element ref="ns2:Has_Leaders_Only_SectionGroup" minOccurs="0"/>
                <xsd:element ref="ns2:Is_Collaboration_Space_Locked" minOccurs="0"/>
                <xsd:element ref="ns2:IsNotebookLocked"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Roinntel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ada16c-9dda-4ba7-962e-71d1a1b1eb47" elementFormDefault="qualified">
    <xsd:import namespace="http://schemas.microsoft.com/office/2006/documentManagement/types"/>
    <xsd:import namespace="http://schemas.microsoft.com/office/infopath/2007/PartnerControls"/>
    <xsd:element name="NotebookType" ma:index="8" nillable="true" ma:displayName="Notebook Type" ma:internalName="NotebookType">
      <xsd:simpleType>
        <xsd:restriction base="dms:Text"/>
      </xsd:simpleType>
    </xsd:element>
    <xsd:element name="FolderType" ma:index="9" nillable="true" ma:displayName="Folder Type" ma:internalName="FolderType">
      <xsd:simpleType>
        <xsd:restriction base="dms:Text"/>
      </xsd:simpleType>
    </xsd:element>
    <xsd:element name="CultureName" ma:index="10" nillable="true" ma:displayName="Culture Name" ma:internalName="CultureName">
      <xsd:simpleType>
        <xsd:restriction base="dms:Text"/>
      </xsd:simpleType>
    </xsd:element>
    <xsd:element name="AppVersion" ma:index="11" nillable="true" ma:displayName="App Version" ma:internalName="AppVersion">
      <xsd:simpleType>
        <xsd:restriction base="dms:Text"/>
      </xsd:simpleType>
    </xsd:element>
    <xsd:element name="TeamsChannelId" ma:index="12" nillable="true" ma:displayName="Teams Channel Id" ma:internalName="TeamsChannelId">
      <xsd:simpleType>
        <xsd:restriction base="dms:Text"/>
      </xsd:simpleType>
    </xsd:element>
    <xsd:element name="Owner" ma:index="13"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14" nillable="true" ma:displayName="Math Settings" ma:internalName="Math_Settings">
      <xsd:simpleType>
        <xsd:restriction base="dms:Text"/>
      </xsd:simpleType>
    </xsd:element>
    <xsd:element name="DefaultSectionNames" ma:index="15" nillable="true" ma:displayName="Default Section Names" ma:internalName="DefaultSectionNames">
      <xsd:simpleType>
        <xsd:restriction base="dms:Note">
          <xsd:maxLength value="255"/>
        </xsd:restriction>
      </xsd:simpleType>
    </xsd:element>
    <xsd:element name="Templates" ma:index="16" nillable="true" ma:displayName="Templates" ma:internalName="Templates">
      <xsd:simpleType>
        <xsd:restriction base="dms:Note">
          <xsd:maxLength value="255"/>
        </xsd:restriction>
      </xsd:simpleType>
    </xsd:element>
    <xsd:element name="Leaders" ma:index="17"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18"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19"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0" nillable="true" ma:displayName="Distribution Groups" ma:internalName="Distribution_Groups">
      <xsd:simpleType>
        <xsd:restriction base="dms:Note">
          <xsd:maxLength value="255"/>
        </xsd:restriction>
      </xsd:simpleType>
    </xsd:element>
    <xsd:element name="LMS_Mappings" ma:index="21" nillable="true" ma:displayName="LMS Mappings" ma:internalName="LMS_Mappings">
      <xsd:simpleType>
        <xsd:restriction base="dms:Note">
          <xsd:maxLength value="255"/>
        </xsd:restriction>
      </xsd:simpleType>
    </xsd:element>
    <xsd:element name="Invited_Leaders" ma:index="22" nillable="true" ma:displayName="Invited Leaders" ma:internalName="Invited_Leaders">
      <xsd:simpleType>
        <xsd:restriction base="dms:Note">
          <xsd:maxLength value="255"/>
        </xsd:restriction>
      </xsd:simpleType>
    </xsd:element>
    <xsd:element name="Invited_Members" ma:index="23" nillable="true" ma:displayName="Invited Members" ma:internalName="Invited_Members">
      <xsd:simpleType>
        <xsd:restriction base="dms:Note">
          <xsd:maxLength value="255"/>
        </xsd:restriction>
      </xsd:simpleType>
    </xsd:element>
    <xsd:element name="Self_Registration_Enabled" ma:index="24" nillable="true" ma:displayName="Self Registration Enabled" ma:internalName="Self_Registration_Enabled">
      <xsd:simpleType>
        <xsd:restriction base="dms:Boolean"/>
      </xsd:simpleType>
    </xsd:element>
    <xsd:element name="Has_Leaders_Only_SectionGroup" ma:index="25" nillable="true" ma:displayName="Has Leaders Only SectionGroup" ma:internalName="Has_Leaders_Only_SectionGroup">
      <xsd:simpleType>
        <xsd:restriction base="dms:Boolean"/>
      </xsd:simpleType>
    </xsd:element>
    <xsd:element name="Is_Collaboration_Space_Locked" ma:index="26" nillable="true" ma:displayName="Is Collaboration Space Locked" ma:internalName="Is_Collaboration_Space_Locked">
      <xsd:simpleType>
        <xsd:restriction base="dms:Boolean"/>
      </xsd:simpleType>
    </xsd:element>
    <xsd:element name="IsNotebookLocked" ma:index="27" nillable="true" ma:displayName="Is Notebook Locked" ma:internalName="IsNotebookLocked">
      <xsd:simpleType>
        <xsd:restriction base="dms:Boolean"/>
      </xsd:simpleType>
    </xsd:element>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Tags" ma:index="30" nillable="true" ma:displayName="Tags" ma:internalName="MediaServiceAutoTags"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ServiceDateTaken" ma:index="34" nillable="true" ma:displayName="MediaServiceDateTaken" ma:hidden="true" ma:internalName="MediaServiceDateTaken" ma:readOnly="true">
      <xsd:simpleType>
        <xsd:restriction base="dms:Text"/>
      </xsd:simpleType>
    </xsd:element>
    <xsd:element name="MediaServiceLocation" ma:index="35" nillable="true" ma:displayName="Location" ma:internalName="MediaServiceLocation" ma:readOnly="true">
      <xsd:simpleType>
        <xsd:restriction base="dms:Text"/>
      </xsd:simpleType>
    </xsd:element>
    <xsd:element name="MediaServiceAutoKeyPoints" ma:index="36" nillable="true" ma:displayName="MediaServiceAutoKeyPoints" ma:hidden="true" ma:internalName="MediaServiceAutoKeyPoints" ma:readOnly="true">
      <xsd:simpleType>
        <xsd:restriction base="dms:Note"/>
      </xsd:simpleType>
    </xsd:element>
    <xsd:element name="MediaServiceKeyPoints" ma:index="37" nillable="true" ma:displayName="KeyPoints" ma:internalName="MediaServiceKeyPoints" ma:readOnly="true">
      <xsd:simpleType>
        <xsd:restriction base="dms:Note">
          <xsd:maxLength value="255"/>
        </xsd:restriction>
      </xsd:simpleType>
    </xsd:element>
    <xsd:element name="MediaLengthInSeconds" ma:index="40" nillable="true" ma:displayName="Length (seconds)" ma:internalName="MediaLengthInSeconds" ma:readOnly="true">
      <xsd:simpleType>
        <xsd:restriction base="dms:Unknown"/>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84f5938b-0e6b-4a82-8fe1-21018fda76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4" nillable="true" ma:displayName="MediaServiceObjectDetectorVersions" ma:hidden="true" ma:indexed="true" ma:internalName="MediaServiceObjectDetectorVersions" ma:readOnly="true">
      <xsd:simpleType>
        <xsd:restriction base="dms:Text"/>
      </xsd:simpleType>
    </xsd:element>
    <xsd:element name="Roinntele" ma:index="45" nillable="true" ma:displayName="Roinnte le" ma:format="Dropdown" ma:internalName="Roinntele">
      <xsd:simpleType>
        <xsd:restriction base="dms:Note">
          <xsd:maxLength value="255"/>
        </xsd:restriction>
      </xsd:simpleType>
    </xsd:element>
    <xsd:element name="MediaServiceSearchProperties" ma:index="4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a7b58f9-1314-4aba-806b-dd6840280bce" elementFormDefault="qualified">
    <xsd:import namespace="http://schemas.microsoft.com/office/2006/documentManagement/types"/>
    <xsd:import namespace="http://schemas.microsoft.com/office/infopath/2007/PartnerControls"/>
    <xsd:element name="SharedWithUsers" ma:index="3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Shared With Details" ma:internalName="SharedWithDetails" ma:readOnly="true">
      <xsd:simpleType>
        <xsd:restriction base="dms:Note">
          <xsd:maxLength value="255"/>
        </xsd:restriction>
      </xsd:simpleType>
    </xsd:element>
    <xsd:element name="TaxCatchAll" ma:index="43" nillable="true" ma:displayName="Taxonomy Catch All Column" ma:hidden="true" ma:list="{ee9d450a-29c7-4c6c-9cbe-58f73340bf63}" ma:internalName="TaxCatchAll" ma:showField="CatchAllData" ma:web="6a7b58f9-1314-4aba-806b-dd6840280b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nvited_Leaders xmlns="cbada16c-9dda-4ba7-962e-71d1a1b1eb47" xsi:nil="true"/>
    <Roinntele xmlns="cbada16c-9dda-4ba7-962e-71d1a1b1eb47" xsi:nil="true"/>
    <Templates xmlns="cbada16c-9dda-4ba7-962e-71d1a1b1eb47" xsi:nil="true"/>
    <Self_Registration_Enabled xmlns="cbada16c-9dda-4ba7-962e-71d1a1b1eb47" xsi:nil="true"/>
    <TaxCatchAll xmlns="6a7b58f9-1314-4aba-806b-dd6840280bce" xsi:nil="true"/>
    <AppVersion xmlns="cbada16c-9dda-4ba7-962e-71d1a1b1eb47" xsi:nil="true"/>
    <LMS_Mappings xmlns="cbada16c-9dda-4ba7-962e-71d1a1b1eb47" xsi:nil="true"/>
    <IsNotebookLocked xmlns="cbada16c-9dda-4ba7-962e-71d1a1b1eb47" xsi:nil="true"/>
    <NotebookType xmlns="cbada16c-9dda-4ba7-962e-71d1a1b1eb47" xsi:nil="true"/>
    <Member_Groups xmlns="cbada16c-9dda-4ba7-962e-71d1a1b1eb47">
      <UserInfo>
        <DisplayName/>
        <AccountId xsi:nil="true"/>
        <AccountType/>
      </UserInfo>
    </Member_Groups>
    <FolderType xmlns="cbada16c-9dda-4ba7-962e-71d1a1b1eb47" xsi:nil="true"/>
    <CultureName xmlns="cbada16c-9dda-4ba7-962e-71d1a1b1eb47" xsi:nil="true"/>
    <Owner xmlns="cbada16c-9dda-4ba7-962e-71d1a1b1eb47">
      <UserInfo>
        <DisplayName/>
        <AccountId xsi:nil="true"/>
        <AccountType/>
      </UserInfo>
    </Owner>
    <lcf76f155ced4ddcb4097134ff3c332f xmlns="cbada16c-9dda-4ba7-962e-71d1a1b1eb47">
      <Terms xmlns="http://schemas.microsoft.com/office/infopath/2007/PartnerControls"/>
    </lcf76f155ced4ddcb4097134ff3c332f>
    <Math_Settings xmlns="cbada16c-9dda-4ba7-962e-71d1a1b1eb47" xsi:nil="true"/>
    <Members xmlns="cbada16c-9dda-4ba7-962e-71d1a1b1eb47">
      <UserInfo>
        <DisplayName/>
        <AccountId xsi:nil="true"/>
        <AccountType/>
      </UserInfo>
    </Members>
    <Has_Leaders_Only_SectionGroup xmlns="cbada16c-9dda-4ba7-962e-71d1a1b1eb47" xsi:nil="true"/>
    <Leaders xmlns="cbada16c-9dda-4ba7-962e-71d1a1b1eb47">
      <UserInfo>
        <DisplayName/>
        <AccountId xsi:nil="true"/>
        <AccountType/>
      </UserInfo>
    </Leaders>
    <Distribution_Groups xmlns="cbada16c-9dda-4ba7-962e-71d1a1b1eb47" xsi:nil="true"/>
    <TeamsChannelId xmlns="cbada16c-9dda-4ba7-962e-71d1a1b1eb47" xsi:nil="true"/>
    <DefaultSectionNames xmlns="cbada16c-9dda-4ba7-962e-71d1a1b1eb47" xsi:nil="true"/>
    <Invited_Members xmlns="cbada16c-9dda-4ba7-962e-71d1a1b1eb47" xsi:nil="true"/>
    <Is_Collaboration_Space_Locked xmlns="cbada16c-9dda-4ba7-962e-71d1a1b1eb47" xsi:nil="true"/>
  </documentManagement>
</p:properties>
</file>

<file path=customXml/itemProps1.xml><?xml version="1.0" encoding="utf-8"?>
<ds:datastoreItem xmlns:ds="http://schemas.openxmlformats.org/officeDocument/2006/customXml" ds:itemID="{FC31289F-0A1F-49C5-9DF8-B370EC7F47A8}"/>
</file>

<file path=customXml/itemProps2.xml><?xml version="1.0" encoding="utf-8"?>
<ds:datastoreItem xmlns:ds="http://schemas.openxmlformats.org/officeDocument/2006/customXml" ds:itemID="{11B12CAB-D204-437E-B2B7-3DBEA8EADE89}"/>
</file>

<file path=customXml/itemProps3.xml><?xml version="1.0" encoding="utf-8"?>
<ds:datastoreItem xmlns:ds="http://schemas.openxmlformats.org/officeDocument/2006/customXml" ds:itemID="{F511676D-32CB-4B53-B6CD-0DCAB372B28F}"/>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Colm  Ó Cuanacháin</dc:creator>
  <dcterms:created xsi:type="dcterms:W3CDTF">2020-10-23T07:23:17Z</dcterms:creat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0x010100031A10BE1B4AF146B82FFAF03DC026A0</vt:lpwstr>
  </property>
</Properties>
</file>